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4" r:id="rId2"/>
    <p:sldId id="326" r:id="rId3"/>
    <p:sldId id="306" r:id="rId4"/>
    <p:sldId id="313" r:id="rId5"/>
    <p:sldId id="260" r:id="rId6"/>
    <p:sldId id="314" r:id="rId7"/>
    <p:sldId id="315" r:id="rId8"/>
    <p:sldId id="316" r:id="rId9"/>
    <p:sldId id="317" r:id="rId10"/>
    <p:sldId id="318" r:id="rId11"/>
    <p:sldId id="319" r:id="rId12"/>
    <p:sldId id="320" r:id="rId13"/>
    <p:sldId id="323" r:id="rId14"/>
    <p:sldId id="271" r:id="rId15"/>
    <p:sldId id="269" r:id="rId16"/>
    <p:sldId id="321" r:id="rId17"/>
    <p:sldId id="267" r:id="rId18"/>
    <p:sldId id="327" r:id="rId19"/>
    <p:sldId id="322" r:id="rId20"/>
    <p:sldId id="325" r:id="rId21"/>
    <p:sldId id="328" r:id="rId22"/>
    <p:sldId id="329" r:id="rId23"/>
    <p:sldId id="330" r:id="rId24"/>
    <p:sldId id="331" r:id="rId25"/>
    <p:sldId id="33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áš Katrňák" initials="TK" lastIdx="1" clrIdx="0">
    <p:extLst>
      <p:ext uri="{19B8F6BF-5375-455C-9EA6-DF929625EA0E}">
        <p15:presenceInfo xmlns:p15="http://schemas.microsoft.com/office/powerpoint/2012/main" userId="S-1-5-21-3451901064-902568176-4053310204-84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1274" autoAdjust="0"/>
  </p:normalViewPr>
  <p:slideViewPr>
    <p:cSldViewPr>
      <p:cViewPr varScale="1">
        <p:scale>
          <a:sx n="83" d="100"/>
          <a:sy n="83" d="100"/>
        </p:scale>
        <p:origin x="1651"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Tomas%20-%20uceni\SOC_409_Soci&#225;ln&#283;%20stratifika&#269;n&#237;%20v&#253;zkum\2013\prednaska_Lorenz_Gini\lorenz_krivka.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temp\download\gini-disposable-household-income-lis.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1226659498180241"/>
          <c:y val="5.4513620782831999E-2"/>
          <c:w val="0.84146889128734959"/>
          <c:h val="0.84390022938634968"/>
        </c:manualLayout>
      </c:layout>
      <c:lineChart>
        <c:grouping val="standard"/>
        <c:varyColors val="0"/>
        <c:ser>
          <c:idx val="2"/>
          <c:order val="0"/>
          <c:tx>
            <c:strRef>
              <c:f>Lorenz_eng!$B$3</c:f>
              <c:strCache>
                <c:ptCount val="1"/>
                <c:pt idx="0">
                  <c:v>equality</c:v>
                </c:pt>
              </c:strCache>
            </c:strRef>
          </c:tx>
          <c:spPr>
            <a:ln>
              <a:solidFill>
                <a:schemeClr val="tx1"/>
              </a:solidFill>
              <a:prstDash val="dash"/>
            </a:ln>
          </c:spPr>
          <c:marker>
            <c:symbol val="none"/>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Lorenz_eng!$C$3:$C$13</c:f>
              <c:numCache>
                <c:formatCode>0.00</c:formatCode>
                <c:ptCount val="11"/>
                <c:pt idx="0" formatCode="General">
                  <c:v>0</c:v>
                </c:pt>
                <c:pt idx="1">
                  <c:v>0.1</c:v>
                </c:pt>
                <c:pt idx="2">
                  <c:v>0.2</c:v>
                </c:pt>
                <c:pt idx="3">
                  <c:v>0.3</c:v>
                </c:pt>
                <c:pt idx="4">
                  <c:v>0.4</c:v>
                </c:pt>
                <c:pt idx="5">
                  <c:v>0.5</c:v>
                </c:pt>
                <c:pt idx="6">
                  <c:v>0.6</c:v>
                </c:pt>
                <c:pt idx="7">
                  <c:v>0.7</c:v>
                </c:pt>
                <c:pt idx="8">
                  <c:v>0.8</c:v>
                </c:pt>
                <c:pt idx="9">
                  <c:v>0.9</c:v>
                </c:pt>
                <c:pt idx="10">
                  <c:v>1</c:v>
                </c:pt>
              </c:numCache>
            </c:numRef>
          </c:val>
          <c:smooth val="0"/>
          <c:extLst>
            <c:ext xmlns:c16="http://schemas.microsoft.com/office/drawing/2014/chart" uri="{C3380CC4-5D6E-409C-BE32-E72D297353CC}">
              <c16:uniqueId val="{00000000-FF3D-483C-89B4-2A35D07F63BC}"/>
            </c:ext>
          </c:extLst>
        </c:ser>
        <c:ser>
          <c:idx val="3"/>
          <c:order val="1"/>
          <c:tx>
            <c:strRef>
              <c:f>Lorenz_eng!$B$16</c:f>
              <c:strCache>
                <c:ptCount val="1"/>
                <c:pt idx="0">
                  <c:v>year 1996</c:v>
                </c:pt>
              </c:strCache>
            </c:strRef>
          </c:tx>
          <c:spPr>
            <a:ln>
              <a:solidFill>
                <a:srgbClr val="C00000"/>
              </a:solidFill>
            </a:ln>
          </c:spPr>
          <c:marker>
            <c:symbol val="diamond"/>
            <c:size val="7"/>
            <c:spPr>
              <a:solidFill>
                <a:srgbClr val="C00000"/>
              </a:solidFill>
              <a:ln>
                <a:solidFill>
                  <a:srgbClr val="C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1-FF3D-483C-89B4-2A35D07F63BC}"/>
                </c:ext>
              </c:extLst>
            </c:dLbl>
            <c:dLbl>
              <c:idx val="1"/>
              <c:layout>
                <c:manualLayout>
                  <c:x val="-2.6749234470691163E-2"/>
                  <c:y val="-2.5518237896677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3-FF3D-483C-89B4-2A35D07F63BC}"/>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Lorenz_eng!$C$16:$C$26</c:f>
              <c:numCache>
                <c:formatCode>0.000</c:formatCode>
                <c:ptCount val="11"/>
                <c:pt idx="0">
                  <c:v>0</c:v>
                </c:pt>
                <c:pt idx="1">
                  <c:v>5.1784623243421909E-2</c:v>
                </c:pt>
                <c:pt idx="2">
                  <c:v>0.11657268201804906</c:v>
                </c:pt>
                <c:pt idx="3">
                  <c:v>0.1860795881369004</c:v>
                </c:pt>
                <c:pt idx="4">
                  <c:v>0.26082117208706018</c:v>
                </c:pt>
                <c:pt idx="5">
                  <c:v>0.34321883232003525</c:v>
                </c:pt>
                <c:pt idx="6">
                  <c:v>0.43273044601808913</c:v>
                </c:pt>
                <c:pt idx="7">
                  <c:v>0.53315087290537766</c:v>
                </c:pt>
                <c:pt idx="8">
                  <c:v>0.65135618345536317</c:v>
                </c:pt>
                <c:pt idx="9">
                  <c:v>0.79545568365067754</c:v>
                </c:pt>
                <c:pt idx="10">
                  <c:v>1</c:v>
                </c:pt>
              </c:numCache>
            </c:numRef>
          </c:val>
          <c:smooth val="0"/>
          <c:extLst>
            <c:ext xmlns:c16="http://schemas.microsoft.com/office/drawing/2014/chart" uri="{C3380CC4-5D6E-409C-BE32-E72D297353CC}">
              <c16:uniqueId val="{00000004-FF3D-483C-89B4-2A35D07F63BC}"/>
            </c:ext>
          </c:extLst>
        </c:ser>
        <c:ser>
          <c:idx val="1"/>
          <c:order val="2"/>
          <c:tx>
            <c:strRef>
              <c:f>Lorenz_eng!$B$28</c:f>
              <c:strCache>
                <c:ptCount val="1"/>
                <c:pt idx="0">
                  <c:v>year 2010</c:v>
                </c:pt>
              </c:strCache>
            </c:strRef>
          </c:tx>
          <c:spPr>
            <a:ln>
              <a:solidFill>
                <a:srgbClr val="92D050"/>
              </a:solidFill>
            </a:ln>
          </c:spPr>
          <c:marker>
            <c:symbol val="square"/>
            <c:size val="5"/>
            <c:spPr>
              <a:solidFill>
                <a:srgbClr val="92D050"/>
              </a:solidFill>
              <a:ln>
                <a:solidFill>
                  <a:srgbClr val="92D050"/>
                </a:solidFill>
              </a:ln>
            </c:spPr>
          </c:marker>
          <c:cat>
            <c:numRef>
              <c:f>Lorenz_eng!$F$16:$F$26</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Lorenz_eng!$C$28:$C$38</c:f>
              <c:numCache>
                <c:formatCode>0.000</c:formatCode>
                <c:ptCount val="11"/>
                <c:pt idx="0">
                  <c:v>0</c:v>
                </c:pt>
                <c:pt idx="1">
                  <c:v>3.4917588646190809E-2</c:v>
                </c:pt>
                <c:pt idx="2">
                  <c:v>9.104956075810644E-2</c:v>
                </c:pt>
                <c:pt idx="3">
                  <c:v>0.15708930059446116</c:v>
                </c:pt>
                <c:pt idx="4">
                  <c:v>0.22960593187833622</c:v>
                </c:pt>
                <c:pt idx="5">
                  <c:v>0.30895896299275016</c:v>
                </c:pt>
                <c:pt idx="6">
                  <c:v>0.39695132698100544</c:v>
                </c:pt>
                <c:pt idx="7">
                  <c:v>0.49708216001186889</c:v>
                </c:pt>
                <c:pt idx="8">
                  <c:v>0.61444790856477949</c:v>
                </c:pt>
                <c:pt idx="9">
                  <c:v>0.75991896180315222</c:v>
                </c:pt>
                <c:pt idx="10">
                  <c:v>1</c:v>
                </c:pt>
              </c:numCache>
            </c:numRef>
          </c:val>
          <c:smooth val="0"/>
          <c:extLst>
            <c:ext xmlns:c16="http://schemas.microsoft.com/office/drawing/2014/chart" uri="{C3380CC4-5D6E-409C-BE32-E72D297353CC}">
              <c16:uniqueId val="{00000005-FF3D-483C-89B4-2A35D07F63BC}"/>
            </c:ext>
          </c:extLst>
        </c:ser>
        <c:ser>
          <c:idx val="0"/>
          <c:order val="3"/>
          <c:tx>
            <c:strRef>
              <c:f>Lorenz_eng!$B$40</c:f>
              <c:strCache>
                <c:ptCount val="1"/>
                <c:pt idx="0">
                  <c:v>year 2020</c:v>
                </c:pt>
              </c:strCache>
            </c:strRef>
          </c:tx>
          <c:spPr>
            <a:ln>
              <a:solidFill>
                <a:srgbClr val="00B0F0"/>
              </a:solidFill>
            </a:ln>
          </c:spPr>
          <c:marker>
            <c:symbol val="triangle"/>
            <c:size val="7"/>
            <c:spPr>
              <a:solidFill>
                <a:srgbClr val="00B0F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FF3D-483C-89B4-2A35D07F63BC}"/>
                </c:ext>
              </c:extLst>
            </c:dLbl>
            <c:dLbl>
              <c:idx val="1"/>
              <c:layout>
                <c:manualLayout>
                  <c:x val="-9.3881233595800532E-3"/>
                  <c:y val="1.0362669567837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3D-483C-89B4-2A35D07F63BC}"/>
                </c:ext>
              </c:extLst>
            </c:dLbl>
            <c:dLbl>
              <c:idx val="10"/>
              <c:delete val="1"/>
              <c:extLst>
                <c:ext xmlns:c15="http://schemas.microsoft.com/office/drawing/2012/chart" uri="{CE6537A1-D6FC-4f65-9D91-7224C49458BB}"/>
                <c:ext xmlns:c16="http://schemas.microsoft.com/office/drawing/2014/chart" uri="{C3380CC4-5D6E-409C-BE32-E72D297353CC}">
                  <c16:uniqueId val="{00000008-FF3D-483C-89B4-2A35D07F63BC}"/>
                </c:ext>
              </c:extLst>
            </c:dLbl>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Lorenz_eng!$C$40:$C$50</c:f>
              <c:numCache>
                <c:formatCode>0.000</c:formatCode>
                <c:ptCount val="11"/>
                <c:pt idx="0">
                  <c:v>0</c:v>
                </c:pt>
                <c:pt idx="1">
                  <c:v>3.7025490604590872E-2</c:v>
                </c:pt>
                <c:pt idx="2">
                  <c:v>8.4192479394101016E-2</c:v>
                </c:pt>
                <c:pt idx="3">
                  <c:v>0.1410550501815348</c:v>
                </c:pt>
                <c:pt idx="4">
                  <c:v>0.20504743170461107</c:v>
                </c:pt>
                <c:pt idx="5">
                  <c:v>0.27731663502695292</c:v>
                </c:pt>
                <c:pt idx="6">
                  <c:v>0.36117864123160021</c:v>
                </c:pt>
                <c:pt idx="7">
                  <c:v>0.46585807280352431</c:v>
                </c:pt>
                <c:pt idx="8">
                  <c:v>0.59760547860980939</c:v>
                </c:pt>
                <c:pt idx="9">
                  <c:v>0.75426907089245276</c:v>
                </c:pt>
                <c:pt idx="10">
                  <c:v>1</c:v>
                </c:pt>
              </c:numCache>
            </c:numRef>
          </c:val>
          <c:smooth val="0"/>
          <c:extLst>
            <c:ext xmlns:c16="http://schemas.microsoft.com/office/drawing/2014/chart" uri="{C3380CC4-5D6E-409C-BE32-E72D297353CC}">
              <c16:uniqueId val="{00000009-FF3D-483C-89B4-2A35D07F63BC}"/>
            </c:ext>
          </c:extLst>
        </c:ser>
        <c:dLbls>
          <c:showLegendKey val="0"/>
          <c:showVal val="0"/>
          <c:showCatName val="0"/>
          <c:showSerName val="0"/>
          <c:showPercent val="0"/>
          <c:showBubbleSize val="0"/>
        </c:dLbls>
        <c:smooth val="0"/>
        <c:axId val="1491912431"/>
        <c:axId val="1"/>
      </c:lineChart>
      <c:catAx>
        <c:axId val="1491912431"/>
        <c:scaling>
          <c:orientation val="minMax"/>
        </c:scaling>
        <c:delete val="0"/>
        <c:axPos val="b"/>
        <c:majorGridlines/>
        <c:title>
          <c:tx>
            <c:rich>
              <a:bodyPr/>
              <a:lstStyle/>
              <a:p>
                <a:pPr>
                  <a:defRPr/>
                </a:pPr>
                <a:r>
                  <a:rPr lang="cs-CZ" baseline="0"/>
                  <a:t>Cumulative proportion of population</a:t>
                </a:r>
                <a:endParaRPr lang="en-GB"/>
              </a:p>
            </c:rich>
          </c:tx>
          <c:overlay val="0"/>
        </c:title>
        <c:numFmt formatCode="General" sourceLinked="1"/>
        <c:majorTickMark val="out"/>
        <c:minorTickMark val="none"/>
        <c:tickLblPos val="nextTo"/>
        <c:crossAx val="1"/>
        <c:crosses val="autoZero"/>
        <c:auto val="1"/>
        <c:lblAlgn val="ctr"/>
        <c:lblOffset val="100"/>
        <c:noMultiLvlLbl val="0"/>
      </c:catAx>
      <c:valAx>
        <c:axId val="1"/>
        <c:scaling>
          <c:orientation val="minMax"/>
          <c:max val="1"/>
        </c:scaling>
        <c:delete val="0"/>
        <c:axPos val="l"/>
        <c:majorGridlines>
          <c:spPr>
            <a:ln>
              <a:prstDash val="sysDot"/>
            </a:ln>
          </c:spPr>
        </c:majorGridlines>
        <c:title>
          <c:tx>
            <c:rich>
              <a:bodyPr rot="-5400000" vert="horz"/>
              <a:lstStyle/>
              <a:p>
                <a:pPr>
                  <a:defRPr b="1"/>
                </a:pPr>
                <a:r>
                  <a:rPr lang="cs-CZ" b="1"/>
                  <a:t>Cumulative proportion of gross income per individual in household</a:t>
                </a:r>
                <a:endParaRPr lang="en-GB" b="1"/>
              </a:p>
            </c:rich>
          </c:tx>
          <c:overlay val="0"/>
        </c:title>
        <c:numFmt formatCode="0%" sourceLinked="0"/>
        <c:majorTickMark val="none"/>
        <c:minorTickMark val="none"/>
        <c:tickLblPos val="nextTo"/>
        <c:crossAx val="1491912431"/>
        <c:crossesAt val="1"/>
        <c:crossBetween val="midCat"/>
      </c:valAx>
      <c:spPr>
        <a:ln>
          <a:solidFill>
            <a:schemeClr val="tx1">
              <a:tint val="75000"/>
              <a:shade val="95000"/>
              <a:satMod val="105000"/>
            </a:schemeClr>
          </a:solidFill>
        </a:ln>
      </c:spPr>
    </c:plotArea>
    <c:legend>
      <c:legendPos val="r"/>
      <c:layout>
        <c:manualLayout>
          <c:xMode val="edge"/>
          <c:yMode val="edge"/>
          <c:x val="0.7927303423009624"/>
          <c:y val="0.65412606369913207"/>
          <c:w val="0.15245680227471567"/>
          <c:h val="0.23322311403172924"/>
        </c:manualLayout>
      </c:layout>
      <c:overlay val="0"/>
      <c:spPr>
        <a:solidFill>
          <a:schemeClr val="bg1"/>
        </a:solidFill>
        <a:ln>
          <a:solidFill>
            <a:schemeClr val="tx1">
              <a:tint val="75000"/>
              <a:shade val="95000"/>
              <a:satMod val="105000"/>
            </a:schemeClr>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Sheet1!$E$1</c:f>
              <c:strCache>
                <c:ptCount val="1"/>
                <c:pt idx="0">
                  <c:v>Gini of disposible household income</c:v>
                </c:pt>
              </c:strCache>
            </c:strRef>
          </c:tx>
          <c:spPr>
            <a:solidFill>
              <a:schemeClr val="accent1"/>
            </a:solidFill>
            <a:ln>
              <a:noFill/>
            </a:ln>
            <a:effectLst/>
          </c:spPr>
          <c:invertIfNegative val="0"/>
          <c:cat>
            <c:strRef>
              <c:f>Sheet1!$B$2:$B$49</c:f>
              <c:strCache>
                <c:ptCount val="48"/>
                <c:pt idx="0">
                  <c:v>Sweden,2005</c:v>
                </c:pt>
                <c:pt idx="1">
                  <c:v>Iceland,2010</c:v>
                </c:pt>
                <c:pt idx="2">
                  <c:v>Norway,2013</c:v>
                </c:pt>
                <c:pt idx="3">
                  <c:v>Denmark,2013</c:v>
                </c:pt>
                <c:pt idx="4">
                  <c:v>Czech Republic,2013</c:v>
                </c:pt>
                <c:pt idx="5">
                  <c:v>Finland,2013</c:v>
                </c:pt>
                <c:pt idx="6">
                  <c:v>Netherlands,2013</c:v>
                </c:pt>
                <c:pt idx="7">
                  <c:v>Slovakia,2013</c:v>
                </c:pt>
                <c:pt idx="8">
                  <c:v>Slovenia,2012</c:v>
                </c:pt>
                <c:pt idx="9">
                  <c:v>Austria,2013</c:v>
                </c:pt>
                <c:pt idx="10">
                  <c:v>Belgium,2000</c:v>
                </c:pt>
                <c:pt idx="11">
                  <c:v>Romania,1997</c:v>
                </c:pt>
                <c:pt idx="12">
                  <c:v>Luxembourg,2013</c:v>
                </c:pt>
                <c:pt idx="13">
                  <c:v>France,2010</c:v>
                </c:pt>
                <c:pt idx="14">
                  <c:v>Hungary,2012</c:v>
                </c:pt>
                <c:pt idx="15">
                  <c:v>Germany,2013</c:v>
                </c:pt>
                <c:pt idx="16">
                  <c:v>Ireland,2010</c:v>
                </c:pt>
                <c:pt idx="17">
                  <c:v>Switzerland,2013</c:v>
                </c:pt>
                <c:pt idx="18">
                  <c:v>Japan,2008</c:v>
                </c:pt>
                <c:pt idx="19">
                  <c:v>South Korea,2012</c:v>
                </c:pt>
                <c:pt idx="20">
                  <c:v>Taiwan,2013</c:v>
                </c:pt>
                <c:pt idx="21">
                  <c:v>Poland,2013</c:v>
                </c:pt>
                <c:pt idx="22">
                  <c:v>Italy,2014</c:v>
                </c:pt>
                <c:pt idx="23">
                  <c:v>Canada,2013</c:v>
                </c:pt>
                <c:pt idx="24">
                  <c:v>Australia,2010</c:v>
                </c:pt>
                <c:pt idx="25">
                  <c:v>United Kingdom,2013</c:v>
                </c:pt>
                <c:pt idx="26">
                  <c:v>Russia,2013</c:v>
                </c:pt>
                <c:pt idx="27">
                  <c:v>Greece,2013</c:v>
                </c:pt>
                <c:pt idx="28">
                  <c:v>Serbia,2013</c:v>
                </c:pt>
                <c:pt idx="29">
                  <c:v>Spain,2013</c:v>
                </c:pt>
                <c:pt idx="30">
                  <c:v>Lithuania,2013</c:v>
                </c:pt>
                <c:pt idx="31">
                  <c:v>Estonia,2013</c:v>
                </c:pt>
                <c:pt idx="32">
                  <c:v>Israel,2012</c:v>
                </c:pt>
                <c:pt idx="33">
                  <c:v>Uruguay,2013</c:v>
                </c:pt>
                <c:pt idx="34">
                  <c:v>United States,2013</c:v>
                </c:pt>
                <c:pt idx="35">
                  <c:v>Georgia,2013</c:v>
                </c:pt>
                <c:pt idx="36">
                  <c:v>Guatemala,2014</c:v>
                </c:pt>
                <c:pt idx="37">
                  <c:v>Brazil,2013</c:v>
                </c:pt>
                <c:pt idx="38">
                  <c:v>Peru,2013</c:v>
                </c:pt>
                <c:pt idx="39">
                  <c:v>Mexico,2012</c:v>
                </c:pt>
                <c:pt idx="40">
                  <c:v>Paraguay,2013</c:v>
                </c:pt>
                <c:pt idx="41">
                  <c:v>Egypt,2012</c:v>
                </c:pt>
                <c:pt idx="42">
                  <c:v>Panama,2013</c:v>
                </c:pt>
                <c:pt idx="43">
                  <c:v>India,2011</c:v>
                </c:pt>
                <c:pt idx="44">
                  <c:v>Dominican Republic,2007</c:v>
                </c:pt>
                <c:pt idx="45">
                  <c:v>Colombia,2013</c:v>
                </c:pt>
                <c:pt idx="46">
                  <c:v>China,2002</c:v>
                </c:pt>
                <c:pt idx="47">
                  <c:v>South Africa,2012</c:v>
                </c:pt>
              </c:strCache>
            </c:strRef>
          </c:cat>
          <c:val>
            <c:numRef>
              <c:f>Sheet1!$E$2:$E$50</c:f>
              <c:numCache>
                <c:formatCode>General</c:formatCode>
                <c:ptCount val="49"/>
                <c:pt idx="0">
                  <c:v>0.23699999999999999</c:v>
                </c:pt>
                <c:pt idx="1">
                  <c:v>0.245</c:v>
                </c:pt>
                <c:pt idx="2">
                  <c:v>0.248</c:v>
                </c:pt>
                <c:pt idx="3">
                  <c:v>0.249</c:v>
                </c:pt>
                <c:pt idx="4">
                  <c:v>0.25800000000000001</c:v>
                </c:pt>
                <c:pt idx="5">
                  <c:v>0.25900000000000001</c:v>
                </c:pt>
                <c:pt idx="6">
                  <c:v>0.26400000000000001</c:v>
                </c:pt>
                <c:pt idx="7">
                  <c:v>0.26800000000000002</c:v>
                </c:pt>
                <c:pt idx="8">
                  <c:v>0.27100000000000002</c:v>
                </c:pt>
                <c:pt idx="9">
                  <c:v>0.27900000000000003</c:v>
                </c:pt>
                <c:pt idx="10">
                  <c:v>0.27900000000000003</c:v>
                </c:pt>
                <c:pt idx="11">
                  <c:v>0.28000000000000003</c:v>
                </c:pt>
                <c:pt idx="12">
                  <c:v>0.28299999999999997</c:v>
                </c:pt>
                <c:pt idx="13">
                  <c:v>0.28899999999999998</c:v>
                </c:pt>
                <c:pt idx="14">
                  <c:v>0.28899999999999998</c:v>
                </c:pt>
                <c:pt idx="15">
                  <c:v>0.29099999999999998</c:v>
                </c:pt>
                <c:pt idx="16">
                  <c:v>0.29399999999999998</c:v>
                </c:pt>
                <c:pt idx="17">
                  <c:v>0.29499999999999998</c:v>
                </c:pt>
                <c:pt idx="18">
                  <c:v>0.30199999999999999</c:v>
                </c:pt>
                <c:pt idx="19">
                  <c:v>0.30599999999999999</c:v>
                </c:pt>
                <c:pt idx="20">
                  <c:v>0.308</c:v>
                </c:pt>
                <c:pt idx="21">
                  <c:v>0.316</c:v>
                </c:pt>
                <c:pt idx="22">
                  <c:v>0.31900000000000001</c:v>
                </c:pt>
                <c:pt idx="23">
                  <c:v>0.32100000000000001</c:v>
                </c:pt>
                <c:pt idx="24">
                  <c:v>0.33</c:v>
                </c:pt>
                <c:pt idx="25">
                  <c:v>0.33</c:v>
                </c:pt>
                <c:pt idx="26">
                  <c:v>0.33100000000000002</c:v>
                </c:pt>
                <c:pt idx="27">
                  <c:v>0.33200000000000002</c:v>
                </c:pt>
                <c:pt idx="28">
                  <c:v>0.33200000000000002</c:v>
                </c:pt>
                <c:pt idx="29">
                  <c:v>0.34300000000000003</c:v>
                </c:pt>
                <c:pt idx="30">
                  <c:v>0.34799999999999998</c:v>
                </c:pt>
                <c:pt idx="31">
                  <c:v>0.35199999999999998</c:v>
                </c:pt>
                <c:pt idx="32">
                  <c:v>0.371</c:v>
                </c:pt>
                <c:pt idx="33">
                  <c:v>0.372</c:v>
                </c:pt>
                <c:pt idx="34">
                  <c:v>0.377</c:v>
                </c:pt>
                <c:pt idx="35">
                  <c:v>0.39400000000000002</c:v>
                </c:pt>
                <c:pt idx="36">
                  <c:v>0.39400000000000002</c:v>
                </c:pt>
                <c:pt idx="37">
                  <c:v>0.45</c:v>
                </c:pt>
                <c:pt idx="38">
                  <c:v>0.45500000000000002</c:v>
                </c:pt>
                <c:pt idx="39">
                  <c:v>0.45900000000000002</c:v>
                </c:pt>
                <c:pt idx="40">
                  <c:v>0.46300000000000002</c:v>
                </c:pt>
                <c:pt idx="41">
                  <c:v>0.46400000000000002</c:v>
                </c:pt>
                <c:pt idx="42">
                  <c:v>0.46700000000000003</c:v>
                </c:pt>
                <c:pt idx="43">
                  <c:v>0.47899999999999998</c:v>
                </c:pt>
                <c:pt idx="44">
                  <c:v>0.49</c:v>
                </c:pt>
                <c:pt idx="45">
                  <c:v>0.49099999999999999</c:v>
                </c:pt>
                <c:pt idx="46">
                  <c:v>0.505</c:v>
                </c:pt>
                <c:pt idx="47">
                  <c:v>0.57199999999999995</c:v>
                </c:pt>
              </c:numCache>
            </c:numRef>
          </c:val>
          <c:extLst>
            <c:ext xmlns:c16="http://schemas.microsoft.com/office/drawing/2014/chart" uri="{C3380CC4-5D6E-409C-BE32-E72D297353CC}">
              <c16:uniqueId val="{00000000-6DCF-4E63-8A76-77C8C93AD752}"/>
            </c:ext>
          </c:extLst>
        </c:ser>
        <c:dLbls>
          <c:showLegendKey val="0"/>
          <c:showVal val="0"/>
          <c:showCatName val="0"/>
          <c:showSerName val="0"/>
          <c:showPercent val="0"/>
          <c:showBubbleSize val="0"/>
        </c:dLbls>
        <c:gapWidth val="182"/>
        <c:axId val="244738479"/>
        <c:axId val="243805007"/>
      </c:barChart>
      <c:catAx>
        <c:axId val="244738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243805007"/>
        <c:crosses val="autoZero"/>
        <c:auto val="1"/>
        <c:lblAlgn val="ctr"/>
        <c:lblOffset val="100"/>
        <c:tickLblSkip val="1"/>
        <c:noMultiLvlLbl val="0"/>
      </c:catAx>
      <c:valAx>
        <c:axId val="243805007"/>
        <c:scaling>
          <c:orientation val="minMax"/>
          <c:max val="0.60000000000000009"/>
          <c:min val="0.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44738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0.03093</cdr:x>
      <cdr:y>0.8609</cdr:y>
    </cdr:from>
    <cdr:to>
      <cdr:x>0.34857</cdr:x>
      <cdr:y>0.88061</cdr:y>
    </cdr:to>
    <cdr:sp macro="" textlink="">
      <cdr:nvSpPr>
        <cdr:cNvPr id="5" name="Obdélník 4">
          <a:extLst xmlns:a="http://schemas.openxmlformats.org/drawingml/2006/main">
            <a:ext uri="{FF2B5EF4-FFF2-40B4-BE49-F238E27FC236}">
              <a16:creationId xmlns:a16="http://schemas.microsoft.com/office/drawing/2014/main" id="{7EA1A5A7-0BB4-454D-8800-40AF2E5342F6}"/>
            </a:ext>
          </a:extLst>
        </cdr:cNvPr>
        <cdr:cNvSpPr/>
      </cdr:nvSpPr>
      <cdr:spPr>
        <a:xfrm xmlns:a="http://schemas.openxmlformats.org/drawingml/2006/main">
          <a:off x="280442" y="5504416"/>
          <a:ext cx="2880320" cy="12600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288000"/>
        <a:lstStyle xmlns:a="http://schemas.openxmlformats.org/drawingml/2006/main"/>
        <a:p xmlns:a="http://schemas.openxmlformats.org/drawingml/2006/main">
          <a:endParaRPr lang="cs-CZ">
            <a:ln>
              <a:noFill/>
            </a:ln>
            <a:no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A70F5-E00C-4C4E-A6A3-576EBB8BE0C5}" type="datetimeFigureOut">
              <a:rPr lang="en-GB" smtClean="0"/>
              <a:pPr/>
              <a:t>26/09/2022</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FA30-EEC0-4105-8354-B00133E9061E}" type="slidenum">
              <a:rPr lang="en-GB" smtClean="0"/>
              <a:pPr/>
              <a:t>‹#›</a:t>
            </a:fld>
            <a:endParaRPr lang="en-GB"/>
          </a:p>
        </p:txBody>
      </p:sp>
    </p:spTree>
    <p:extLst>
      <p:ext uri="{BB962C8B-B14F-4D97-AF65-F5344CB8AC3E}">
        <p14:creationId xmlns:p14="http://schemas.microsoft.com/office/powerpoint/2010/main" val="233263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extLst>
      <p:ext uri="{BB962C8B-B14F-4D97-AF65-F5344CB8AC3E}">
        <p14:creationId xmlns:p14="http://schemas.microsoft.com/office/powerpoint/2010/main" val="73353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r>
              <a:rPr lang="en-US" altLang="en-US">
                <a:ea typeface="ＭＳ Ｐゴシック" pitchFamily="34" charset="-128"/>
              </a:rPr>
              <a:t>Historically speaking, there are three major types of systems of social stratification: slavery, caste, and class. Let me briefly describe each type.</a:t>
            </a:r>
          </a:p>
          <a:p>
            <a:pPr marL="742950" lvl="1" indent="-285750"/>
            <a:endParaRPr lang="en-US" altLang="en-US">
              <a:ea typeface="ＭＳ Ｐゴシック" pitchFamily="34" charset="-128"/>
            </a:endParaRPr>
          </a:p>
          <a:p>
            <a:r>
              <a:rPr lang="en-US" altLang="en-US">
                <a:ea typeface="ＭＳ Ｐゴシック" pitchFamily="34" charset="-128"/>
              </a:rPr>
              <a:t>1.  In </a:t>
            </a:r>
            <a:r>
              <a:rPr lang="en-US" altLang="en-US" i="1">
                <a:ea typeface="ＭＳ Ｐゴシック" pitchFamily="34" charset="-128"/>
              </a:rPr>
              <a:t>slave systems</a:t>
            </a:r>
            <a:r>
              <a:rPr lang="en-US" altLang="en-US">
                <a:ea typeface="ＭＳ Ｐゴシック" pitchFamily="34" charset="-128"/>
              </a:rPr>
              <a:t>, some peoples are considered </a:t>
            </a:r>
            <a:r>
              <a:rPr lang="en-US" altLang="en-US" i="1">
                <a:ea typeface="ＭＳ Ｐゴシック" pitchFamily="34" charset="-128"/>
              </a:rPr>
              <a:t>less than human </a:t>
            </a:r>
            <a:r>
              <a:rPr lang="en-US" altLang="en-US">
                <a:ea typeface="ＭＳ Ｐゴシック" pitchFamily="34" charset="-128"/>
              </a:rPr>
              <a:t>and are owned as property. Their legal rights are limited, certain relationships are prohibited, and as you might imagine, and social power is essentially nonexistent.</a:t>
            </a:r>
            <a:endParaRPr lang="en-US" altLang="en-US" i="1">
              <a:ea typeface="ＭＳ Ｐゴシック" pitchFamily="34" charset="-128"/>
            </a:endParaRPr>
          </a:p>
          <a:p>
            <a:r>
              <a:rPr lang="en-US" altLang="en-US" i="1">
                <a:ea typeface="ＭＳ Ｐゴシック" pitchFamily="34" charset="-128"/>
              </a:rPr>
              <a:t>	</a:t>
            </a:r>
          </a:p>
          <a:p>
            <a:r>
              <a:rPr lang="en-US" altLang="en-US">
                <a:ea typeface="ＭＳ Ｐゴシック" pitchFamily="34" charset="-128"/>
              </a:rPr>
              <a:t>2.  In </a:t>
            </a:r>
            <a:r>
              <a:rPr lang="en-US" altLang="en-US" i="1">
                <a:ea typeface="ＭＳ Ｐゴシック" pitchFamily="34" charset="-128"/>
              </a:rPr>
              <a:t>caste systems,</a:t>
            </a:r>
            <a:r>
              <a:rPr lang="en-US" altLang="en-US" b="1">
                <a:ea typeface="ＭＳ Ｐゴシック" pitchFamily="34" charset="-128"/>
              </a:rPr>
              <a:t> </a:t>
            </a:r>
            <a:r>
              <a:rPr lang="en-US" altLang="en-US">
                <a:ea typeface="ＭＳ Ｐゴシック" pitchFamily="34" charset="-128"/>
              </a:rPr>
              <a:t>societal groupings are based on deeply held cultural ideals and boundaries. The Indian caste system exemplifies this societal form of stratification, having both cultural and economic impacts. Caste systems are rigidly based. They are characterized by hereditary status, endogamy, and social barriers and are sanctioned by custom, law, and religion.</a:t>
            </a:r>
          </a:p>
          <a:p>
            <a:endParaRPr lang="en-US" altLang="en-US">
              <a:ea typeface="ＭＳ Ｐゴシック" pitchFamily="34" charset="-128"/>
            </a:endParaRPr>
          </a:p>
          <a:p>
            <a:r>
              <a:rPr lang="en-US" altLang="en-US">
                <a:ea typeface="ＭＳ Ｐゴシック" pitchFamily="34" charset="-128"/>
              </a:rPr>
              <a:t>3.  </a:t>
            </a:r>
            <a:r>
              <a:rPr lang="en-US" altLang="en-US" i="1">
                <a:ea typeface="ＭＳ Ｐゴシック" pitchFamily="34" charset="-128"/>
              </a:rPr>
              <a:t>Class</a:t>
            </a:r>
            <a:r>
              <a:rPr lang="en-US" altLang="en-US" b="1">
                <a:ea typeface="ＭＳ Ｐゴシック" pitchFamily="34" charset="-128"/>
              </a:rPr>
              <a:t> </a:t>
            </a:r>
            <a:r>
              <a:rPr lang="en-US" altLang="en-US">
                <a:ea typeface="ＭＳ Ｐゴシック" pitchFamily="34" charset="-128"/>
              </a:rPr>
              <a:t>systems are the stratification system we are familiar with. People are divided according to economic markers such as income, wealth, ownership, and so on. There are many different characterizations of what constitutes class, and we will be talking about these characterizations today.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10</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0702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A71630-4D5C-4537-A738-E078BE4DDFFD}" type="slidenum">
              <a:rPr lang="en-US"/>
              <a:pPr/>
              <a:t>11</a:t>
            </a:fld>
            <a:endParaRPr lang="en-US"/>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5317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12</a:t>
            </a:fld>
            <a:endParaRPr lang="en-GB"/>
          </a:p>
        </p:txBody>
      </p:sp>
    </p:spTree>
    <p:extLst>
      <p:ext uri="{BB962C8B-B14F-4D97-AF65-F5344CB8AC3E}">
        <p14:creationId xmlns:p14="http://schemas.microsoft.com/office/powerpoint/2010/main" val="240549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E186FA30-EEC0-4105-8354-B00133E9061E}" type="slidenum">
              <a:rPr lang="en-GB" smtClean="0"/>
              <a:pPr/>
              <a:t>13</a:t>
            </a:fld>
            <a:endParaRPr lang="en-GB"/>
          </a:p>
        </p:txBody>
      </p:sp>
    </p:spTree>
    <p:extLst>
      <p:ext uri="{BB962C8B-B14F-4D97-AF65-F5344CB8AC3E}">
        <p14:creationId xmlns:p14="http://schemas.microsoft.com/office/powerpoint/2010/main" val="147998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Inequality in selected countries,</a:t>
            </a:r>
            <a:r>
              <a:rPr lang="en-US" baseline="0" dirty="0"/>
              <a:t> 2010</a:t>
            </a:r>
          </a:p>
          <a:p>
            <a:r>
              <a:rPr lang="en-US" baseline="0" dirty="0"/>
              <a:t>Based on equalized household disposable income (after taxes and </a:t>
            </a:r>
            <a:r>
              <a:rPr lang="en-US" baseline="0" dirty="0" err="1"/>
              <a:t>transfes</a:t>
            </a:r>
            <a:r>
              <a:rPr lang="en-US" baseline="0" dirty="0"/>
              <a:t>). </a:t>
            </a:r>
            <a:endParaRPr lang="sk-SK" dirty="0"/>
          </a:p>
        </p:txBody>
      </p:sp>
    </p:spTree>
    <p:extLst>
      <p:ext uri="{BB962C8B-B14F-4D97-AF65-F5344CB8AC3E}">
        <p14:creationId xmlns:p14="http://schemas.microsoft.com/office/powerpoint/2010/main" val="335767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9D0BE-852C-44CC-985E-42A780A6B49B}" type="slidenum">
              <a:rPr lang="sk-SK" smtClean="0"/>
              <a:t>15</a:t>
            </a:fld>
            <a:endParaRPr lang="sk-SK"/>
          </a:p>
        </p:txBody>
      </p:sp>
    </p:spTree>
    <p:extLst>
      <p:ext uri="{BB962C8B-B14F-4D97-AF65-F5344CB8AC3E}">
        <p14:creationId xmlns:p14="http://schemas.microsoft.com/office/powerpoint/2010/main" val="297051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89598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26399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15988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1705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66323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73730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59979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5755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13786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9027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24434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B1FAE5E-1818-44BF-9E7B-60E370BE01F5}" type="datetimeFigureOut">
              <a:rPr lang="en-GB" smtClean="0"/>
              <a:pPr/>
              <a:t>26/09/2022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494B6D5-A0B9-47D8-AD4D-9B608C1A07EE}" type="slidenum">
              <a:rPr lang="en-GB" smtClean="0"/>
              <a:pPr/>
              <a:t>‹#›</a:t>
            </a:fld>
            <a:endParaRPr lang="en-GB"/>
          </a:p>
        </p:txBody>
      </p:sp>
    </p:spTree>
    <p:extLst>
      <p:ext uri="{BB962C8B-B14F-4D97-AF65-F5344CB8AC3E}">
        <p14:creationId xmlns:p14="http://schemas.microsoft.com/office/powerpoint/2010/main" val="392014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AE5E-1818-44BF-9E7B-60E370BE01F5}" type="datetimeFigureOut">
              <a:rPr lang="en-GB" smtClean="0"/>
              <a:pPr/>
              <a:t>26/09/2022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4B6D5-A0B9-47D8-AD4D-9B608C1A07EE}" type="slidenum">
              <a:rPr lang="en-GB" smtClean="0"/>
              <a:pPr/>
              <a:t>‹#›</a:t>
            </a:fld>
            <a:endParaRPr lang="en-GB"/>
          </a:p>
        </p:txBody>
      </p:sp>
    </p:spTree>
    <p:extLst>
      <p:ext uri="{BB962C8B-B14F-4D97-AF65-F5344CB8AC3E}">
        <p14:creationId xmlns:p14="http://schemas.microsoft.com/office/powerpoint/2010/main" val="38400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fsolt.org/blog/2017/07/28/the-swiid-source-data/" TargetMode="External"/><Relationship Id="rId4" Type="http://schemas.openxmlformats.org/officeDocument/2006/relationships/hyperlink" Target="https://fsolt.org/swiid/swiid_download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grapher/gini-disposable-household-income-l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cZ7LzE3u7Bw"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hyperlink" Target="https://youtu.be/zxICQqDPD4g" TargetMode="Externa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hyperlink" Target="https://youtu.be/T-JVpKku5S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C7CD6D-4105-48B6-81E2-2D61A57E3F57}"/>
              </a:ext>
            </a:extLst>
          </p:cNvPr>
          <p:cNvSpPr>
            <a:spLocks noGrp="1"/>
          </p:cNvSpPr>
          <p:nvPr>
            <p:ph type="ctrTitle"/>
          </p:nvPr>
        </p:nvSpPr>
        <p:spPr/>
        <p:txBody>
          <a:bodyPr>
            <a:normAutofit/>
          </a:bodyPr>
          <a:lstStyle/>
          <a:p>
            <a:r>
              <a:rPr lang="en-US" b="1" dirty="0"/>
              <a:t>Measuring of inequality and segregation</a:t>
            </a:r>
          </a:p>
        </p:txBody>
      </p:sp>
    </p:spTree>
    <p:extLst>
      <p:ext uri="{BB962C8B-B14F-4D97-AF65-F5344CB8AC3E}">
        <p14:creationId xmlns:p14="http://schemas.microsoft.com/office/powerpoint/2010/main" val="40023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37710"/>
            <a:ext cx="8228160" cy="586109"/>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a:t>
            </a:r>
            <a:endParaRPr lang="en-US" sz="2800" b="1" dirty="0">
              <a:cs typeface="Times New Roman" pitchFamily="18" charset="0"/>
            </a:endParaRPr>
          </a:p>
        </p:txBody>
      </p:sp>
      <p:sp>
        <p:nvSpPr>
          <p:cNvPr id="3074" name="Rectangle 2"/>
          <p:cNvSpPr>
            <a:spLocks noGrp="1" noChangeArrowheads="1"/>
          </p:cNvSpPr>
          <p:nvPr>
            <p:ph idx="1"/>
          </p:nvPr>
        </p:nvSpPr>
        <p:spPr>
          <a:xfrm>
            <a:off x="18731" y="745989"/>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err="1">
                <a:latin typeface="+mj-lt"/>
                <a:cs typeface="Times New Roman" pitchFamily="18" charset="0"/>
              </a:rPr>
              <a:t>Corrado</a:t>
            </a:r>
            <a:r>
              <a:rPr lang="en-US" sz="2400" dirty="0">
                <a:latin typeface="+mj-lt"/>
                <a:cs typeface="Times New Roman" pitchFamily="18" charset="0"/>
              </a:rPr>
              <a:t> Gini (1884-1965)</a:t>
            </a:r>
            <a:r>
              <a:rPr lang="cs-CZ" sz="2400" dirty="0">
                <a:latin typeface="+mj-lt"/>
                <a:cs typeface="Times New Roman" pitchFamily="18" charset="0"/>
              </a:rPr>
              <a:t>, </a:t>
            </a:r>
            <a:r>
              <a:rPr lang="cs-CZ" sz="2400" dirty="0" err="1">
                <a:latin typeface="+mj-lt"/>
                <a:cs typeface="Times New Roman" pitchFamily="18" charset="0"/>
              </a:rPr>
              <a:t>Italian</a:t>
            </a:r>
            <a:r>
              <a:rPr lang="en-US" sz="2400" dirty="0">
                <a:latin typeface="+mj-lt"/>
                <a:cs typeface="Times New Roman" pitchFamily="18" charset="0"/>
              </a:rPr>
              <a:t> </a:t>
            </a:r>
            <a:r>
              <a:rPr lang="cs-CZ" sz="2400" dirty="0" err="1">
                <a:latin typeface="+mj-lt"/>
                <a:cs typeface="Times New Roman" pitchFamily="18" charset="0"/>
              </a:rPr>
              <a:t>sociologist</a:t>
            </a:r>
            <a:r>
              <a:rPr lang="cs-CZ" sz="2400" dirty="0">
                <a:latin typeface="+mj-lt"/>
                <a:cs typeface="Times New Roman" pitchFamily="18" charset="0"/>
              </a:rPr>
              <a:t>, </a:t>
            </a:r>
            <a:r>
              <a:rPr lang="cs-CZ" sz="2400" dirty="0" err="1">
                <a:latin typeface="+mj-lt"/>
                <a:cs typeface="Times New Roman" pitchFamily="18" charset="0"/>
              </a:rPr>
              <a:t>statistician</a:t>
            </a:r>
            <a:r>
              <a:rPr lang="cs-CZ" sz="2400" dirty="0">
                <a:latin typeface="+mj-lt"/>
                <a:cs typeface="Times New Roman" pitchFamily="18" charset="0"/>
              </a:rPr>
              <a:t> and </a:t>
            </a:r>
            <a:r>
              <a:rPr lang="cs-CZ" sz="2400" dirty="0" err="1">
                <a:latin typeface="+mj-lt"/>
                <a:cs typeface="Times New Roman" pitchFamily="18" charset="0"/>
              </a:rPr>
              <a:t>demograph</a:t>
            </a:r>
            <a:r>
              <a:rPr lang="cs-CZ" sz="2400" dirty="0">
                <a:latin typeface="+mj-lt"/>
                <a:cs typeface="Times New Roman" pitchFamily="18" charset="0"/>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a:t>
            </a:r>
            <a:r>
              <a:rPr lang="cs-CZ" sz="2400" dirty="0">
                <a:latin typeface="+mj-lt"/>
              </a:rPr>
              <a:t>G</a:t>
            </a:r>
            <a:r>
              <a:rPr lang="en-GB" sz="2400" dirty="0" err="1">
                <a:latin typeface="+mj-lt"/>
              </a:rPr>
              <a:t>ini</a:t>
            </a:r>
            <a:r>
              <a:rPr lang="en-GB" sz="2400" dirty="0">
                <a:latin typeface="+mj-lt"/>
              </a:rPr>
              <a:t> coefficient</a:t>
            </a:r>
            <a:r>
              <a:rPr lang="cs-CZ" sz="2400" dirty="0">
                <a:latin typeface="+mj-lt"/>
              </a:rPr>
              <a:t> </a:t>
            </a:r>
            <a:r>
              <a:rPr lang="cs-CZ" sz="2400" dirty="0" err="1">
                <a:latin typeface="+mj-lt"/>
              </a:rPr>
              <a:t>is</a:t>
            </a:r>
            <a:r>
              <a:rPr lang="cs-CZ" sz="2400" dirty="0">
                <a:latin typeface="+mj-lt"/>
              </a:rPr>
              <a:t> </a:t>
            </a:r>
            <a:r>
              <a:rPr lang="en-GB" sz="2400" dirty="0">
                <a:latin typeface="+mj-lt"/>
              </a:rPr>
              <a:t>also known as the </a:t>
            </a:r>
            <a:r>
              <a:rPr lang="cs-CZ" sz="2400" dirty="0">
                <a:latin typeface="+mj-lt"/>
              </a:rPr>
              <a:t>G</a:t>
            </a:r>
            <a:r>
              <a:rPr lang="en-GB" sz="2400" dirty="0" err="1">
                <a:latin typeface="+mj-lt"/>
              </a:rPr>
              <a:t>ini</a:t>
            </a:r>
            <a:r>
              <a:rPr lang="en-GB" sz="2400" dirty="0">
                <a:latin typeface="+mj-lt"/>
              </a:rPr>
              <a:t> index or </a:t>
            </a:r>
            <a:r>
              <a:rPr lang="cs-CZ" sz="2400" dirty="0">
                <a:latin typeface="+mj-lt"/>
              </a:rPr>
              <a:t>G</a:t>
            </a:r>
            <a:r>
              <a:rPr lang="en-GB" sz="2400" dirty="0" err="1">
                <a:latin typeface="+mj-lt"/>
              </a:rPr>
              <a:t>ini</a:t>
            </a:r>
            <a:r>
              <a:rPr lang="en-GB" sz="2400" dirty="0">
                <a:latin typeface="+mj-lt"/>
              </a:rPr>
              <a:t> ratio </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latin typeface="+mj-lt"/>
              </a:rPr>
              <a:t>a measure of the</a:t>
            </a:r>
            <a:r>
              <a:rPr lang="cs-CZ" sz="2400" dirty="0">
                <a:latin typeface="+mj-lt"/>
              </a:rPr>
              <a:t> </a:t>
            </a:r>
            <a:r>
              <a:rPr lang="cs-CZ" sz="2400" dirty="0" err="1">
                <a:latin typeface="+mj-lt"/>
              </a:rPr>
              <a:t>income</a:t>
            </a:r>
            <a:r>
              <a:rPr lang="cs-CZ" sz="2400" dirty="0">
                <a:latin typeface="+mj-lt"/>
              </a:rPr>
              <a:t> i</a:t>
            </a:r>
            <a:r>
              <a:rPr lang="en-GB" sz="2400" dirty="0" err="1">
                <a:latin typeface="+mj-lt"/>
              </a:rPr>
              <a:t>nequality</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err="1">
                <a:latin typeface="+mj-lt"/>
              </a:rPr>
              <a:t>it</a:t>
            </a:r>
            <a:r>
              <a:rPr lang="cs-CZ" sz="2400" dirty="0">
                <a:latin typeface="+mj-lt"/>
              </a:rPr>
              <a:t> </a:t>
            </a:r>
            <a:r>
              <a:rPr lang="cs-CZ" sz="2400" dirty="0" err="1">
                <a:latin typeface="+mj-lt"/>
              </a:rPr>
              <a:t>is</a:t>
            </a:r>
            <a:r>
              <a:rPr lang="cs-CZ" sz="2400" dirty="0">
                <a:latin typeface="+mj-lt"/>
              </a:rPr>
              <a:t> </a:t>
            </a:r>
            <a:r>
              <a:rPr lang="cs-CZ" sz="2400" dirty="0" err="1">
                <a:latin typeface="+mj-lt"/>
              </a:rPr>
              <a:t>one</a:t>
            </a:r>
            <a:r>
              <a:rPr lang="cs-CZ" sz="2400" dirty="0">
                <a:latin typeface="+mj-lt"/>
              </a:rPr>
              <a:t> </a:t>
            </a:r>
            <a:r>
              <a:rPr lang="cs-CZ" sz="2400" dirty="0" err="1">
                <a:latin typeface="+mj-lt"/>
              </a:rPr>
              <a:t>number</a:t>
            </a:r>
            <a:r>
              <a:rPr lang="cs-CZ" sz="2400" dirty="0">
                <a:latin typeface="+mj-lt"/>
              </a:rPr>
              <a:t> </a:t>
            </a:r>
            <a:r>
              <a:rPr lang="cs-CZ" sz="2400" dirty="0" err="1">
                <a:latin typeface="+mj-lt"/>
              </a:rPr>
              <a:t>that</a:t>
            </a:r>
            <a:r>
              <a:rPr lang="cs-CZ" sz="2400" dirty="0">
                <a:latin typeface="+mj-lt"/>
              </a:rPr>
              <a:t> </a:t>
            </a:r>
            <a:r>
              <a:rPr lang="en-GB" sz="2400" dirty="0">
                <a:latin typeface="+mj-lt"/>
              </a:rPr>
              <a:t>represent</a:t>
            </a:r>
            <a:r>
              <a:rPr lang="cs-CZ" sz="2400" dirty="0">
                <a:latin typeface="+mj-lt"/>
              </a:rPr>
              <a:t>s</a:t>
            </a:r>
            <a:r>
              <a:rPr lang="en-GB" sz="2400" dirty="0">
                <a:latin typeface="+mj-lt"/>
              </a:rPr>
              <a:t> the income distribution </a:t>
            </a:r>
            <a:r>
              <a:rPr lang="cs-CZ" sz="2400" dirty="0">
                <a:latin typeface="+mj-lt"/>
              </a:rPr>
              <a:t>in society</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cs-CZ" sz="2400" dirty="0">
                <a:latin typeface="+mj-lt"/>
              </a:rPr>
              <a:t>t</a:t>
            </a:r>
            <a:r>
              <a:rPr lang="en-GB" sz="2400" dirty="0">
                <a:latin typeface="+mj-lt"/>
              </a:rPr>
              <a:t>he coefficient varies between 0, which reflects complete equality and</a:t>
            </a:r>
            <a:r>
              <a:rPr lang="cs-CZ" sz="2400" dirty="0">
                <a:latin typeface="+mj-lt"/>
              </a:rPr>
              <a:t> </a:t>
            </a:r>
            <a:r>
              <a:rPr lang="en-GB" sz="2400" dirty="0">
                <a:latin typeface="+mj-lt"/>
              </a:rPr>
              <a:t>1, which indicates complete inequality (one person has all the income or consumption, all others have none).</a:t>
            </a:r>
            <a:endParaRPr lang="cs-CZ" sz="2400" dirty="0">
              <a:latin typeface="+mj-lt"/>
            </a:endParaRP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cs-CZ" sz="2400" dirty="0">
              <a:latin typeface="+mj-lt"/>
              <a:cs typeface="Times New Roman" pitchFamily="18" charset="0"/>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10</a:t>
            </a:fld>
            <a:endParaRPr lang="en-GB"/>
          </a:p>
        </p:txBody>
      </p:sp>
    </p:spTree>
    <p:extLst>
      <p:ext uri="{BB962C8B-B14F-4D97-AF65-F5344CB8AC3E}">
        <p14:creationId xmlns:p14="http://schemas.microsoft.com/office/powerpoint/2010/main" val="15061501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07504" y="7844"/>
            <a:ext cx="8228160" cy="539078"/>
          </a:xfrm>
          <a:ln/>
        </p:spPr>
        <p:txBody>
          <a:bodyPr tIns="35203">
            <a:normAutofit/>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a:cs typeface="Times New Roman" pitchFamily="18" charset="0"/>
              </a:rPr>
              <a:t>Gini</a:t>
            </a:r>
            <a:r>
              <a:rPr lang="cs-CZ" sz="2800" b="1" dirty="0">
                <a:cs typeface="Times New Roman" pitchFamily="18" charset="0"/>
              </a:rPr>
              <a:t> </a:t>
            </a:r>
            <a:r>
              <a:rPr lang="en-US" sz="2800" b="1" dirty="0">
                <a:cs typeface="Times New Roman" pitchFamily="18" charset="0"/>
              </a:rPr>
              <a:t>index</a:t>
            </a:r>
            <a:r>
              <a:rPr lang="cs-CZ" sz="2800" b="1" dirty="0">
                <a:cs typeface="Times New Roman" pitchFamily="18" charset="0"/>
              </a:rPr>
              <a:t> II</a:t>
            </a:r>
            <a:endParaRPr lang="en-US" sz="2800" b="1" dirty="0">
              <a:cs typeface="Times New Roman" pitchFamily="18" charset="0"/>
            </a:endParaRPr>
          </a:p>
        </p:txBody>
      </p:sp>
      <p:sp>
        <p:nvSpPr>
          <p:cNvPr id="3074" name="Rectangle 2"/>
          <p:cNvSpPr>
            <a:spLocks noGrp="1" noChangeArrowheads="1"/>
          </p:cNvSpPr>
          <p:nvPr>
            <p:ph idx="1"/>
          </p:nvPr>
        </p:nvSpPr>
        <p:spPr>
          <a:xfrm>
            <a:off x="120324" y="620688"/>
            <a:ext cx="8228160" cy="5366021"/>
          </a:xfrm>
          <a:ln/>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GI is derived from Lorenz curve </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latin typeface="+mj-lt"/>
                <a:cs typeface="Times New Roman" pitchFamily="18" charset="0"/>
              </a:rPr>
              <a:t>it shows the relationship between the Lorenz curve area and the total area under ideal Lorenz curve area </a:t>
            </a:r>
            <a:r>
              <a:rPr lang="en-US" sz="2400" dirty="0">
                <a:latin typeface="+mj-lt"/>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latin typeface="+mj-lt"/>
              <a:cs typeface="Times New Roman"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58" y="2648200"/>
            <a:ext cx="4271821" cy="3969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636912"/>
            <a:ext cx="3960440" cy="3981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11</a:t>
            </a:fld>
            <a:endParaRPr lang="en-GB"/>
          </a:p>
        </p:txBody>
      </p:sp>
    </p:spTree>
    <p:extLst>
      <p:ext uri="{BB962C8B-B14F-4D97-AF65-F5344CB8AC3E}">
        <p14:creationId xmlns:p14="http://schemas.microsoft.com/office/powerpoint/2010/main" val="702637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26920" y="85316"/>
            <a:ext cx="8229600" cy="457324"/>
          </a:xfrm>
        </p:spPr>
        <p:txBody>
          <a:bodyPr>
            <a:normAutofit fontScale="90000"/>
          </a:bodyPr>
          <a:lstStyle/>
          <a:p>
            <a:pPr algn="l"/>
            <a:r>
              <a:rPr lang="cs-CZ" altLang="en-US" sz="2400" b="1" dirty="0"/>
              <a:t>Trend in </a:t>
            </a:r>
            <a:r>
              <a:rPr lang="cs-CZ" altLang="en-US" sz="2800" b="1" dirty="0"/>
              <a:t>GINI</a:t>
            </a:r>
            <a:r>
              <a:rPr lang="cs-CZ" altLang="en-US" sz="2400" b="1" dirty="0"/>
              <a:t> in </a:t>
            </a:r>
            <a:r>
              <a:rPr lang="cs-CZ" altLang="en-US" sz="2400" b="1" dirty="0" err="1"/>
              <a:t>the</a:t>
            </a:r>
            <a:r>
              <a:rPr lang="cs-CZ" altLang="en-US" sz="2400" b="1" dirty="0"/>
              <a:t> Czech Republic</a:t>
            </a:r>
            <a:endParaRPr lang="en-US" alt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5" y="784610"/>
            <a:ext cx="8888355" cy="521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0" y="6191250"/>
            <a:ext cx="881567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12</a:t>
            </a:fld>
            <a:endParaRPr lang="en-GB"/>
          </a:p>
        </p:txBody>
      </p:sp>
    </p:spTree>
    <p:extLst>
      <p:ext uri="{BB962C8B-B14F-4D97-AF65-F5344CB8AC3E}">
        <p14:creationId xmlns:p14="http://schemas.microsoft.com/office/powerpoint/2010/main" val="330770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8147" y="19348"/>
            <a:ext cx="8229600" cy="425516"/>
          </a:xfrm>
        </p:spPr>
        <p:txBody>
          <a:bodyPr>
            <a:noAutofit/>
          </a:bodyPr>
          <a:lstStyle/>
          <a:p>
            <a:pPr algn="l"/>
            <a:r>
              <a:rPr lang="cs-CZ" altLang="en-US" sz="2800" b="1" dirty="0"/>
              <a:t>Trend in GINI in </a:t>
            </a:r>
            <a:r>
              <a:rPr lang="cs-CZ" altLang="en-US" sz="2800" b="1" dirty="0" err="1"/>
              <a:t>the</a:t>
            </a:r>
            <a:r>
              <a:rPr lang="cs-CZ" altLang="en-US" sz="2800" b="1" dirty="0"/>
              <a:t> Czech Republic</a:t>
            </a:r>
            <a:endParaRPr lang="en-US" altLang="en-US" sz="2800" b="1"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13</a:t>
            </a:fld>
            <a:endParaRPr lang="en-GB"/>
          </a:p>
        </p:txBody>
      </p:sp>
      <p:pic>
        <p:nvPicPr>
          <p:cNvPr id="4" name="Obrázek 3">
            <a:extLst>
              <a:ext uri="{FF2B5EF4-FFF2-40B4-BE49-F238E27FC236}">
                <a16:creationId xmlns:a16="http://schemas.microsoft.com/office/drawing/2014/main" id="{D4F0B498-7CEF-49B0-8838-FA88E3876C51}"/>
              </a:ext>
            </a:extLst>
          </p:cNvPr>
          <p:cNvPicPr>
            <a:picLocks noChangeAspect="1"/>
          </p:cNvPicPr>
          <p:nvPr/>
        </p:nvPicPr>
        <p:blipFill>
          <a:blip r:embed="rId3"/>
          <a:stretch>
            <a:fillRect/>
          </a:stretch>
        </p:blipFill>
        <p:spPr>
          <a:xfrm>
            <a:off x="145701" y="908720"/>
            <a:ext cx="8905875" cy="5227980"/>
          </a:xfrm>
          <a:prstGeom prst="rect">
            <a:avLst/>
          </a:prstGeom>
        </p:spPr>
      </p:pic>
      <p:sp>
        <p:nvSpPr>
          <p:cNvPr id="6" name="Obdélník 5">
            <a:extLst>
              <a:ext uri="{FF2B5EF4-FFF2-40B4-BE49-F238E27FC236}">
                <a16:creationId xmlns:a16="http://schemas.microsoft.com/office/drawing/2014/main" id="{224475AB-4601-4E91-B3BC-BA738793D400}"/>
              </a:ext>
            </a:extLst>
          </p:cNvPr>
          <p:cNvSpPr/>
          <p:nvPr/>
        </p:nvSpPr>
        <p:spPr>
          <a:xfrm>
            <a:off x="38147" y="6233680"/>
            <a:ext cx="8680697" cy="523220"/>
          </a:xfrm>
          <a:prstGeom prst="rect">
            <a:avLst/>
          </a:prstGeom>
        </p:spPr>
        <p:txBody>
          <a:bodyPr wrap="square">
            <a:spAutoFit/>
          </a:bodyPr>
          <a:lstStyle/>
          <a:p>
            <a:r>
              <a:rPr lang="en-US" sz="1400" dirty="0">
                <a:latin typeface="+mj-lt"/>
              </a:rPr>
              <a:t>The </a:t>
            </a:r>
            <a:r>
              <a:rPr lang="en-US" sz="1400" b="1" dirty="0">
                <a:latin typeface="+mj-lt"/>
              </a:rPr>
              <a:t>Standardized World Income Inequality Database</a:t>
            </a:r>
            <a:r>
              <a:rPr lang="cs-CZ" sz="1400" dirty="0">
                <a:latin typeface="+mj-lt"/>
              </a:rPr>
              <a:t>: </a:t>
            </a:r>
            <a:r>
              <a:rPr lang="en-US" sz="1400" u="sng" dirty="0">
                <a:solidFill>
                  <a:srgbClr val="FF6600"/>
                </a:solidFill>
                <a:latin typeface="+mj-lt"/>
                <a:hlinkClick r:id="rId4"/>
              </a:rPr>
              <a:t>The SWIID’s income inequality estimates</a:t>
            </a:r>
            <a:r>
              <a:rPr lang="en-US" sz="1400" u="sng" dirty="0">
                <a:solidFill>
                  <a:srgbClr val="282828"/>
                </a:solidFill>
                <a:latin typeface="+mj-lt"/>
              </a:rPr>
              <a:t> are based on </a:t>
            </a:r>
            <a:r>
              <a:rPr lang="en-US" sz="1400" u="sng" dirty="0">
                <a:solidFill>
                  <a:srgbClr val="000098"/>
                </a:solidFill>
                <a:latin typeface="+mj-lt"/>
                <a:hlinkClick r:id="rId5"/>
              </a:rPr>
              <a:t>thousands of reported Gini indices from hundreds of published sources</a:t>
            </a:r>
            <a:r>
              <a:rPr lang="en-US" sz="1400" u="sng" dirty="0">
                <a:solidFill>
                  <a:srgbClr val="282828"/>
                </a:solidFill>
                <a:latin typeface="+mj-lt"/>
              </a:rPr>
              <a:t>. </a:t>
            </a:r>
            <a:endParaRPr lang="cs-CZ" sz="1400" u="sng" dirty="0">
              <a:latin typeface="+mj-lt"/>
            </a:endParaRPr>
          </a:p>
        </p:txBody>
      </p:sp>
      <p:sp>
        <p:nvSpPr>
          <p:cNvPr id="7" name="Obdélník 6">
            <a:extLst>
              <a:ext uri="{FF2B5EF4-FFF2-40B4-BE49-F238E27FC236}">
                <a16:creationId xmlns:a16="http://schemas.microsoft.com/office/drawing/2014/main" id="{52D100D6-CBE0-4AE3-9468-021A316D8F90}"/>
              </a:ext>
            </a:extLst>
          </p:cNvPr>
          <p:cNvSpPr/>
          <p:nvPr/>
        </p:nvSpPr>
        <p:spPr>
          <a:xfrm>
            <a:off x="5733763" y="993567"/>
            <a:ext cx="2204450"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1" name="Obdélník 10">
            <a:extLst>
              <a:ext uri="{FF2B5EF4-FFF2-40B4-BE49-F238E27FC236}">
                <a16:creationId xmlns:a16="http://schemas.microsoft.com/office/drawing/2014/main" id="{793958CE-2871-4C5C-9C23-5BA97637AFD5}"/>
              </a:ext>
            </a:extLst>
          </p:cNvPr>
          <p:cNvSpPr/>
          <p:nvPr/>
        </p:nvSpPr>
        <p:spPr>
          <a:xfrm>
            <a:off x="6130174" y="1734021"/>
            <a:ext cx="2100255" cy="261610"/>
          </a:xfrm>
          <a:prstGeom prst="rect">
            <a:avLst/>
          </a:prstGeom>
        </p:spPr>
        <p:txBody>
          <a:bodyPr wrap="none">
            <a:spAutoFit/>
          </a:bodyPr>
          <a:lstStyle/>
          <a:p>
            <a:r>
              <a:rPr lang="cs-CZ" sz="1100" dirty="0">
                <a:solidFill>
                  <a:srgbClr val="333333"/>
                </a:solidFill>
                <a:latin typeface="Helvetica Neue"/>
              </a:rPr>
              <a:t>market </a:t>
            </a:r>
            <a:r>
              <a:rPr lang="cs-CZ" sz="1100" dirty="0" err="1">
                <a:solidFill>
                  <a:srgbClr val="333333"/>
                </a:solidFill>
                <a:latin typeface="Helvetica Neue"/>
              </a:rPr>
              <a:t>income</a:t>
            </a:r>
            <a:r>
              <a:rPr lang="cs-CZ" sz="1100" dirty="0">
                <a:solidFill>
                  <a:srgbClr val="333333"/>
                </a:solidFill>
                <a:latin typeface="Helvetica Neue"/>
              </a:rPr>
              <a:t> per capita - LIS</a:t>
            </a:r>
            <a:endParaRPr lang="cs-CZ" sz="1100" dirty="0"/>
          </a:p>
        </p:txBody>
      </p:sp>
      <p:sp>
        <p:nvSpPr>
          <p:cNvPr id="12" name="Obdélník 11">
            <a:extLst>
              <a:ext uri="{FF2B5EF4-FFF2-40B4-BE49-F238E27FC236}">
                <a16:creationId xmlns:a16="http://schemas.microsoft.com/office/drawing/2014/main" id="{4B6F176C-FD24-435C-B73F-3AAF057EDB85}"/>
              </a:ext>
            </a:extLst>
          </p:cNvPr>
          <p:cNvSpPr/>
          <p:nvPr/>
        </p:nvSpPr>
        <p:spPr>
          <a:xfrm>
            <a:off x="6681352" y="3029172"/>
            <a:ext cx="2119491"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3" name="Obdélník 12">
            <a:extLst>
              <a:ext uri="{FF2B5EF4-FFF2-40B4-BE49-F238E27FC236}">
                <a16:creationId xmlns:a16="http://schemas.microsoft.com/office/drawing/2014/main" id="{8AFDC2A9-8E0C-415D-9AE7-5EF800F55918}"/>
              </a:ext>
            </a:extLst>
          </p:cNvPr>
          <p:cNvSpPr/>
          <p:nvPr/>
        </p:nvSpPr>
        <p:spPr>
          <a:xfrm>
            <a:off x="6228184" y="3429000"/>
            <a:ext cx="2451312"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LIS</a:t>
            </a:r>
            <a:endParaRPr lang="cs-CZ" sz="1100" dirty="0"/>
          </a:p>
        </p:txBody>
      </p:sp>
      <p:sp>
        <p:nvSpPr>
          <p:cNvPr id="14" name="Obdélník 13">
            <a:extLst>
              <a:ext uri="{FF2B5EF4-FFF2-40B4-BE49-F238E27FC236}">
                <a16:creationId xmlns:a16="http://schemas.microsoft.com/office/drawing/2014/main" id="{0FEBEC5C-3F0A-4783-8781-812F85C6562C}"/>
              </a:ext>
            </a:extLst>
          </p:cNvPr>
          <p:cNvSpPr/>
          <p:nvPr/>
        </p:nvSpPr>
        <p:spPr>
          <a:xfrm>
            <a:off x="6362836" y="3754638"/>
            <a:ext cx="2316660" cy="261610"/>
          </a:xfrm>
          <a:prstGeom prst="rect">
            <a:avLst/>
          </a:prstGeom>
        </p:spPr>
        <p:txBody>
          <a:bodyPr wrap="none">
            <a:spAutoFit/>
          </a:bodyPr>
          <a:lstStyle/>
          <a:p>
            <a:r>
              <a:rPr lang="cs-CZ" sz="1100" dirty="0">
                <a:solidFill>
                  <a:srgbClr val="333333"/>
                </a:solidFill>
                <a:latin typeface="Helvetica Neue"/>
              </a:rPr>
              <a:t>gross </a:t>
            </a:r>
            <a:r>
              <a:rPr lang="cs-CZ" sz="1100" dirty="0" err="1">
                <a:solidFill>
                  <a:srgbClr val="333333"/>
                </a:solidFill>
                <a:latin typeface="Helvetica Neue"/>
              </a:rPr>
              <a:t>income</a:t>
            </a:r>
            <a:r>
              <a:rPr lang="cs-CZ" sz="1100" dirty="0">
                <a:solidFill>
                  <a:srgbClr val="333333"/>
                </a:solidFill>
                <a:latin typeface="Helvetica Neue"/>
              </a:rPr>
              <a:t> </a:t>
            </a:r>
            <a:r>
              <a:rPr lang="cs-CZ" sz="1100" dirty="0" err="1">
                <a:solidFill>
                  <a:srgbClr val="333333"/>
                </a:solidFill>
                <a:latin typeface="Helvetica Neue"/>
              </a:rPr>
              <a:t>households</a:t>
            </a:r>
            <a:r>
              <a:rPr lang="cs-CZ" sz="1100" dirty="0">
                <a:solidFill>
                  <a:srgbClr val="333333"/>
                </a:solidFill>
                <a:latin typeface="Helvetica Neue"/>
              </a:rPr>
              <a:t> - OECD</a:t>
            </a:r>
            <a:endParaRPr lang="cs-CZ" sz="1100" dirty="0"/>
          </a:p>
        </p:txBody>
      </p:sp>
      <p:sp>
        <p:nvSpPr>
          <p:cNvPr id="15" name="Obdélník 14">
            <a:extLst>
              <a:ext uri="{FF2B5EF4-FFF2-40B4-BE49-F238E27FC236}">
                <a16:creationId xmlns:a16="http://schemas.microsoft.com/office/drawing/2014/main" id="{9BBE328B-F159-4605-BFAB-15EF8D7A3926}"/>
              </a:ext>
            </a:extLst>
          </p:cNvPr>
          <p:cNvSpPr/>
          <p:nvPr/>
        </p:nvSpPr>
        <p:spPr>
          <a:xfrm>
            <a:off x="6090678" y="4731565"/>
            <a:ext cx="2319866" cy="261610"/>
          </a:xfrm>
          <a:prstGeom prst="rect">
            <a:avLst/>
          </a:prstGeom>
        </p:spPr>
        <p:txBody>
          <a:bodyPr wrap="none">
            <a:spAutoFit/>
          </a:bodyPr>
          <a:lstStyle/>
          <a:p>
            <a:r>
              <a:rPr lang="cs-CZ" sz="1100" dirty="0" err="1">
                <a:solidFill>
                  <a:srgbClr val="333333"/>
                </a:solidFill>
                <a:latin typeface="Helvetica Neue"/>
              </a:rPr>
              <a:t>disposable</a:t>
            </a:r>
            <a:r>
              <a:rPr lang="cs-CZ" sz="1100" dirty="0">
                <a:solidFill>
                  <a:srgbClr val="333333"/>
                </a:solidFill>
                <a:latin typeface="Helvetica Neue"/>
              </a:rPr>
              <a:t> </a:t>
            </a:r>
            <a:r>
              <a:rPr lang="cs-CZ" sz="1100" dirty="0" err="1">
                <a:solidFill>
                  <a:srgbClr val="333333"/>
                </a:solidFill>
                <a:latin typeface="Helvetica Neue"/>
              </a:rPr>
              <a:t>income</a:t>
            </a:r>
            <a:r>
              <a:rPr lang="cs-CZ" sz="1100" dirty="0">
                <a:solidFill>
                  <a:srgbClr val="333333"/>
                </a:solidFill>
                <a:latin typeface="Helvetica Neue"/>
              </a:rPr>
              <a:t> - EUROSTAT</a:t>
            </a:r>
            <a:endParaRPr lang="cs-CZ" sz="1100" dirty="0"/>
          </a:p>
        </p:txBody>
      </p:sp>
      <p:sp>
        <p:nvSpPr>
          <p:cNvPr id="9" name="TextovéPole 8">
            <a:extLst>
              <a:ext uri="{FF2B5EF4-FFF2-40B4-BE49-F238E27FC236}">
                <a16:creationId xmlns:a16="http://schemas.microsoft.com/office/drawing/2014/main" id="{CBBDB3DE-8C5C-45CC-9F91-AEB0B2A2A778}"/>
              </a:ext>
            </a:extLst>
          </p:cNvPr>
          <p:cNvSpPr txBox="1"/>
          <p:nvPr/>
        </p:nvSpPr>
        <p:spPr>
          <a:xfrm>
            <a:off x="38147" y="459981"/>
            <a:ext cx="9105853" cy="461665"/>
          </a:xfrm>
          <a:prstGeom prst="rect">
            <a:avLst/>
          </a:prstGeom>
          <a:noFill/>
        </p:spPr>
        <p:txBody>
          <a:bodyPr wrap="square" rtlCol="0">
            <a:spAutoFit/>
          </a:bodyPr>
          <a:lstStyle/>
          <a:p>
            <a:r>
              <a:rPr lang="cs-CZ" sz="2400" dirty="0" err="1"/>
              <a:t>Differences</a:t>
            </a:r>
            <a:r>
              <a:rPr lang="cs-CZ" sz="2400" dirty="0"/>
              <a:t> in: 1) </a:t>
            </a:r>
            <a:r>
              <a:rPr lang="cs-CZ" sz="2400" i="1" dirty="0"/>
              <a:t>type </a:t>
            </a:r>
            <a:r>
              <a:rPr lang="cs-CZ" sz="2400" i="1" dirty="0" err="1"/>
              <a:t>of</a:t>
            </a:r>
            <a:r>
              <a:rPr lang="cs-CZ" sz="2400" i="1" dirty="0"/>
              <a:t> </a:t>
            </a:r>
            <a:r>
              <a:rPr lang="cs-CZ" sz="2400" i="1" dirty="0" err="1"/>
              <a:t>income</a:t>
            </a:r>
            <a:r>
              <a:rPr lang="cs-CZ" sz="2400" dirty="0"/>
              <a:t>; 2) </a:t>
            </a:r>
            <a:r>
              <a:rPr lang="cs-CZ" sz="2400" i="1" dirty="0"/>
              <a:t>unit </a:t>
            </a:r>
            <a:r>
              <a:rPr lang="cs-CZ" sz="2400" i="1" dirty="0" err="1"/>
              <a:t>of</a:t>
            </a:r>
            <a:r>
              <a:rPr lang="cs-CZ" sz="2400" i="1" dirty="0"/>
              <a:t> </a:t>
            </a:r>
            <a:r>
              <a:rPr lang="cs-CZ" sz="2400" i="1" dirty="0" err="1"/>
              <a:t>analysis</a:t>
            </a:r>
            <a:r>
              <a:rPr lang="cs-CZ" sz="2400" dirty="0"/>
              <a:t>; 3) </a:t>
            </a:r>
            <a:r>
              <a:rPr lang="cs-CZ" sz="2400" i="1" dirty="0"/>
              <a:t>type </a:t>
            </a:r>
            <a:r>
              <a:rPr lang="cs-CZ" sz="2400" i="1" dirty="0" err="1"/>
              <a:t>of</a:t>
            </a:r>
            <a:r>
              <a:rPr lang="cs-CZ" sz="2400" i="1" dirty="0"/>
              <a:t> database</a:t>
            </a:r>
            <a:endParaRPr lang="cs-CZ" sz="2000" i="1" dirty="0"/>
          </a:p>
        </p:txBody>
      </p:sp>
    </p:spTree>
    <p:extLst>
      <p:ext uri="{BB962C8B-B14F-4D97-AF65-F5344CB8AC3E}">
        <p14:creationId xmlns:p14="http://schemas.microsoft.com/office/powerpoint/2010/main" val="144285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2280" y="4581128"/>
            <a:ext cx="1728192" cy="2154436"/>
          </a:xfrm>
          <a:prstGeom prst="rect">
            <a:avLst/>
          </a:prstGeom>
        </p:spPr>
        <p:txBody>
          <a:bodyPr wrap="square">
            <a:spAutoFit/>
          </a:bodyPr>
          <a:lstStyle/>
          <a:p>
            <a:r>
              <a:rPr lang="en-US" sz="1200" dirty="0"/>
              <a:t>Inequality in selected countries, based on equalized household disposable income (after taxes and transfers).</a:t>
            </a:r>
            <a:r>
              <a:rPr lang="cs-CZ" sz="1200" dirty="0"/>
              <a:t> Source:</a:t>
            </a:r>
            <a:r>
              <a:rPr lang="en-US" sz="1200" dirty="0"/>
              <a:t> </a:t>
            </a:r>
            <a:r>
              <a:rPr lang="en-US" sz="1200" dirty="0">
                <a:hlinkClick r:id="rId3"/>
              </a:rPr>
              <a:t>https://ourworldindata.org/grapher/gini-disposable-household-income-lis</a:t>
            </a:r>
            <a:endParaRPr lang="en-US" sz="1200" dirty="0"/>
          </a:p>
          <a:p>
            <a:endParaRPr lang="sk-SK" sz="1400" dirty="0"/>
          </a:p>
        </p:txBody>
      </p:sp>
      <p:graphicFrame>
        <p:nvGraphicFramePr>
          <p:cNvPr id="6" name="Chart 5">
            <a:extLst>
              <a:ext uri="{FF2B5EF4-FFF2-40B4-BE49-F238E27FC236}">
                <a16:creationId xmlns:a16="http://schemas.microsoft.com/office/drawing/2014/main" id="{7C93D047-9BA5-4D9F-9361-2B569A63DB8D}"/>
              </a:ext>
            </a:extLst>
          </p:cNvPr>
          <p:cNvGraphicFramePr>
            <a:graphicFrameLocks/>
          </p:cNvGraphicFramePr>
          <p:nvPr>
            <p:extLst>
              <p:ext uri="{D42A27DB-BD31-4B8C-83A1-F6EECF244321}">
                <p14:modId xmlns:p14="http://schemas.microsoft.com/office/powerpoint/2010/main" val="2653072731"/>
              </p:ext>
            </p:extLst>
          </p:nvPr>
        </p:nvGraphicFramePr>
        <p:xfrm>
          <a:off x="38147" y="444864"/>
          <a:ext cx="9067706" cy="639378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a:extLst>
              <a:ext uri="{FF2B5EF4-FFF2-40B4-BE49-F238E27FC236}">
                <a16:creationId xmlns:a16="http://schemas.microsoft.com/office/drawing/2014/main" id="{B81FF089-9483-4781-A428-D75D7F3B1186}"/>
              </a:ext>
            </a:extLst>
          </p:cNvPr>
          <p:cNvSpPr>
            <a:spLocks noGrp="1" noChangeArrowheads="1"/>
          </p:cNvSpPr>
          <p:nvPr>
            <p:ph type="title"/>
          </p:nvPr>
        </p:nvSpPr>
        <p:spPr>
          <a:xfrm>
            <a:off x="38147" y="19348"/>
            <a:ext cx="8229600" cy="425516"/>
          </a:xfrm>
        </p:spPr>
        <p:txBody>
          <a:bodyPr>
            <a:noAutofit/>
          </a:bodyPr>
          <a:lstStyle/>
          <a:p>
            <a:pPr algn="l"/>
            <a:r>
              <a:rPr lang="cs-CZ" altLang="en-US" sz="2800" b="1" dirty="0" err="1"/>
              <a:t>Cross</a:t>
            </a:r>
            <a:r>
              <a:rPr lang="cs-CZ" altLang="en-US" sz="2800" b="1" dirty="0"/>
              <a:t>-country </a:t>
            </a:r>
            <a:r>
              <a:rPr lang="cs-CZ" altLang="en-US" sz="2800" b="1" dirty="0" err="1"/>
              <a:t>comparision</a:t>
            </a:r>
            <a:r>
              <a:rPr lang="cs-CZ" altLang="en-US" sz="2800" b="1" dirty="0"/>
              <a:t> </a:t>
            </a:r>
            <a:r>
              <a:rPr lang="cs-CZ" altLang="en-US" sz="2800" b="1" dirty="0" err="1"/>
              <a:t>of</a:t>
            </a:r>
            <a:r>
              <a:rPr lang="cs-CZ" altLang="en-US" sz="2800" b="1" dirty="0"/>
              <a:t> GINI</a:t>
            </a:r>
            <a:endParaRPr lang="en-US" altLang="en-US" sz="2800" b="1" dirty="0"/>
          </a:p>
        </p:txBody>
      </p:sp>
    </p:spTree>
    <p:extLst>
      <p:ext uri="{BB962C8B-B14F-4D97-AF65-F5344CB8AC3E}">
        <p14:creationId xmlns:p14="http://schemas.microsoft.com/office/powerpoint/2010/main" val="280077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D511FD-1311-464B-98B8-CE09E345BE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96" y="0"/>
            <a:ext cx="9108504" cy="6858000"/>
          </a:xfrm>
        </p:spPr>
      </p:pic>
    </p:spTree>
    <p:extLst>
      <p:ext uri="{BB962C8B-B14F-4D97-AF65-F5344CB8AC3E}">
        <p14:creationId xmlns:p14="http://schemas.microsoft.com/office/powerpoint/2010/main" val="297759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07504" y="136525"/>
            <a:ext cx="9036496" cy="764704"/>
          </a:xfrm>
        </p:spPr>
        <p:txBody>
          <a:bodyPr>
            <a:noAutofit/>
          </a:bodyPr>
          <a:lstStyle/>
          <a:p>
            <a:pPr algn="l"/>
            <a:r>
              <a:rPr lang="en-US" altLang="en-US" sz="2800" b="1" dirty="0"/>
              <a:t>Advantages and disadvantages of Lorenz curve and GINI coefficient</a:t>
            </a:r>
          </a:p>
        </p:txBody>
      </p:sp>
      <p:sp>
        <p:nvSpPr>
          <p:cNvPr id="18435" name="Zástupný symbol pro obsah 2"/>
          <p:cNvSpPr>
            <a:spLocks noGrp="1"/>
          </p:cNvSpPr>
          <p:nvPr>
            <p:ph idx="1"/>
          </p:nvPr>
        </p:nvSpPr>
        <p:spPr>
          <a:xfrm>
            <a:off x="395536" y="1196752"/>
            <a:ext cx="8291264" cy="5328592"/>
          </a:xfrm>
        </p:spPr>
        <p:txBody>
          <a:bodyPr>
            <a:noAutofit/>
          </a:bodyPr>
          <a:lstStyle/>
          <a:p>
            <a:r>
              <a:rPr lang="en-US" altLang="en-US" sz="2400" b="1" dirty="0">
                <a:latin typeface="+mj-lt"/>
              </a:rPr>
              <a:t>advantages of GINI</a:t>
            </a:r>
          </a:p>
          <a:p>
            <a:pPr lvl="1">
              <a:buFont typeface="Arial" panose="020B0604020202020204" pitchFamily="34" charset="0"/>
              <a:buChar char="•"/>
            </a:pPr>
            <a:r>
              <a:rPr lang="en-US" altLang="en-US" sz="2400" dirty="0">
                <a:latin typeface="+mj-lt"/>
              </a:rPr>
              <a:t>it is a number suitable for comparison of many historical periods or countries</a:t>
            </a:r>
          </a:p>
          <a:p>
            <a:r>
              <a:rPr lang="en-US" altLang="en-US" sz="2400" b="1" dirty="0">
                <a:latin typeface="+mj-lt"/>
              </a:rPr>
              <a:t>disadvantages of GINI</a:t>
            </a:r>
            <a:r>
              <a:rPr lang="en-US" altLang="en-US" sz="2400" dirty="0">
                <a:latin typeface="+mj-lt"/>
              </a:rPr>
              <a:t> </a:t>
            </a:r>
          </a:p>
          <a:p>
            <a:pPr lvl="1">
              <a:buFont typeface="Arial" panose="020B0604020202020204" pitchFamily="34" charset="0"/>
              <a:buChar char="•"/>
            </a:pPr>
            <a:r>
              <a:rPr lang="en-US" altLang="en-US" sz="2400" dirty="0">
                <a:latin typeface="+mj-lt"/>
              </a:rPr>
              <a:t>it does not show the shape of inequality, different shapes but one GINI coefficient</a:t>
            </a:r>
          </a:p>
          <a:p>
            <a:r>
              <a:rPr lang="en-US" altLang="en-US" sz="2400" b="1" dirty="0">
                <a:latin typeface="+mj-lt"/>
              </a:rPr>
              <a:t>advantages of Lorenz curve</a:t>
            </a:r>
          </a:p>
          <a:p>
            <a:pPr lvl="1">
              <a:buFont typeface="Arial" panose="020B0604020202020204" pitchFamily="34" charset="0"/>
              <a:buChar char="•"/>
            </a:pPr>
            <a:r>
              <a:rPr lang="en-US" altLang="en-US" sz="2400" dirty="0">
                <a:latin typeface="+mj-lt"/>
              </a:rPr>
              <a:t>it shows the shape of inequality, it means that it makes differences among various types of inequalities</a:t>
            </a:r>
          </a:p>
          <a:p>
            <a:r>
              <a:rPr lang="en-US" altLang="en-US" sz="2400" b="1" dirty="0">
                <a:latin typeface="+mj-lt"/>
              </a:rPr>
              <a:t>disadvantages of </a:t>
            </a:r>
            <a:r>
              <a:rPr lang="cs-CZ" altLang="en-US" sz="2400" b="1" dirty="0">
                <a:latin typeface="+mj-lt"/>
              </a:rPr>
              <a:t>Lorenz </a:t>
            </a:r>
            <a:r>
              <a:rPr lang="cs-CZ" altLang="en-US" sz="2400" b="1" dirty="0" err="1">
                <a:latin typeface="+mj-lt"/>
              </a:rPr>
              <a:t>curve</a:t>
            </a:r>
            <a:endParaRPr lang="en-US" altLang="en-US" sz="2400" dirty="0">
              <a:latin typeface="+mj-lt"/>
            </a:endParaRPr>
          </a:p>
          <a:p>
            <a:pPr lvl="1">
              <a:buFont typeface="Arial" panose="020B0604020202020204" pitchFamily="34" charset="0"/>
              <a:buChar char="•"/>
            </a:pPr>
            <a:r>
              <a:rPr lang="en-US" altLang="en-US" sz="2400" dirty="0">
                <a:latin typeface="+mj-lt"/>
              </a:rPr>
              <a:t>but Lorenz curve is not very suitable for huge comparisons</a:t>
            </a:r>
            <a:r>
              <a:rPr lang="cs-CZ" altLang="en-US" sz="2400" dirty="0">
                <a:latin typeface="+mj-lt"/>
              </a:rPr>
              <a:t>, </a:t>
            </a:r>
            <a:r>
              <a:rPr lang="en-US" altLang="en-US" sz="2400" dirty="0">
                <a:latin typeface="+mj-lt"/>
              </a:rPr>
              <a:t>many curves means chaos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16</a:t>
            </a:fld>
            <a:endParaRPr lang="en-GB"/>
          </a:p>
        </p:txBody>
      </p:sp>
    </p:spTree>
    <p:extLst>
      <p:ext uri="{BB962C8B-B14F-4D97-AF65-F5344CB8AC3E}">
        <p14:creationId xmlns:p14="http://schemas.microsoft.com/office/powerpoint/2010/main" val="228044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978"/>
            <a:ext cx="8723312" cy="576064"/>
          </a:xfrm>
        </p:spPr>
        <p:txBody>
          <a:bodyPr>
            <a:noAutofit/>
          </a:bodyPr>
          <a:lstStyle/>
          <a:p>
            <a:pPr algn="l"/>
            <a:r>
              <a:rPr lang="cs-CZ" sz="2800" b="1" dirty="0" err="1"/>
              <a:t>Some</a:t>
            </a:r>
            <a:r>
              <a:rPr lang="cs-CZ" sz="2800" b="1" dirty="0"/>
              <a:t> </a:t>
            </a:r>
            <a:r>
              <a:rPr lang="cs-CZ" sz="2800" b="1" dirty="0" err="1"/>
              <a:t>other</a:t>
            </a:r>
            <a:r>
              <a:rPr lang="cs-CZ" sz="2800" b="1" dirty="0"/>
              <a:t> </a:t>
            </a:r>
            <a:r>
              <a:rPr lang="en-US" sz="2800" b="1" dirty="0"/>
              <a:t>measure</a:t>
            </a:r>
            <a:r>
              <a:rPr lang="cs-CZ" sz="2800" b="1" dirty="0"/>
              <a:t>s </a:t>
            </a:r>
            <a:r>
              <a:rPr lang="cs-CZ" sz="2800" b="1" dirty="0" err="1"/>
              <a:t>of</a:t>
            </a:r>
            <a:r>
              <a:rPr lang="cs-CZ" sz="2800" b="1" dirty="0"/>
              <a:t> </a:t>
            </a:r>
            <a:r>
              <a:rPr lang="en-US" sz="2800" b="1" dirty="0"/>
              <a:t>inequality</a:t>
            </a:r>
          </a:p>
        </p:txBody>
      </p:sp>
      <p:sp>
        <p:nvSpPr>
          <p:cNvPr id="3" name="Content Placeholder 2"/>
          <p:cNvSpPr>
            <a:spLocks noGrp="1"/>
          </p:cNvSpPr>
          <p:nvPr>
            <p:ph idx="1"/>
          </p:nvPr>
        </p:nvSpPr>
        <p:spPr>
          <a:xfrm>
            <a:off x="251520" y="764704"/>
            <a:ext cx="8229600" cy="5184576"/>
          </a:xfrm>
        </p:spPr>
        <p:txBody>
          <a:bodyPr>
            <a:normAutofit/>
          </a:bodyPr>
          <a:lstStyle/>
          <a:p>
            <a:r>
              <a:rPr lang="sk-SK" sz="2400" b="1" dirty="0" err="1"/>
              <a:t>Share</a:t>
            </a:r>
            <a:r>
              <a:rPr lang="sk-SK" sz="2400" b="1" dirty="0"/>
              <a:t> </a:t>
            </a:r>
            <a:r>
              <a:rPr lang="sk-SK" sz="2400" b="1" dirty="0" err="1"/>
              <a:t>of</a:t>
            </a:r>
            <a:r>
              <a:rPr lang="sk-SK" sz="2400" b="1" dirty="0"/>
              <a:t> </a:t>
            </a:r>
            <a:r>
              <a:rPr lang="sk-SK" sz="2400" b="1" dirty="0" err="1"/>
              <a:t>incom</a:t>
            </a:r>
            <a:r>
              <a:rPr lang="en-US" sz="2400" b="1" dirty="0"/>
              <a:t>e </a:t>
            </a:r>
            <a:r>
              <a:rPr lang="en-US" sz="2400" dirty="0"/>
              <a:t>(top 10%, 1%, .1%, .01%)</a:t>
            </a:r>
            <a:endParaRPr lang="sk-SK" sz="2400" b="1" dirty="0"/>
          </a:p>
          <a:p>
            <a:r>
              <a:rPr lang="sk-SK" sz="2400" b="1" dirty="0"/>
              <a:t>20:20 </a:t>
            </a:r>
            <a:r>
              <a:rPr lang="sk-SK" sz="2400" b="1" dirty="0" err="1"/>
              <a:t>Ratio</a:t>
            </a:r>
            <a:r>
              <a:rPr lang="en-US" sz="2400" b="1" dirty="0"/>
              <a:t> </a:t>
            </a:r>
            <a:r>
              <a:rPr lang="en-US" sz="2400" dirty="0"/>
              <a:t>(or </a:t>
            </a:r>
            <a:r>
              <a:rPr lang="sk-SK" sz="2400" dirty="0" err="1"/>
              <a:t>decile</a:t>
            </a:r>
            <a:r>
              <a:rPr lang="sk-SK" sz="2400" dirty="0"/>
              <a:t> </a:t>
            </a:r>
            <a:r>
              <a:rPr lang="sk-SK" sz="2400" dirty="0" err="1"/>
              <a:t>ratio</a:t>
            </a:r>
            <a:r>
              <a:rPr lang="en-US" sz="2400" dirty="0"/>
              <a:t> can be used)</a:t>
            </a:r>
            <a:endParaRPr lang="en-US" sz="2400" b="1" dirty="0"/>
          </a:p>
          <a:p>
            <a:pPr lvl="1"/>
            <a:r>
              <a:rPr lang="en-US" sz="2400" dirty="0"/>
              <a:t>Compares how much richer the top 20% of populations are to the bottom 20% (SE=4,UK=7,US=8)</a:t>
            </a:r>
          </a:p>
          <a:p>
            <a:r>
              <a:rPr lang="en-US" sz="2400" b="1" dirty="0"/>
              <a:t>the Robin Hood index, the Atkinson index and Theil's entropy measure</a:t>
            </a:r>
            <a:r>
              <a:rPr lang="en-US" sz="2400" dirty="0"/>
              <a:t>.</a:t>
            </a:r>
          </a:p>
          <a:p>
            <a:r>
              <a:rPr lang="en-US" sz="2400" b="1" dirty="0"/>
              <a:t>Palma ratio </a:t>
            </a:r>
            <a:r>
              <a:rPr lang="en-US" sz="2400" dirty="0"/>
              <a:t>(the ratio of the income share of the top 10% to that of the bottom 40%).</a:t>
            </a:r>
            <a:endParaRPr lang="sk-SK" sz="2400" b="1" dirty="0"/>
          </a:p>
        </p:txBody>
      </p:sp>
    </p:spTree>
    <p:extLst>
      <p:ext uri="{BB962C8B-B14F-4D97-AF65-F5344CB8AC3E}">
        <p14:creationId xmlns:p14="http://schemas.microsoft.com/office/powerpoint/2010/main" val="46323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788186" cy="504056"/>
          </a:xfrm>
        </p:spPr>
        <p:txBody>
          <a:bodyPr>
            <a:noAutofit/>
          </a:bodyPr>
          <a:lstStyle/>
          <a:p>
            <a:pPr algn="l"/>
            <a:r>
              <a:rPr lang="en-US" sz="2800" b="1" dirty="0"/>
              <a:t>How economic inequality harms societies</a:t>
            </a:r>
            <a:endParaRPr lang="en-US" altLang="en-US" sz="2800" b="1" dirty="0"/>
          </a:p>
        </p:txBody>
      </p:sp>
      <p:sp>
        <p:nvSpPr>
          <p:cNvPr id="110595" name="Rectangle 3"/>
          <p:cNvSpPr>
            <a:spLocks noGrp="1" noChangeArrowheads="1"/>
          </p:cNvSpPr>
          <p:nvPr>
            <p:ph type="body" idx="4294967295"/>
          </p:nvPr>
        </p:nvSpPr>
        <p:spPr>
          <a:xfrm>
            <a:off x="251520" y="692696"/>
            <a:ext cx="8640960" cy="5472608"/>
          </a:xfrm>
        </p:spPr>
        <p:txBody>
          <a:bodyPr>
            <a:normAutofit/>
          </a:bodyPr>
          <a:lstStyle/>
          <a:p>
            <a:r>
              <a:rPr lang="cs-CZ" altLang="en-US" sz="2000" i="1" dirty="0"/>
              <a:t>Video YT: Richard </a:t>
            </a:r>
            <a:r>
              <a:rPr lang="cs-CZ" altLang="en-US" sz="2000" i="1" dirty="0" err="1"/>
              <a:t>Wilkinson</a:t>
            </a:r>
            <a:r>
              <a:rPr lang="cs-CZ" altLang="en-US" sz="2000" dirty="0"/>
              <a:t> </a:t>
            </a:r>
            <a:r>
              <a:rPr lang="en-US" sz="2000" dirty="0"/>
              <a:t> </a:t>
            </a:r>
            <a:endParaRPr lang="cs-CZ" sz="2000" dirty="0"/>
          </a:p>
          <a:p>
            <a:r>
              <a:rPr lang="cs-CZ" sz="2000" dirty="0">
                <a:hlinkClick r:id="rId3"/>
              </a:rPr>
              <a:t>https://youtu.be/cZ7LzE3u7Bw</a:t>
            </a:r>
            <a:endParaRPr lang="cs-CZ" sz="2000" dirty="0"/>
          </a:p>
          <a:p>
            <a:r>
              <a:rPr lang="cs-CZ" sz="2000" dirty="0"/>
              <a:t>Richard Gerald </a:t>
            </a:r>
            <a:r>
              <a:rPr lang="cs-CZ" sz="2000" dirty="0" err="1"/>
              <a:t>Wilkinson</a:t>
            </a:r>
            <a:r>
              <a:rPr lang="cs-CZ" sz="2000" dirty="0"/>
              <a:t> </a:t>
            </a:r>
            <a:r>
              <a:rPr lang="cs-CZ" sz="2000" dirty="0" err="1"/>
              <a:t>is</a:t>
            </a:r>
            <a:r>
              <a:rPr lang="cs-CZ" sz="2000" dirty="0"/>
              <a:t> </a:t>
            </a:r>
            <a:r>
              <a:rPr lang="cs-CZ" sz="2000" dirty="0" err="1"/>
              <a:t>British</a:t>
            </a:r>
            <a:r>
              <a:rPr lang="cs-CZ" sz="2000" dirty="0"/>
              <a:t> </a:t>
            </a:r>
            <a:r>
              <a:rPr lang="cs-CZ" sz="2000" dirty="0" err="1"/>
              <a:t>social</a:t>
            </a:r>
            <a:r>
              <a:rPr lang="cs-CZ" sz="2000" dirty="0"/>
              <a:t> </a:t>
            </a:r>
            <a:r>
              <a:rPr lang="cs-CZ" sz="2000" dirty="0" err="1"/>
              <a:t>epidemiologist</a:t>
            </a:r>
            <a:endParaRPr lang="cs-CZ" sz="2000" dirty="0"/>
          </a:p>
          <a:p>
            <a:r>
              <a:rPr lang="cs-CZ" sz="2000" dirty="0"/>
              <a:t>Best </a:t>
            </a:r>
            <a:r>
              <a:rPr lang="cs-CZ" sz="2000" dirty="0" err="1"/>
              <a:t>known</a:t>
            </a:r>
            <a:r>
              <a:rPr lang="cs-CZ" sz="2000" dirty="0"/>
              <a:t> </a:t>
            </a:r>
            <a:r>
              <a:rPr lang="cs-CZ" sz="2000" dirty="0" err="1"/>
              <a:t>for</a:t>
            </a:r>
            <a:r>
              <a:rPr lang="cs-CZ" sz="2000" dirty="0"/>
              <a:t> his </a:t>
            </a:r>
            <a:r>
              <a:rPr lang="cs-CZ" sz="2000" dirty="0" err="1"/>
              <a:t>book</a:t>
            </a:r>
            <a:r>
              <a:rPr lang="cs-CZ" sz="2000" dirty="0"/>
              <a:t> (</a:t>
            </a:r>
            <a:r>
              <a:rPr lang="cs-CZ" sz="2000" dirty="0" err="1"/>
              <a:t>with</a:t>
            </a:r>
            <a:r>
              <a:rPr lang="cs-CZ" sz="2000" dirty="0"/>
              <a:t> Kate </a:t>
            </a:r>
            <a:r>
              <a:rPr lang="cs-CZ" sz="2000" dirty="0" err="1"/>
              <a:t>Pickett</a:t>
            </a:r>
            <a:r>
              <a:rPr lang="cs-CZ" sz="2000" dirty="0"/>
              <a:t>) </a:t>
            </a:r>
            <a:r>
              <a:rPr lang="cs-CZ" sz="2000" i="1" dirty="0" err="1"/>
              <a:t>The</a:t>
            </a:r>
            <a:r>
              <a:rPr lang="cs-CZ" sz="2000" i="1" dirty="0"/>
              <a:t> Spirit </a:t>
            </a:r>
            <a:r>
              <a:rPr lang="cs-CZ" sz="2000" i="1" dirty="0" err="1"/>
              <a:t>Level</a:t>
            </a:r>
            <a:r>
              <a:rPr lang="cs-CZ" sz="2000" dirty="0"/>
              <a:t>, </a:t>
            </a:r>
          </a:p>
          <a:p>
            <a:r>
              <a:rPr lang="cs-CZ" sz="2000" dirty="0"/>
              <a:t>He </a:t>
            </a:r>
            <a:r>
              <a:rPr lang="cs-CZ" sz="2000" dirty="0" err="1"/>
              <a:t>argues</a:t>
            </a:r>
            <a:r>
              <a:rPr lang="cs-CZ" sz="2000" dirty="0"/>
              <a:t> </a:t>
            </a:r>
            <a:r>
              <a:rPr lang="cs-CZ" sz="2000" dirty="0" err="1"/>
              <a:t>that</a:t>
            </a:r>
            <a:r>
              <a:rPr lang="cs-CZ" sz="2000" dirty="0"/>
              <a:t> </a:t>
            </a:r>
            <a:r>
              <a:rPr lang="cs-CZ" sz="2000" dirty="0" err="1"/>
              <a:t>equal</a:t>
            </a:r>
            <a:r>
              <a:rPr lang="cs-CZ" sz="2000" dirty="0"/>
              <a:t> </a:t>
            </a:r>
            <a:r>
              <a:rPr lang="cs-CZ" sz="2000" dirty="0" err="1"/>
              <a:t>distribution</a:t>
            </a:r>
            <a:r>
              <a:rPr lang="cs-CZ" sz="2000" dirty="0"/>
              <a:t> </a:t>
            </a:r>
            <a:r>
              <a:rPr lang="cs-CZ" sz="2000" dirty="0" err="1"/>
              <a:t>of</a:t>
            </a:r>
            <a:r>
              <a:rPr lang="cs-CZ" sz="2000" dirty="0"/>
              <a:t> </a:t>
            </a:r>
            <a:r>
              <a:rPr lang="cs-CZ" sz="2000" dirty="0" err="1"/>
              <a:t>incomes</a:t>
            </a:r>
            <a:r>
              <a:rPr lang="cs-CZ" sz="2000" dirty="0"/>
              <a:t>:</a:t>
            </a:r>
          </a:p>
          <a:p>
            <a:pPr lvl="1"/>
            <a:r>
              <a:rPr lang="cs-CZ" sz="1800" dirty="0" err="1"/>
              <a:t>improves</a:t>
            </a:r>
            <a:r>
              <a:rPr lang="cs-CZ" sz="1800" dirty="0"/>
              <a:t> </a:t>
            </a:r>
            <a:r>
              <a:rPr lang="cs-CZ" sz="1800" dirty="0" err="1"/>
              <a:t>population</a:t>
            </a:r>
            <a:r>
              <a:rPr lang="cs-CZ" sz="1800" dirty="0"/>
              <a:t> </a:t>
            </a:r>
            <a:r>
              <a:rPr lang="cs-CZ" sz="1800" dirty="0" err="1"/>
              <a:t>health</a:t>
            </a:r>
            <a:endParaRPr lang="cs-CZ" sz="1800" dirty="0"/>
          </a:p>
          <a:p>
            <a:pPr lvl="1"/>
            <a:r>
              <a:rPr lang="cs-CZ" sz="1800" dirty="0" err="1"/>
              <a:t>decreases</a:t>
            </a:r>
            <a:r>
              <a:rPr lang="cs-CZ" sz="1800" dirty="0"/>
              <a:t> </a:t>
            </a:r>
            <a:r>
              <a:rPr lang="cs-CZ" sz="1800" dirty="0" err="1"/>
              <a:t>social</a:t>
            </a:r>
            <a:r>
              <a:rPr lang="cs-CZ" sz="1800" dirty="0"/>
              <a:t> </a:t>
            </a:r>
            <a:r>
              <a:rPr lang="cs-CZ" sz="1800" dirty="0" err="1"/>
              <a:t>problems</a:t>
            </a:r>
            <a:r>
              <a:rPr lang="cs-CZ" sz="1800" dirty="0"/>
              <a:t> (</a:t>
            </a:r>
            <a:r>
              <a:rPr lang="cs-CZ" sz="1800" dirty="0" err="1"/>
              <a:t>violence</a:t>
            </a:r>
            <a:r>
              <a:rPr lang="cs-CZ" sz="1800" dirty="0"/>
              <a:t>, </a:t>
            </a:r>
            <a:r>
              <a:rPr lang="cs-CZ" sz="1800" dirty="0" err="1"/>
              <a:t>drug</a:t>
            </a:r>
            <a:r>
              <a:rPr lang="cs-CZ" sz="1800" dirty="0"/>
              <a:t> abuse, </a:t>
            </a:r>
            <a:r>
              <a:rPr lang="cs-CZ" sz="1800" dirty="0" err="1"/>
              <a:t>teenage</a:t>
            </a:r>
            <a:r>
              <a:rPr lang="cs-CZ" sz="1800" dirty="0"/>
              <a:t> </a:t>
            </a:r>
            <a:r>
              <a:rPr lang="cs-CZ" sz="1800" dirty="0" err="1"/>
              <a:t>births</a:t>
            </a:r>
            <a:r>
              <a:rPr lang="cs-CZ" sz="1800" dirty="0"/>
              <a:t>, </a:t>
            </a:r>
            <a:r>
              <a:rPr lang="cs-CZ" sz="1800" dirty="0" err="1"/>
              <a:t>mental</a:t>
            </a:r>
            <a:r>
              <a:rPr lang="cs-CZ" sz="1800" dirty="0"/>
              <a:t> </a:t>
            </a:r>
            <a:r>
              <a:rPr lang="cs-CZ" sz="1800" dirty="0" err="1"/>
              <a:t>illness</a:t>
            </a:r>
            <a:r>
              <a:rPr lang="cs-CZ" sz="1800" dirty="0"/>
              <a:t>, obesity)</a:t>
            </a:r>
          </a:p>
          <a:p>
            <a:pPr lvl="1"/>
            <a:r>
              <a:rPr lang="cs-CZ" sz="1800" dirty="0" err="1"/>
              <a:t>improves</a:t>
            </a:r>
            <a:r>
              <a:rPr lang="cs-CZ" sz="1800" dirty="0"/>
              <a:t> </a:t>
            </a:r>
            <a:r>
              <a:rPr lang="cs-CZ" sz="1800" dirty="0" err="1"/>
              <a:t>social</a:t>
            </a:r>
            <a:r>
              <a:rPr lang="cs-CZ" sz="1800" dirty="0"/>
              <a:t> </a:t>
            </a:r>
            <a:r>
              <a:rPr lang="cs-CZ" sz="1800" dirty="0" err="1"/>
              <a:t>cohesion</a:t>
            </a:r>
            <a:r>
              <a:rPr lang="cs-CZ" sz="1800" dirty="0"/>
              <a:t> </a:t>
            </a:r>
          </a:p>
          <a:p>
            <a:endParaRPr lang="cs-CZ" sz="2400" dirty="0"/>
          </a:p>
          <a:p>
            <a:pPr marL="0" indent="0">
              <a:buNone/>
            </a:pPr>
            <a:endParaRPr lang="cs-CZ" sz="2400" b="1" dirty="0"/>
          </a:p>
          <a:p>
            <a:endParaRPr lang="en-US" sz="2800" b="1" dirty="0"/>
          </a:p>
          <a:p>
            <a:endParaRPr lang="en-US" altLang="en-US" dirty="0"/>
          </a:p>
        </p:txBody>
      </p:sp>
      <p:pic>
        <p:nvPicPr>
          <p:cNvPr id="2" name="Obrázek 1">
            <a:extLst>
              <a:ext uri="{FF2B5EF4-FFF2-40B4-BE49-F238E27FC236}">
                <a16:creationId xmlns:a16="http://schemas.microsoft.com/office/drawing/2014/main" id="{B30D49E5-72F3-4FBA-A069-D864E4AB73C5}"/>
              </a:ext>
            </a:extLst>
          </p:cNvPr>
          <p:cNvPicPr>
            <a:picLocks noChangeAspect="1"/>
          </p:cNvPicPr>
          <p:nvPr/>
        </p:nvPicPr>
        <p:blipFill>
          <a:blip r:embed="rId4"/>
          <a:stretch>
            <a:fillRect/>
          </a:stretch>
        </p:blipFill>
        <p:spPr>
          <a:xfrm>
            <a:off x="3923928" y="3659622"/>
            <a:ext cx="5140653" cy="3164555"/>
          </a:xfrm>
          <a:prstGeom prst="rect">
            <a:avLst/>
          </a:prstGeom>
        </p:spPr>
      </p:pic>
    </p:spTree>
    <p:custDataLst>
      <p:tags r:id="rId1"/>
    </p:custDataLst>
    <p:extLst>
      <p:ext uri="{BB962C8B-B14F-4D97-AF65-F5344CB8AC3E}">
        <p14:creationId xmlns:p14="http://schemas.microsoft.com/office/powerpoint/2010/main" val="271864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504" y="53342"/>
            <a:ext cx="8229600" cy="598165"/>
          </a:xfrm>
        </p:spPr>
        <p:txBody>
          <a:bodyPr>
            <a:noAutofit/>
          </a:bodyPr>
          <a:lstStyle/>
          <a:p>
            <a:pPr algn="l"/>
            <a:r>
              <a:rPr lang="en-US" altLang="en-US" sz="2800" b="1" dirty="0"/>
              <a:t>Measures of inequality of opportunity</a:t>
            </a:r>
          </a:p>
        </p:txBody>
      </p:sp>
      <p:sp>
        <p:nvSpPr>
          <p:cNvPr id="25603" name="Rectangle 3"/>
          <p:cNvSpPr>
            <a:spLocks noGrp="1" noChangeArrowheads="1"/>
          </p:cNvSpPr>
          <p:nvPr>
            <p:ph type="body" idx="1"/>
          </p:nvPr>
        </p:nvSpPr>
        <p:spPr>
          <a:xfrm>
            <a:off x="295275" y="800732"/>
            <a:ext cx="8229600" cy="5380831"/>
          </a:xfrm>
        </p:spPr>
        <p:txBody>
          <a:bodyPr>
            <a:normAutofit/>
          </a:bodyPr>
          <a:lstStyle/>
          <a:p>
            <a:r>
              <a:rPr lang="en-US" altLang="en-US" sz="2400" dirty="0"/>
              <a:t>social mobility </a:t>
            </a:r>
          </a:p>
          <a:p>
            <a:pPr lvl="1"/>
            <a:r>
              <a:rPr lang="en-US" altLang="en-US" sz="2000" dirty="0"/>
              <a:t>SM is the movement of people up or down the stratification system</a:t>
            </a:r>
          </a:p>
          <a:p>
            <a:endParaRPr lang="en-US" altLang="en-US" sz="2400" dirty="0"/>
          </a:p>
          <a:p>
            <a:r>
              <a:rPr lang="en-US" altLang="en-US" sz="2400" dirty="0"/>
              <a:t>retrospective vs. prospective measurement</a:t>
            </a:r>
          </a:p>
          <a:p>
            <a:r>
              <a:rPr lang="en-US" altLang="en-US" sz="2400" dirty="0"/>
              <a:t>structural social mobility vs. net social mobility</a:t>
            </a:r>
          </a:p>
          <a:p>
            <a:r>
              <a:rPr lang="en-US" altLang="en-US" sz="2400" dirty="0"/>
              <a:t>absolute vs. relative social mobility</a:t>
            </a:r>
          </a:p>
          <a:p>
            <a:r>
              <a:rPr lang="en-US" altLang="en-US" sz="2400" dirty="0"/>
              <a:t>percent/proportions vs. </a:t>
            </a:r>
            <a:r>
              <a:rPr lang="en-US" altLang="ja-JP" sz="2400" dirty="0">
                <a:ea typeface="ＭＳ Ｐゴシック" pitchFamily="34" charset="-128"/>
              </a:rPr>
              <a:t>odds ratios</a:t>
            </a:r>
          </a:p>
          <a:p>
            <a:endParaRPr lang="en-US" altLang="ja-JP" sz="2400" dirty="0">
              <a:ea typeface="ＭＳ Ｐゴシック" pitchFamily="34" charset="-128"/>
            </a:endParaRPr>
          </a:p>
          <a:p>
            <a:r>
              <a:rPr lang="en-US" altLang="ja-JP" sz="2400" dirty="0">
                <a:ea typeface="ＭＳ Ｐゴシック" pitchFamily="34" charset="-128"/>
              </a:rPr>
              <a:t>opportunity structure for specific </a:t>
            </a:r>
            <a:r>
              <a:rPr lang="en-US" altLang="ja-JP" sz="2400" dirty="0" err="1">
                <a:ea typeface="ＭＳ Ｐゴシック" pitchFamily="34" charset="-128"/>
              </a:rPr>
              <a:t>behaviour</a:t>
            </a:r>
            <a:r>
              <a:rPr lang="en-US" altLang="ja-JP" sz="2400" dirty="0">
                <a:ea typeface="ＭＳ Ｐゴシック" pitchFamily="34" charset="-128"/>
              </a:rPr>
              <a:t> vs. effort, motivation, real </a:t>
            </a:r>
            <a:r>
              <a:rPr lang="en-US" altLang="ja-JP" sz="2400" dirty="0" err="1">
                <a:ea typeface="ＭＳ Ｐゴシック" pitchFamily="34" charset="-128"/>
              </a:rPr>
              <a:t>behaviour</a:t>
            </a:r>
            <a:r>
              <a:rPr lang="en-US" altLang="ja-JP" sz="2400" dirty="0">
                <a:ea typeface="ＭＳ Ｐゴシック" pitchFamily="34" charset="-128"/>
              </a:rPr>
              <a:t> </a:t>
            </a:r>
          </a:p>
          <a:p>
            <a:endParaRPr lang="en-US" altLang="en-US" sz="2400" dirty="0"/>
          </a:p>
          <a:p>
            <a:endParaRPr lang="en-US" altLang="en-US" b="1" dirty="0"/>
          </a:p>
        </p:txBody>
      </p:sp>
      <p:sp>
        <p:nvSpPr>
          <p:cNvPr id="25604"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19</a:t>
            </a:fld>
            <a:endParaRPr lang="en-US" altLang="en-US" sz="1000" b="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19</a:t>
            </a:fld>
            <a:endParaRPr lang="en-GB"/>
          </a:p>
        </p:txBody>
      </p:sp>
    </p:spTree>
    <p:extLst>
      <p:ext uri="{BB962C8B-B14F-4D97-AF65-F5344CB8AC3E}">
        <p14:creationId xmlns:p14="http://schemas.microsoft.com/office/powerpoint/2010/main" val="10998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62143"/>
            <a:ext cx="7632848" cy="602934"/>
          </a:xfrm>
        </p:spPr>
        <p:txBody>
          <a:bodyPr>
            <a:normAutofit/>
          </a:bodyPr>
          <a:lstStyle/>
          <a:p>
            <a:pPr algn="l"/>
            <a:r>
              <a:rPr lang="cs-CZ" altLang="en-US" sz="2800" b="1" dirty="0" err="1"/>
              <a:t>Inequality</a:t>
            </a:r>
            <a:r>
              <a:rPr lang="cs-CZ" altLang="en-US" sz="2800" b="1" dirty="0"/>
              <a:t>, </a:t>
            </a:r>
            <a:r>
              <a:rPr lang="cs-CZ" altLang="en-US" sz="2800" b="1" dirty="0" err="1"/>
              <a:t>segregation</a:t>
            </a:r>
            <a:r>
              <a:rPr lang="cs-CZ" altLang="en-US" sz="2800" b="1" dirty="0"/>
              <a:t>, diversity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291860" y="603349"/>
            <a:ext cx="8569075" cy="6140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segregation, diversity </a:t>
            </a:r>
            <a:r>
              <a:rPr lang="en-US" altLang="en-US" sz="2200" dirty="0"/>
              <a:t>are tightly coupled concepts</a:t>
            </a:r>
          </a:p>
          <a:p>
            <a:pPr lvl="1"/>
            <a:r>
              <a:rPr lang="en-US" sz="1800" dirty="0"/>
              <a:t>diversity indicates mostly variety or quantity of groups in population</a:t>
            </a:r>
          </a:p>
          <a:p>
            <a:pPr lvl="1"/>
            <a:r>
              <a:rPr lang="en-US" sz="1800" dirty="0"/>
              <a:t>inequality and segregation indicate precise differences among groups</a:t>
            </a:r>
            <a:endParaRPr lang="en-US" altLang="en-US" sz="1800" dirty="0"/>
          </a:p>
          <a:p>
            <a:endParaRPr lang="en-US" altLang="en-US" sz="2200" i="1" dirty="0"/>
          </a:p>
          <a:p>
            <a:r>
              <a:rPr lang="en-US" altLang="en-US" sz="2200" i="1" dirty="0"/>
              <a:t>Inequality</a:t>
            </a:r>
            <a:r>
              <a:rPr lang="en-US" altLang="en-US" sz="2200" dirty="0"/>
              <a:t> refers to the </a:t>
            </a:r>
            <a:r>
              <a:rPr lang="en-US" altLang="en-US" sz="2200" i="1" dirty="0"/>
              <a:t>uneven distribution of resources, opportunities, outcomes</a:t>
            </a:r>
            <a:r>
              <a:rPr lang="en-US" altLang="en-US" sz="2200" dirty="0"/>
              <a:t> across groups</a:t>
            </a:r>
          </a:p>
          <a:p>
            <a:pPr lvl="1"/>
            <a:r>
              <a:rPr lang="en-US" altLang="en-US" sz="1800" dirty="0"/>
              <a:t>distribution of a variables in population</a:t>
            </a:r>
          </a:p>
          <a:p>
            <a:pPr lvl="1"/>
            <a:r>
              <a:rPr lang="en-US" altLang="en-US" sz="1800" dirty="0"/>
              <a:t>differences in one population from one criterion</a:t>
            </a:r>
          </a:p>
          <a:p>
            <a:pPr lvl="1"/>
            <a:r>
              <a:rPr lang="en-US" altLang="en-US" sz="1800" i="1" dirty="0"/>
              <a:t>vertical</a:t>
            </a:r>
            <a:r>
              <a:rPr lang="en-US" altLang="en-US" sz="1800" dirty="0"/>
              <a:t> differences</a:t>
            </a:r>
          </a:p>
          <a:p>
            <a:endParaRPr lang="en-US" altLang="en-US" sz="2200" i="1" dirty="0"/>
          </a:p>
          <a:p>
            <a:r>
              <a:rPr lang="en-US" altLang="en-US" sz="2200" i="1" dirty="0"/>
              <a:t>Segregation</a:t>
            </a:r>
            <a:r>
              <a:rPr lang="en-US" altLang="en-US" sz="2200" dirty="0"/>
              <a:t> refers to the </a:t>
            </a:r>
            <a:r>
              <a:rPr lang="en-US" altLang="en-US" sz="2200" i="1" dirty="0"/>
              <a:t>uneven distribution of groups </a:t>
            </a:r>
            <a:r>
              <a:rPr lang="en-US" altLang="en-US" sz="2200" dirty="0"/>
              <a:t>across separate places, occupations or institutions</a:t>
            </a:r>
          </a:p>
          <a:p>
            <a:pPr lvl="1"/>
            <a:r>
              <a:rPr lang="en-US" altLang="en-US" sz="1800" dirty="0"/>
              <a:t>differences between two and more groups</a:t>
            </a:r>
          </a:p>
          <a:p>
            <a:pPr lvl="1"/>
            <a:r>
              <a:rPr lang="en-US" altLang="en-US" sz="1800" dirty="0"/>
              <a:t>differences between populations in specific areas (educational system, labor market)</a:t>
            </a:r>
          </a:p>
          <a:p>
            <a:pPr lvl="1"/>
            <a:r>
              <a:rPr lang="en-US" altLang="en-US" sz="1800" i="1" dirty="0"/>
              <a:t>horizontal</a:t>
            </a:r>
            <a:r>
              <a:rPr lang="en-US" altLang="en-US" sz="1800" dirty="0"/>
              <a:t> differences </a:t>
            </a:r>
          </a:p>
          <a:p>
            <a:r>
              <a:rPr lang="en-US" altLang="en-US" sz="2200" dirty="0"/>
              <a:t>Inequality and segregation implies the idea of equality or evenness </a:t>
            </a:r>
          </a:p>
        </p:txBody>
      </p:sp>
    </p:spTree>
    <p:extLst>
      <p:ext uri="{BB962C8B-B14F-4D97-AF65-F5344CB8AC3E}">
        <p14:creationId xmlns:p14="http://schemas.microsoft.com/office/powerpoint/2010/main" val="34408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Measures</a:t>
            </a:r>
            <a:r>
              <a:rPr lang="cs-CZ" altLang="en-US" sz="2800" b="1" dirty="0"/>
              <a:t> </a:t>
            </a:r>
            <a:r>
              <a:rPr lang="cs-CZ" altLang="en-US" sz="2800" b="1" dirty="0" err="1"/>
              <a:t>of</a:t>
            </a:r>
            <a:r>
              <a:rPr lang="cs-CZ" altLang="en-US" sz="2800" b="1" dirty="0"/>
              <a:t> </a:t>
            </a:r>
            <a:r>
              <a:rPr lang="cs-CZ" altLang="en-US" sz="2800" b="1" dirty="0" err="1"/>
              <a:t>segregation</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312679" y="836712"/>
            <a:ext cx="7949465" cy="4876800"/>
          </a:xfrm>
        </p:spPr>
        <p:txBody>
          <a:bodyPr>
            <a:normAutofit/>
          </a:bodyPr>
          <a:lstStyle/>
          <a:p>
            <a:r>
              <a:rPr lang="en-US" sz="2400" dirty="0"/>
              <a:t>Entropy, Theil Index, Information Theory Index, Dissimilarity Index, Divergence Index</a:t>
            </a:r>
            <a:endParaRPr lang="cs-CZ" sz="2400" dirty="0"/>
          </a:p>
          <a:p>
            <a:pPr lvl="1"/>
            <a:r>
              <a:rPr lang="en-US" sz="2000" dirty="0"/>
              <a:t>Most measures are „entropy-based“</a:t>
            </a:r>
          </a:p>
          <a:p>
            <a:pPr lvl="1"/>
            <a:r>
              <a:rPr lang="en-US" sz="2000" dirty="0"/>
              <a:t>Dissimilarity index is not „entropy-based“</a:t>
            </a:r>
          </a:p>
          <a:p>
            <a:r>
              <a:rPr lang="en-US" sz="2400" dirty="0"/>
              <a:t>Entropy a Theil Index indicate the level of diversity between groups</a:t>
            </a:r>
            <a:endParaRPr lang="cs-CZ" sz="2400" dirty="0"/>
          </a:p>
          <a:p>
            <a:pPr lvl="1"/>
            <a:r>
              <a:rPr lang="en-US" sz="2000" dirty="0"/>
              <a:t>if all are members of one group, there is no diversity in population</a:t>
            </a:r>
          </a:p>
          <a:p>
            <a:r>
              <a:rPr lang="en-US" sz="2400" dirty="0"/>
              <a:t>Entropy measure is offered for discrete variables (proportion)</a:t>
            </a:r>
          </a:p>
          <a:p>
            <a:r>
              <a:rPr lang="en-US" sz="2400" dirty="0"/>
              <a:t>Theil Index is offered for continuous variables (distribution)</a:t>
            </a:r>
          </a:p>
          <a:p>
            <a:endParaRPr lang="cs-CZ" sz="2600" dirty="0"/>
          </a:p>
          <a:p>
            <a:endParaRPr lang="en-US" altLang="en-US" dirty="0"/>
          </a:p>
        </p:txBody>
      </p:sp>
    </p:spTree>
    <p:custDataLst>
      <p:tags r:id="rId1"/>
    </p:custDataLst>
    <p:extLst>
      <p:ext uri="{BB962C8B-B14F-4D97-AF65-F5344CB8AC3E}">
        <p14:creationId xmlns:p14="http://schemas.microsoft.com/office/powerpoint/2010/main" val="415103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 </a:t>
            </a:r>
            <a:r>
              <a:rPr lang="cs-CZ" altLang="en-US" sz="2800" b="1" dirty="0"/>
              <a:t>I</a:t>
            </a:r>
            <a:endParaRPr lang="en-US" altLang="en-US" sz="2800" b="1" dirty="0"/>
          </a:p>
        </p:txBody>
      </p:sp>
      <p:sp>
        <p:nvSpPr>
          <p:cNvPr id="110595" name="Rectangle 3"/>
          <p:cNvSpPr>
            <a:spLocks noGrp="1" noChangeArrowheads="1"/>
          </p:cNvSpPr>
          <p:nvPr>
            <p:ph type="body" idx="4294967295"/>
          </p:nvPr>
        </p:nvSpPr>
        <p:spPr>
          <a:xfrm>
            <a:off x="251519" y="646572"/>
            <a:ext cx="8640961" cy="4870660"/>
          </a:xfrm>
        </p:spPr>
        <p:txBody>
          <a:bodyPr>
            <a:normAutofit fontScale="77500" lnSpcReduction="20000"/>
          </a:bodyPr>
          <a:lstStyle/>
          <a:p>
            <a:pPr>
              <a:lnSpc>
                <a:spcPct val="120000"/>
              </a:lnSpc>
              <a:spcBef>
                <a:spcPts val="0"/>
              </a:spcBef>
              <a:spcAft>
                <a:spcPts val="600"/>
              </a:spcAft>
            </a:pPr>
            <a:r>
              <a:rPr lang="en-US" altLang="en-US" dirty="0"/>
              <a:t>DI, D, or </a:t>
            </a:r>
            <a:r>
              <a:rPr lang="en-US" dirty="0"/>
              <a:t>Δ</a:t>
            </a:r>
            <a:r>
              <a:rPr lang="cs-CZ" dirty="0"/>
              <a:t>,</a:t>
            </a:r>
            <a:r>
              <a:rPr lang="en-US" dirty="0"/>
              <a:t> the most popular empirical measure of segregation</a:t>
            </a:r>
          </a:p>
          <a:p>
            <a:pPr>
              <a:lnSpc>
                <a:spcPct val="120000"/>
              </a:lnSpc>
              <a:spcBef>
                <a:spcPts val="0"/>
              </a:spcBef>
              <a:spcAft>
                <a:spcPts val="600"/>
              </a:spcAft>
            </a:pPr>
            <a:r>
              <a:rPr lang="en-US" dirty="0"/>
              <a:t>DI indicates the absolute difference between re</a:t>
            </a:r>
            <a:r>
              <a:rPr lang="cs-CZ" dirty="0"/>
              <a:t>l</a:t>
            </a:r>
            <a:r>
              <a:rPr lang="en-US" dirty="0" err="1"/>
              <a:t>ative</a:t>
            </a:r>
            <a:r>
              <a:rPr lang="en-US" dirty="0"/>
              <a:t> distributions two groups according to categories of next variable</a:t>
            </a:r>
          </a:p>
          <a:p>
            <a:pPr>
              <a:lnSpc>
                <a:spcPct val="120000"/>
              </a:lnSpc>
              <a:spcBef>
                <a:spcPts val="0"/>
              </a:spcBef>
              <a:spcAft>
                <a:spcPts val="600"/>
              </a:spcAft>
            </a:pPr>
            <a:r>
              <a:rPr lang="en-US" dirty="0"/>
              <a:t>example: what is gender segregation in tertiary education?</a:t>
            </a:r>
          </a:p>
          <a:p>
            <a:pPr marL="971550" lvl="1" indent="-514350">
              <a:buFont typeface="+mj-lt"/>
              <a:buAutoNum type="arabicParenR"/>
            </a:pPr>
            <a:r>
              <a:rPr lang="en-US" dirty="0"/>
              <a:t>compute proportion of students by gender in selected study fields (social science, natural science, law, medicine, pedagogy)</a:t>
            </a:r>
          </a:p>
          <a:p>
            <a:pPr marL="971550" lvl="1" indent="-514350">
              <a:buFont typeface="+mj-lt"/>
              <a:buAutoNum type="arabicParenR"/>
            </a:pPr>
            <a:r>
              <a:rPr lang="en-US" dirty="0"/>
              <a:t>subtract these proportions (negative results multiply by -1)</a:t>
            </a:r>
          </a:p>
          <a:p>
            <a:pPr marL="971550" lvl="1" indent="-514350">
              <a:buFont typeface="+mj-lt"/>
              <a:buAutoNum type="arabicParenR"/>
            </a:pPr>
            <a:r>
              <a:rPr lang="en-US" dirty="0"/>
              <a:t>sum up all differences and divide the result</a:t>
            </a:r>
            <a:r>
              <a:rPr lang="cs-CZ" dirty="0"/>
              <a:t>s</a:t>
            </a:r>
            <a:r>
              <a:rPr lang="en-US" dirty="0"/>
              <a:t> by 2</a:t>
            </a:r>
          </a:p>
          <a:p>
            <a:pPr marL="360363" indent="-338138"/>
            <a:endParaRPr lang="en-US" dirty="0"/>
          </a:p>
          <a:p>
            <a:pPr marL="360363" indent="-338138"/>
            <a:r>
              <a:rPr lang="en-US" dirty="0"/>
              <a:t>DI is computed as sum of positive differences between two percent distributions divided by number 2:</a:t>
            </a:r>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 name="Objekt 2">
            <a:extLst>
              <a:ext uri="{FF2B5EF4-FFF2-40B4-BE49-F238E27FC236}">
                <a16:creationId xmlns:a16="http://schemas.microsoft.com/office/drawing/2014/main" id="{05976D9F-E4FF-41BC-A02F-058A5B27CE24}"/>
              </a:ext>
            </a:extLst>
          </p:cNvPr>
          <p:cNvGraphicFramePr>
            <a:graphicFrameLocks noChangeAspect="1"/>
          </p:cNvGraphicFramePr>
          <p:nvPr>
            <p:extLst>
              <p:ext uri="{D42A27DB-BD31-4B8C-83A1-F6EECF244321}">
                <p14:modId xmlns:p14="http://schemas.microsoft.com/office/powerpoint/2010/main" val="304508218"/>
              </p:ext>
            </p:extLst>
          </p:nvPr>
        </p:nvGraphicFramePr>
        <p:xfrm>
          <a:off x="3131840" y="5301208"/>
          <a:ext cx="2880320" cy="1081073"/>
        </p:xfrm>
        <a:graphic>
          <a:graphicData uri="http://schemas.openxmlformats.org/presentationml/2006/ole">
            <mc:AlternateContent xmlns:mc="http://schemas.openxmlformats.org/markup-compatibility/2006">
              <mc:Choice xmlns:v="urn:schemas-microsoft-com:vml" Requires="v">
                <p:oleObj spid="_x0000_s1057" name="Equation" r:id="rId4" imgW="1422400" imgH="546100" progId="Equation.DSMT4">
                  <p:embed/>
                </p:oleObj>
              </mc:Choice>
              <mc:Fallback>
                <p:oleObj name="Equation" r:id="rId4" imgW="1422400" imgH="546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5301208"/>
                        <a:ext cx="2880320" cy="1081073"/>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32992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en-US" altLang="en-US" sz="2800" b="1" dirty="0"/>
              <a:t>Dissimilarity index</a:t>
            </a:r>
            <a:r>
              <a:rPr lang="cs-CZ" altLang="en-US" sz="2800" b="1" dirty="0"/>
              <a:t> II</a:t>
            </a:r>
            <a:r>
              <a:rPr lang="en-US" altLang="en-US" sz="2800" b="1" dirty="0"/>
              <a:t>  </a:t>
            </a:r>
          </a:p>
        </p:txBody>
      </p:sp>
      <p:sp>
        <p:nvSpPr>
          <p:cNvPr id="110595" name="Rectangle 3"/>
          <p:cNvSpPr>
            <a:spLocks noGrp="1" noChangeArrowheads="1"/>
          </p:cNvSpPr>
          <p:nvPr>
            <p:ph type="body" idx="4294967295"/>
          </p:nvPr>
        </p:nvSpPr>
        <p:spPr>
          <a:xfrm>
            <a:off x="251519" y="646571"/>
            <a:ext cx="8640961" cy="5158691"/>
          </a:xfrm>
        </p:spPr>
        <p:txBody>
          <a:bodyPr>
            <a:normAutofit/>
          </a:bodyPr>
          <a:lstStyle/>
          <a:p>
            <a:pPr>
              <a:lnSpc>
                <a:spcPct val="120000"/>
              </a:lnSpc>
              <a:spcBef>
                <a:spcPts val="0"/>
              </a:spcBef>
              <a:spcAft>
                <a:spcPts val="600"/>
              </a:spcAft>
            </a:pPr>
            <a:r>
              <a:rPr lang="en-US" sz="2600" dirty="0"/>
              <a:t>advantages</a:t>
            </a:r>
            <a:endParaRPr lang="cs-CZ" sz="2600" dirty="0"/>
          </a:p>
          <a:p>
            <a:pPr lvl="1">
              <a:lnSpc>
                <a:spcPct val="120000"/>
              </a:lnSpc>
              <a:spcBef>
                <a:spcPts val="0"/>
              </a:spcBef>
              <a:spcAft>
                <a:spcPts val="600"/>
              </a:spcAft>
            </a:pPr>
            <a:r>
              <a:rPr lang="en-US" sz="2200" dirty="0"/>
              <a:t>intuitive</a:t>
            </a:r>
            <a:r>
              <a:rPr lang="cs-CZ" sz="2200" dirty="0"/>
              <a:t> and </a:t>
            </a:r>
            <a:r>
              <a:rPr lang="cs-CZ" sz="2200" dirty="0" err="1"/>
              <a:t>easy</a:t>
            </a:r>
            <a:r>
              <a:rPr lang="en-US" sz="2200" dirty="0"/>
              <a:t> interpretation</a:t>
            </a:r>
            <a:endParaRPr lang="cs-CZ" sz="2200" dirty="0"/>
          </a:p>
          <a:p>
            <a:pPr lvl="1">
              <a:lnSpc>
                <a:spcPct val="120000"/>
              </a:lnSpc>
              <a:spcBef>
                <a:spcPts val="0"/>
              </a:spcBef>
              <a:spcAft>
                <a:spcPts val="600"/>
              </a:spcAft>
            </a:pPr>
            <a:r>
              <a:rPr lang="en-US" sz="2200" dirty="0"/>
              <a:t>identification of categories where the difference</a:t>
            </a:r>
            <a:r>
              <a:rPr lang="cs-CZ" sz="2200" dirty="0"/>
              <a:t>s</a:t>
            </a:r>
            <a:r>
              <a:rPr lang="en-US" sz="2200" dirty="0"/>
              <a:t> </a:t>
            </a:r>
            <a:r>
              <a:rPr lang="cs-CZ" sz="2200" dirty="0"/>
              <a:t>are </a:t>
            </a:r>
            <a:r>
              <a:rPr lang="en-US" sz="2200" dirty="0"/>
              <a:t>high</a:t>
            </a:r>
            <a:endParaRPr lang="cs-CZ" sz="2200" dirty="0"/>
          </a:p>
          <a:p>
            <a:pPr lvl="1">
              <a:lnSpc>
                <a:spcPct val="120000"/>
              </a:lnSpc>
              <a:spcBef>
                <a:spcPts val="0"/>
              </a:spcBef>
              <a:spcAft>
                <a:spcPts val="600"/>
              </a:spcAft>
            </a:pPr>
            <a:r>
              <a:rPr lang="en-US" sz="2200" dirty="0"/>
              <a:t>multiply by 100 indicates what proportion is needed for equality between groups </a:t>
            </a:r>
          </a:p>
          <a:p>
            <a:pPr>
              <a:lnSpc>
                <a:spcPct val="120000"/>
              </a:lnSpc>
              <a:spcBef>
                <a:spcPts val="0"/>
              </a:spcBef>
              <a:spcAft>
                <a:spcPts val="600"/>
              </a:spcAft>
            </a:pPr>
            <a:r>
              <a:rPr lang="en-US" sz="2600" dirty="0"/>
              <a:t>disadvantages</a:t>
            </a:r>
            <a:endParaRPr lang="cs-CZ" sz="2600" dirty="0"/>
          </a:p>
          <a:p>
            <a:pPr lvl="1">
              <a:lnSpc>
                <a:spcPct val="120000"/>
              </a:lnSpc>
              <a:spcBef>
                <a:spcPts val="0"/>
              </a:spcBef>
              <a:spcAft>
                <a:spcPts val="600"/>
              </a:spcAft>
            </a:pPr>
            <a:r>
              <a:rPr lang="cs-CZ" sz="2000" dirty="0"/>
              <a:t>n</a:t>
            </a:r>
            <a:r>
              <a:rPr lang="en-US" sz="2000" dirty="0"/>
              <a:t>umbers of categories influence the size of DI</a:t>
            </a:r>
            <a:endParaRPr lang="cs-CZ" sz="2000" dirty="0"/>
          </a:p>
          <a:p>
            <a:pPr lvl="1">
              <a:lnSpc>
                <a:spcPct val="120000"/>
              </a:lnSpc>
              <a:spcBef>
                <a:spcPts val="0"/>
              </a:spcBef>
              <a:spcAft>
                <a:spcPts val="600"/>
              </a:spcAft>
            </a:pPr>
            <a:r>
              <a:rPr lang="cs-CZ" sz="2000" dirty="0"/>
              <a:t>m</a:t>
            </a:r>
            <a:r>
              <a:rPr lang="en-US" sz="2000" dirty="0"/>
              <a:t>ore categories means higher probability in differences</a:t>
            </a:r>
            <a:r>
              <a:rPr lang="cs-CZ" sz="2000" dirty="0"/>
              <a:t> </a:t>
            </a:r>
            <a:r>
              <a:rPr lang="cs-CZ" sz="2000" dirty="0" err="1"/>
              <a:t>between</a:t>
            </a:r>
            <a:r>
              <a:rPr lang="cs-CZ" sz="2000" dirty="0"/>
              <a:t> </a:t>
            </a:r>
            <a:r>
              <a:rPr lang="cs-CZ" sz="2000" dirty="0" err="1"/>
              <a:t>groups</a:t>
            </a:r>
            <a:endParaRPr lang="en-US" sz="2000" dirty="0"/>
          </a:p>
          <a:p>
            <a:pPr lvl="1">
              <a:lnSpc>
                <a:spcPct val="120000"/>
              </a:lnSpc>
              <a:spcBef>
                <a:spcPts val="0"/>
              </a:spcBef>
              <a:spcAft>
                <a:spcPts val="600"/>
              </a:spcAft>
            </a:pPr>
            <a:r>
              <a:rPr lang="cs-CZ" sz="2000" dirty="0"/>
              <a:t>t</a:t>
            </a:r>
            <a:r>
              <a:rPr lang="en-US" sz="2000" dirty="0"/>
              <a:t>wo DI can be compared only for groups with the same number of categories</a:t>
            </a:r>
          </a:p>
          <a:p>
            <a:pPr>
              <a:lnSpc>
                <a:spcPct val="120000"/>
              </a:lnSpc>
              <a:spcBef>
                <a:spcPts val="0"/>
              </a:spcBef>
              <a:spcAft>
                <a:spcPts val="600"/>
              </a:spcAft>
            </a:pPr>
            <a:endParaRPr lang="en-US" dirty="0"/>
          </a:p>
          <a:p>
            <a:pPr marL="57150" indent="0">
              <a:buNone/>
            </a:pPr>
            <a:endParaRPr lang="en-US" dirty="0"/>
          </a:p>
          <a:p>
            <a:endParaRPr lang="cs-CZ"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custDataLst>
      <p:tags r:id="rId1"/>
    </p:custDataLst>
    <p:extLst>
      <p:ext uri="{BB962C8B-B14F-4D97-AF65-F5344CB8AC3E}">
        <p14:creationId xmlns:p14="http://schemas.microsoft.com/office/powerpoint/2010/main" val="3273743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25163" y="65666"/>
            <a:ext cx="8229600" cy="608615"/>
          </a:xfrm>
        </p:spPr>
        <p:txBody>
          <a:bodyPr>
            <a:noAutofit/>
          </a:bodyPr>
          <a:lstStyle/>
          <a:p>
            <a:pPr algn="l"/>
            <a:r>
              <a:rPr lang="cs-CZ" altLang="en-US" sz="2800" b="1" dirty="0" err="1"/>
              <a:t>Entropy</a:t>
            </a:r>
            <a:r>
              <a:rPr lang="cs-CZ" altLang="en-US" sz="2800" b="1" dirty="0"/>
              <a:t> (E)</a:t>
            </a:r>
            <a:endParaRPr lang="en-US" altLang="en-US" sz="2800" b="1" dirty="0"/>
          </a:p>
        </p:txBody>
      </p:sp>
      <p:sp>
        <p:nvSpPr>
          <p:cNvPr id="110595" name="Rectangle 3"/>
          <p:cNvSpPr>
            <a:spLocks noGrp="1" noChangeArrowheads="1"/>
          </p:cNvSpPr>
          <p:nvPr>
            <p:ph type="body" idx="4294967295"/>
          </p:nvPr>
        </p:nvSpPr>
        <p:spPr>
          <a:xfrm>
            <a:off x="251520" y="763204"/>
            <a:ext cx="8784977" cy="6094796"/>
          </a:xfrm>
        </p:spPr>
        <p:txBody>
          <a:bodyPr>
            <a:normAutofit fontScale="85000" lnSpcReduction="10000"/>
          </a:bodyPr>
          <a:lstStyle/>
          <a:p>
            <a:pPr>
              <a:spcBef>
                <a:spcPts val="0"/>
              </a:spcBef>
              <a:spcAft>
                <a:spcPts val="600"/>
              </a:spcAft>
            </a:pPr>
            <a:r>
              <a:rPr lang="en-US" altLang="en-US" sz="2400" dirty="0"/>
              <a:t>Theil (1967, 1971, 1972) introduced the concept of </a:t>
            </a:r>
            <a:r>
              <a:rPr lang="en-US" altLang="en-US" sz="2400" i="1" dirty="0"/>
              <a:t>entropy</a:t>
            </a:r>
            <a:r>
              <a:rPr lang="en-US" altLang="en-US" sz="2400" dirty="0"/>
              <a:t> to SS as a measure of population diversity</a:t>
            </a:r>
          </a:p>
          <a:p>
            <a:pPr lvl="1">
              <a:spcBef>
                <a:spcPts val="0"/>
              </a:spcBef>
              <a:spcAft>
                <a:spcPts val="600"/>
              </a:spcAft>
            </a:pPr>
            <a:r>
              <a:rPr lang="en-US" altLang="en-US" sz="2400" dirty="0"/>
              <a:t>E is commonly used in physics to measure the randomness of a system</a:t>
            </a:r>
          </a:p>
          <a:p>
            <a:pPr>
              <a:spcBef>
                <a:spcPts val="0"/>
              </a:spcBef>
              <a:spcAft>
                <a:spcPts val="600"/>
              </a:spcAft>
            </a:pPr>
            <a:r>
              <a:rPr lang="en-US" altLang="en-US" sz="2400" dirty="0"/>
              <a:t>E is the amount of information needed to describe a probability distribution</a:t>
            </a:r>
          </a:p>
          <a:p>
            <a:pPr>
              <a:spcBef>
                <a:spcPts val="0"/>
              </a:spcBef>
              <a:spcAft>
                <a:spcPts val="600"/>
              </a:spcAft>
            </a:pPr>
            <a:r>
              <a:rPr lang="en-US" altLang="en-US" sz="2400" dirty="0"/>
              <a:t>High E, high uncertainty = two outcomes are equally likely</a:t>
            </a:r>
          </a:p>
          <a:p>
            <a:pPr lvl="1">
              <a:spcBef>
                <a:spcPts val="0"/>
              </a:spcBef>
              <a:spcAft>
                <a:spcPts val="600"/>
              </a:spcAft>
            </a:pPr>
            <a:r>
              <a:rPr lang="en-US" altLang="en-US" sz="2400" dirty="0"/>
              <a:t>high probability of one outcome, less uncertainty about it and low E</a:t>
            </a:r>
          </a:p>
          <a:p>
            <a:pPr>
              <a:spcBef>
                <a:spcPts val="0"/>
              </a:spcBef>
              <a:spcAft>
                <a:spcPts val="600"/>
              </a:spcAft>
            </a:pPr>
            <a:r>
              <a:rPr lang="en-US" altLang="en-US" sz="2400" dirty="0"/>
              <a:t>E measures the probability of an outcome (m) occurring (e.g. race group), weighted by its probability occurrence (</a:t>
            </a:r>
            <a:r>
              <a:rPr lang="en-US" altLang="en-US" sz="2400" i="1" dirty="0"/>
              <a:t>π</a:t>
            </a:r>
            <a:r>
              <a:rPr lang="en-US" altLang="en-US" sz="2400" dirty="0"/>
              <a:t>) (proportion of race group in population) </a:t>
            </a:r>
          </a:p>
          <a:p>
            <a:pPr>
              <a:spcBef>
                <a:spcPts val="0"/>
              </a:spcBef>
              <a:spcAft>
                <a:spcPts val="600"/>
              </a:spcAft>
            </a:pPr>
            <a:r>
              <a:rPr lang="en-US" sz="2400" dirty="0"/>
              <a:t>overall E (interpreted as a measure of diversity) is:</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are in the same group = no diversity in population, E=0</a:t>
            </a:r>
          </a:p>
          <a:p>
            <a:pPr>
              <a:spcBef>
                <a:spcPts val="0"/>
              </a:spcBef>
              <a:spcAft>
                <a:spcPts val="600"/>
              </a:spcAft>
            </a:pPr>
            <a:r>
              <a:rPr lang="en-US" sz="2400" dirty="0"/>
              <a:t>If all are evenly distributed in two or more groups =, max diversity in population, E=1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662163853"/>
              </p:ext>
            </p:extLst>
          </p:nvPr>
        </p:nvGraphicFramePr>
        <p:xfrm>
          <a:off x="3203848" y="4149080"/>
          <a:ext cx="2488456" cy="992714"/>
        </p:xfrm>
        <a:graphic>
          <a:graphicData uri="http://schemas.openxmlformats.org/presentationml/2006/ole">
            <mc:AlternateContent xmlns:mc="http://schemas.openxmlformats.org/markup-compatibility/2006">
              <mc:Choice xmlns:v="urn:schemas-microsoft-com:vml" Requires="v">
                <p:oleObj spid="_x0000_s2075" name="Equation" r:id="rId4" imgW="1244520" imgH="507960" progId="Equation.DSMT4">
                  <p:embed/>
                </p:oleObj>
              </mc:Choice>
              <mc:Fallback>
                <p:oleObj name="Equation" r:id="rId4" imgW="1244520" imgH="507960" progId="Equation.DSMT4">
                  <p:embed/>
                  <p:pic>
                    <p:nvPicPr>
                      <p:cNvPr id="3" name="Objekt 2">
                        <a:extLst>
                          <a:ext uri="{FF2B5EF4-FFF2-40B4-BE49-F238E27FC236}">
                            <a16:creationId xmlns:a16="http://schemas.microsoft.com/office/drawing/2014/main" id="{05976D9F-E4FF-41BC-A02F-058A5B27CE24}"/>
                          </a:ext>
                        </a:extLst>
                      </p:cNvPr>
                      <p:cNvPicPr>
                        <a:picLocks noChangeAspect="1" noChangeArrowheads="1"/>
                      </p:cNvPicPr>
                      <p:nvPr/>
                    </p:nvPicPr>
                    <p:blipFill>
                      <a:blip r:embed="rId5"/>
                      <a:srcRect/>
                      <a:stretch>
                        <a:fillRect/>
                      </a:stretch>
                    </p:blipFill>
                    <p:spPr bwMode="auto">
                      <a:xfrm>
                        <a:off x="3203848" y="4149080"/>
                        <a:ext cx="2488456" cy="992714"/>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99171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Theil</a:t>
            </a:r>
            <a:r>
              <a:rPr lang="cs-CZ" altLang="en-US" sz="2800" b="1" dirty="0"/>
              <a:t> index (</a:t>
            </a:r>
            <a:r>
              <a:rPr lang="cs-CZ" altLang="en-US" sz="2800" b="1" i="1" dirty="0"/>
              <a:t>TI</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251519" y="646572"/>
            <a:ext cx="8784977" cy="6094796"/>
          </a:xfrm>
        </p:spPr>
        <p:txBody>
          <a:bodyPr>
            <a:normAutofit/>
          </a:bodyPr>
          <a:lstStyle/>
          <a:p>
            <a:pPr>
              <a:spcBef>
                <a:spcPts val="0"/>
              </a:spcBef>
              <a:spcAft>
                <a:spcPts val="600"/>
              </a:spcAft>
            </a:pPr>
            <a:r>
              <a:rPr lang="en-US" altLang="en-US" sz="2400" dirty="0"/>
              <a:t>Theil (1971, 1972) derived several indexes using the logic of entropy</a:t>
            </a:r>
          </a:p>
          <a:p>
            <a:pPr>
              <a:spcBef>
                <a:spcPts val="0"/>
              </a:spcBef>
              <a:spcAft>
                <a:spcPts val="600"/>
              </a:spcAft>
            </a:pPr>
            <a:r>
              <a:rPr lang="en-US" altLang="en-US" sz="2400" dirty="0"/>
              <a:t>Theil index (</a:t>
            </a:r>
            <a:r>
              <a:rPr lang="en-US" altLang="en-US" sz="2400" i="1" dirty="0"/>
              <a:t>TI</a:t>
            </a:r>
            <a:r>
              <a:rPr lang="en-US" altLang="en-US" sz="2400" dirty="0"/>
              <a:t>) can be calculated for continuous distribution (income)</a:t>
            </a:r>
          </a:p>
          <a:p>
            <a:pPr lvl="1">
              <a:spcBef>
                <a:spcPts val="0"/>
              </a:spcBef>
              <a:spcAft>
                <a:spcPts val="600"/>
              </a:spcAft>
            </a:pPr>
            <a:r>
              <a:rPr lang="en-US" sz="2000" dirty="0"/>
              <a:t>It measures the difference between the observed distribution and the mean</a:t>
            </a:r>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endParaRPr lang="en-US" sz="2400" dirty="0"/>
          </a:p>
          <a:p>
            <a:pPr>
              <a:spcBef>
                <a:spcPts val="0"/>
              </a:spcBef>
              <a:spcAft>
                <a:spcPts val="600"/>
              </a:spcAft>
            </a:pPr>
            <a:r>
              <a:rPr lang="en-US" sz="2400" dirty="0"/>
              <a:t>if all incomes are equal = no inequality, </a:t>
            </a:r>
            <a:r>
              <a:rPr lang="en-US" sz="2400" i="1" dirty="0"/>
              <a:t>TI</a:t>
            </a:r>
            <a:r>
              <a:rPr lang="en-US" sz="2400" dirty="0"/>
              <a:t>=0</a:t>
            </a:r>
          </a:p>
          <a:p>
            <a:pPr>
              <a:spcBef>
                <a:spcPts val="0"/>
              </a:spcBef>
              <a:spcAft>
                <a:spcPts val="600"/>
              </a:spcAft>
            </a:pPr>
            <a:r>
              <a:rPr lang="en-US" sz="2400" dirty="0"/>
              <a:t>if all are evenly distributed in two or more groups =, max diversity in population, </a:t>
            </a:r>
            <a:r>
              <a:rPr lang="en-US" sz="2400" i="1" dirty="0"/>
              <a:t>TI</a:t>
            </a:r>
            <a:r>
              <a:rPr lang="en-US" sz="2400" dirty="0"/>
              <a:t>=1</a:t>
            </a:r>
          </a:p>
          <a:p>
            <a:endParaRPr lang="cs-CZ" sz="2400" dirty="0"/>
          </a:p>
          <a:p>
            <a:endParaRPr lang="cs-CZ" sz="2600" dirty="0"/>
          </a:p>
          <a:p>
            <a:endParaRPr lang="cs-CZ" sz="2600" dirty="0"/>
          </a:p>
          <a:p>
            <a:endParaRPr lang="en-US" altLang="en-US" dirty="0"/>
          </a:p>
        </p:txBody>
      </p:sp>
      <p:sp>
        <p:nvSpPr>
          <p:cNvPr id="2" name="Rectangle 2">
            <a:extLst>
              <a:ext uri="{FF2B5EF4-FFF2-40B4-BE49-F238E27FC236}">
                <a16:creationId xmlns:a16="http://schemas.microsoft.com/office/drawing/2014/main" id="{F1735A4E-C145-4423-B695-D400E38456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6" name="Objekt 5">
            <a:extLst>
              <a:ext uri="{FF2B5EF4-FFF2-40B4-BE49-F238E27FC236}">
                <a16:creationId xmlns:a16="http://schemas.microsoft.com/office/drawing/2014/main" id="{5446A431-C273-4FC9-871C-278547CD621E}"/>
              </a:ext>
            </a:extLst>
          </p:cNvPr>
          <p:cNvGraphicFramePr>
            <a:graphicFrameLocks noChangeAspect="1"/>
          </p:cNvGraphicFramePr>
          <p:nvPr>
            <p:extLst>
              <p:ext uri="{D42A27DB-BD31-4B8C-83A1-F6EECF244321}">
                <p14:modId xmlns:p14="http://schemas.microsoft.com/office/powerpoint/2010/main" val="2003248627"/>
              </p:ext>
            </p:extLst>
          </p:nvPr>
        </p:nvGraphicFramePr>
        <p:xfrm>
          <a:off x="2864644" y="2743146"/>
          <a:ext cx="2565400" cy="968375"/>
        </p:xfrm>
        <a:graphic>
          <a:graphicData uri="http://schemas.openxmlformats.org/presentationml/2006/ole">
            <mc:AlternateContent xmlns:mc="http://schemas.openxmlformats.org/markup-compatibility/2006">
              <mc:Choice xmlns:v="urn:schemas-microsoft-com:vml" Requires="v">
                <p:oleObj spid="_x0000_s3096" name="Equation" r:id="rId4" imgW="1282680" imgH="495000" progId="Equation.DSMT4">
                  <p:embed/>
                </p:oleObj>
              </mc:Choice>
              <mc:Fallback>
                <p:oleObj name="Equation" r:id="rId4" imgW="1282680" imgH="495000" progId="Equation.DSMT4">
                  <p:embed/>
                  <p:pic>
                    <p:nvPicPr>
                      <p:cNvPr id="6" name="Objekt 5">
                        <a:extLst>
                          <a:ext uri="{FF2B5EF4-FFF2-40B4-BE49-F238E27FC236}">
                            <a16:creationId xmlns:a16="http://schemas.microsoft.com/office/drawing/2014/main" id="{5446A431-C273-4FC9-871C-278547CD621E}"/>
                          </a:ext>
                        </a:extLst>
                      </p:cNvPr>
                      <p:cNvPicPr>
                        <a:picLocks noChangeAspect="1" noChangeArrowheads="1"/>
                      </p:cNvPicPr>
                      <p:nvPr/>
                    </p:nvPicPr>
                    <p:blipFill>
                      <a:blip r:embed="rId5"/>
                      <a:srcRect/>
                      <a:stretch>
                        <a:fillRect/>
                      </a:stretch>
                    </p:blipFill>
                    <p:spPr bwMode="auto">
                      <a:xfrm>
                        <a:off x="2864644" y="2743146"/>
                        <a:ext cx="2565400" cy="968375"/>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128334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4294" y="116632"/>
            <a:ext cx="8244408" cy="556320"/>
          </a:xfrm>
        </p:spPr>
        <p:txBody>
          <a:bodyPr>
            <a:noAutofit/>
          </a:bodyPr>
          <a:lstStyle/>
          <a:p>
            <a:pPr algn="l"/>
            <a:r>
              <a:rPr lang="cs-CZ" altLang="en-US" sz="2800" b="1" dirty="0" err="1"/>
              <a:t>Segregation</a:t>
            </a:r>
            <a:r>
              <a:rPr lang="cs-CZ" altLang="en-US" sz="2800" b="1" dirty="0"/>
              <a:t> – </a:t>
            </a:r>
            <a:r>
              <a:rPr lang="cs-CZ" altLang="en-US" sz="2800" b="1" dirty="0" err="1"/>
              <a:t>why</a:t>
            </a:r>
            <a:r>
              <a:rPr lang="cs-CZ" altLang="en-US" sz="2800" b="1" dirty="0"/>
              <a:t> </a:t>
            </a:r>
            <a:r>
              <a:rPr lang="cs-CZ" altLang="en-US" sz="2800" b="1" dirty="0" err="1"/>
              <a:t>it</a:t>
            </a:r>
            <a:r>
              <a:rPr lang="cs-CZ" altLang="en-US" sz="2800" b="1" dirty="0"/>
              <a:t> </a:t>
            </a:r>
            <a:r>
              <a:rPr lang="cs-CZ" altLang="en-US" sz="2800" b="1" dirty="0" err="1"/>
              <a:t>happens</a:t>
            </a:r>
            <a:r>
              <a:rPr lang="cs-CZ" altLang="en-US" sz="2800" b="1" dirty="0"/>
              <a:t>?</a:t>
            </a:r>
            <a:endParaRPr lang="en-US" altLang="en-US" sz="2800" b="1" dirty="0"/>
          </a:p>
        </p:txBody>
      </p:sp>
      <p:sp>
        <p:nvSpPr>
          <p:cNvPr id="110595" name="Rectangle 3"/>
          <p:cNvSpPr>
            <a:spLocks noGrp="1" noChangeArrowheads="1"/>
          </p:cNvSpPr>
          <p:nvPr>
            <p:ph type="body" idx="4294967295"/>
          </p:nvPr>
        </p:nvSpPr>
        <p:spPr>
          <a:xfrm>
            <a:off x="467544" y="1340768"/>
            <a:ext cx="8208912" cy="4516760"/>
          </a:xfrm>
        </p:spPr>
        <p:txBody>
          <a:bodyPr>
            <a:normAutofit/>
          </a:bodyPr>
          <a:lstStyle/>
          <a:p>
            <a:r>
              <a:rPr lang="cs-CZ" altLang="en-US" sz="2400" i="1" dirty="0"/>
              <a:t>Video YT: </a:t>
            </a:r>
            <a:r>
              <a:rPr lang="cs-CZ" altLang="en-US" sz="2400" dirty="0" err="1"/>
              <a:t>Segregation</a:t>
            </a:r>
            <a:r>
              <a:rPr lang="cs-CZ" altLang="en-US" sz="2400" dirty="0"/>
              <a:t> in US </a:t>
            </a:r>
            <a:r>
              <a:rPr lang="en-US" altLang="en-US" sz="2400" dirty="0"/>
              <a:t>| </a:t>
            </a:r>
            <a:r>
              <a:rPr lang="en-US" sz="2400" dirty="0"/>
              <a:t>Stanford Center on Poverty and Inequality </a:t>
            </a:r>
          </a:p>
          <a:p>
            <a:r>
              <a:rPr lang="en-US" sz="2400" dirty="0">
                <a:hlinkClick r:id="rId3"/>
              </a:rPr>
              <a:t>https://youtu.be/zxICQqDPD4g</a:t>
            </a:r>
            <a:endParaRPr lang="cs-CZ" sz="2400" dirty="0"/>
          </a:p>
          <a:p>
            <a:endParaRPr lang="en-US" sz="2400" dirty="0"/>
          </a:p>
          <a:p>
            <a:endParaRPr lang="cs-CZ" sz="2400" b="1" dirty="0">
              <a:hlinkClick r:id="rId4"/>
            </a:endParaRPr>
          </a:p>
          <a:p>
            <a:endParaRPr lang="cs-CZ" sz="2400" b="1" dirty="0"/>
          </a:p>
          <a:p>
            <a:endParaRPr lang="en-US" sz="2800" b="1" dirty="0"/>
          </a:p>
          <a:p>
            <a:endParaRPr lang="en-US" altLang="en-US" dirty="0"/>
          </a:p>
        </p:txBody>
      </p:sp>
      <p:pic>
        <p:nvPicPr>
          <p:cNvPr id="3" name="Obrázek 2">
            <a:extLst>
              <a:ext uri="{FF2B5EF4-FFF2-40B4-BE49-F238E27FC236}">
                <a16:creationId xmlns:a16="http://schemas.microsoft.com/office/drawing/2014/main" id="{C747589C-3C83-406E-BE7E-D2EC05621F38}"/>
              </a:ext>
            </a:extLst>
          </p:cNvPr>
          <p:cNvPicPr>
            <a:picLocks noChangeAspect="1"/>
          </p:cNvPicPr>
          <p:nvPr/>
        </p:nvPicPr>
        <p:blipFill>
          <a:blip r:embed="rId5"/>
          <a:stretch>
            <a:fillRect/>
          </a:stretch>
        </p:blipFill>
        <p:spPr>
          <a:xfrm>
            <a:off x="2987824" y="2780928"/>
            <a:ext cx="5771995" cy="3534828"/>
          </a:xfrm>
          <a:prstGeom prst="rect">
            <a:avLst/>
          </a:prstGeom>
        </p:spPr>
      </p:pic>
    </p:spTree>
    <p:custDataLst>
      <p:tags r:id="rId1"/>
    </p:custDataLst>
    <p:extLst>
      <p:ext uri="{BB962C8B-B14F-4D97-AF65-F5344CB8AC3E}">
        <p14:creationId xmlns:p14="http://schemas.microsoft.com/office/powerpoint/2010/main" val="344053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343" y="17755"/>
            <a:ext cx="8229600" cy="674941"/>
          </a:xfrm>
        </p:spPr>
        <p:txBody>
          <a:bodyPr>
            <a:normAutofit/>
          </a:bodyPr>
          <a:lstStyle/>
          <a:p>
            <a:pPr algn="l"/>
            <a:r>
              <a:rPr lang="en-US" altLang="en-US" sz="2800" b="1" dirty="0"/>
              <a:t>T</a:t>
            </a:r>
            <a:r>
              <a:rPr lang="cs-CZ" altLang="en-US" sz="2800" b="1" dirty="0" err="1"/>
              <a:t>wo</a:t>
            </a:r>
            <a:r>
              <a:rPr lang="en-US" altLang="en-US" sz="2800" b="1" dirty="0"/>
              <a:t> concepts of</a:t>
            </a:r>
            <a:r>
              <a:rPr lang="cs-CZ" altLang="en-US" sz="2800" b="1" dirty="0"/>
              <a:t> </a:t>
            </a:r>
            <a:r>
              <a:rPr lang="cs-CZ" altLang="en-US" sz="2800" b="1" dirty="0" err="1"/>
              <a:t>inequality</a:t>
            </a:r>
            <a:endParaRPr lang="en-US" altLang="en-US" sz="2800" b="1" dirty="0"/>
          </a:p>
        </p:txBody>
      </p:sp>
      <p:sp>
        <p:nvSpPr>
          <p:cNvPr id="11268" name="Slide Number Placeholder 3"/>
          <p:cNvSpPr txBox="1">
            <a:spLocks noGrp="1"/>
          </p:cNvSpPr>
          <p:nvPr/>
        </p:nvSpPr>
        <p:spPr bwMode="auto">
          <a:xfrm>
            <a:off x="8223250" y="6505575"/>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02BF5B4C-1C75-42F3-A5F1-CC342D316680}" type="slidenum">
              <a:rPr lang="en-US" altLang="en-US" sz="1000" b="0">
                <a:solidFill>
                  <a:schemeClr val="bg1"/>
                </a:solidFill>
                <a:latin typeface="Arial" charset="0"/>
                <a:ea typeface="ＭＳ Ｐゴシック" pitchFamily="34" charset="-128"/>
              </a:rPr>
              <a:pPr algn="ctr" eaLnBrk="1" hangingPunct="1">
                <a:spcBef>
                  <a:spcPct val="0"/>
                </a:spcBef>
                <a:buClrTx/>
                <a:buFontTx/>
                <a:buNone/>
              </a:pPr>
              <a:t>3</a:t>
            </a:fld>
            <a:endParaRPr lang="en-US" altLang="en-US" sz="1000" b="0">
              <a:solidFill>
                <a:schemeClr val="bg1"/>
              </a:solidFill>
              <a:latin typeface="Arial" charset="0"/>
              <a:ea typeface="ＭＳ Ｐゴシック" pitchFamily="34" charset="-128"/>
            </a:endParaRPr>
          </a:p>
        </p:txBody>
      </p:sp>
      <p:sp>
        <p:nvSpPr>
          <p:cNvPr id="6" name="Rectangle 3"/>
          <p:cNvSpPr txBox="1">
            <a:spLocks noChangeArrowheads="1"/>
          </p:cNvSpPr>
          <p:nvPr/>
        </p:nvSpPr>
        <p:spPr>
          <a:xfrm>
            <a:off x="323528" y="620689"/>
            <a:ext cx="8229600" cy="61230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200" i="1" dirty="0"/>
              <a:t>Inequality of (economic) conditions</a:t>
            </a:r>
          </a:p>
          <a:p>
            <a:pPr lvl="1"/>
            <a:r>
              <a:rPr lang="en-US" altLang="en-US" sz="2200" dirty="0"/>
              <a:t>unequal distribution of income to people</a:t>
            </a:r>
          </a:p>
          <a:p>
            <a:pPr lvl="1"/>
            <a:r>
              <a:rPr lang="cs-CZ" altLang="en-US" sz="2200" dirty="0" err="1"/>
              <a:t>vertical</a:t>
            </a:r>
            <a:r>
              <a:rPr lang="cs-CZ" altLang="en-US" sz="2200" dirty="0"/>
              <a:t> </a:t>
            </a:r>
            <a:r>
              <a:rPr lang="en-US" altLang="en-US" sz="2200" dirty="0"/>
              <a:t>differences in wealth and material conditions </a:t>
            </a:r>
          </a:p>
          <a:p>
            <a:pPr lvl="1"/>
            <a:r>
              <a:rPr lang="en-US" altLang="en-US" sz="2200" dirty="0"/>
              <a:t>different incomes means different chances to get different goods</a:t>
            </a:r>
          </a:p>
          <a:p>
            <a:pPr lvl="1"/>
            <a:r>
              <a:rPr lang="cs-CZ" altLang="en-US" sz="2200" dirty="0"/>
              <a:t>i</a:t>
            </a:r>
            <a:r>
              <a:rPr lang="en-US" altLang="en-US" sz="2200" dirty="0" err="1"/>
              <a:t>ndicated</a:t>
            </a:r>
            <a:r>
              <a:rPr lang="en-US" altLang="en-US" sz="2200" dirty="0"/>
              <a:t> by Lorenz curve or GINI (</a:t>
            </a:r>
            <a:r>
              <a:rPr lang="en-US" altLang="en-US" sz="2200" i="1" dirty="0"/>
              <a:t>economic theme</a:t>
            </a:r>
            <a:r>
              <a:rPr lang="en-US" altLang="en-US" sz="2200" dirty="0"/>
              <a:t>)</a:t>
            </a:r>
          </a:p>
          <a:p>
            <a:pPr lvl="1"/>
            <a:r>
              <a:rPr lang="en-US" altLang="en-US" sz="2200" dirty="0"/>
              <a:t>useful as explanatory variable for sociology </a:t>
            </a:r>
          </a:p>
          <a:p>
            <a:pPr lvl="1"/>
            <a:endParaRPr lang="en-US" altLang="en-US" sz="2200" dirty="0"/>
          </a:p>
          <a:p>
            <a:r>
              <a:rPr lang="en-US" altLang="en-US" sz="2200" i="1" dirty="0"/>
              <a:t>Inequality of opportunity</a:t>
            </a:r>
          </a:p>
          <a:p>
            <a:pPr lvl="1"/>
            <a:r>
              <a:rPr lang="en-US" altLang="en-US" sz="2200" dirty="0"/>
              <a:t>unequal start positions</a:t>
            </a:r>
          </a:p>
          <a:p>
            <a:pPr lvl="1"/>
            <a:r>
              <a:rPr lang="cs-CZ" altLang="en-US" sz="2200" dirty="0" err="1"/>
              <a:t>vertical</a:t>
            </a:r>
            <a:r>
              <a:rPr lang="cs-CZ" altLang="en-US" sz="2200" dirty="0"/>
              <a:t> </a:t>
            </a:r>
            <a:r>
              <a:rPr lang="cs-CZ" altLang="en-US" sz="2200" dirty="0" err="1"/>
              <a:t>differences</a:t>
            </a:r>
            <a:r>
              <a:rPr lang="cs-CZ" altLang="en-US" sz="2200" dirty="0"/>
              <a:t> in </a:t>
            </a:r>
            <a:r>
              <a:rPr lang="en-US" altLang="en-US" sz="2200" dirty="0"/>
              <a:t>start positions means different chances to get different levels of education, jobs and incomes</a:t>
            </a:r>
          </a:p>
          <a:p>
            <a:pPr lvl="1"/>
            <a:r>
              <a:rPr lang="en-US" altLang="en-US" sz="2200" dirty="0"/>
              <a:t>indicated by levels of social mobility (</a:t>
            </a:r>
            <a:r>
              <a:rPr lang="en-US" altLang="en-US" sz="2200" i="1" dirty="0"/>
              <a:t>sociological theme</a:t>
            </a:r>
            <a:r>
              <a:rPr lang="en-US" altLang="en-US" sz="2200" dirty="0"/>
              <a:t>)</a:t>
            </a:r>
          </a:p>
          <a:p>
            <a:pPr lvl="1"/>
            <a:r>
              <a:rPr lang="en-US" altLang="en-US" sz="2200" dirty="0"/>
              <a:t>levels of societal openness</a:t>
            </a:r>
            <a:endParaRPr lang="cs-CZ" altLang="en-US" sz="2200" dirty="0"/>
          </a:p>
          <a:p>
            <a:pPr lvl="1"/>
            <a:endParaRPr lang="cs-CZ" altLang="en-US" sz="2200" dirty="0"/>
          </a:p>
          <a:p>
            <a:pPr lvl="1"/>
            <a:endParaRPr lang="en-US" altLang="en-US" sz="1800" i="1"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93257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2544" y="12073"/>
            <a:ext cx="8229600" cy="608615"/>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conditions</a:t>
            </a:r>
            <a:r>
              <a:rPr lang="cs-CZ" altLang="en-US" sz="2800" b="1" dirty="0"/>
              <a:t> vs. </a:t>
            </a:r>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opportunity</a:t>
            </a:r>
            <a:r>
              <a:rPr lang="cs-CZ" altLang="en-US" sz="2800" b="1" dirty="0"/>
              <a:t> </a:t>
            </a:r>
            <a:endParaRPr lang="en-US" altLang="en-US" sz="2800" b="1" dirty="0"/>
          </a:p>
        </p:txBody>
      </p:sp>
      <p:sp>
        <p:nvSpPr>
          <p:cNvPr id="110595" name="Rectangle 3"/>
          <p:cNvSpPr>
            <a:spLocks noGrp="1" noChangeArrowheads="1"/>
          </p:cNvSpPr>
          <p:nvPr>
            <p:ph type="body" idx="4294967295"/>
          </p:nvPr>
        </p:nvSpPr>
        <p:spPr>
          <a:xfrm>
            <a:off x="179512" y="764704"/>
            <a:ext cx="8229600" cy="4876800"/>
          </a:xfrm>
        </p:spPr>
        <p:txBody>
          <a:bodyPr>
            <a:normAutofit/>
          </a:bodyPr>
          <a:lstStyle/>
          <a:p>
            <a:r>
              <a:rPr lang="en-US" altLang="en-US" sz="2400" i="1" dirty="0"/>
              <a:t>Inequality of conditions </a:t>
            </a:r>
            <a:r>
              <a:rPr lang="en-US" altLang="en-US" sz="2400" dirty="0"/>
              <a:t>and </a:t>
            </a:r>
            <a:r>
              <a:rPr lang="en-US" altLang="en-US" sz="2400" i="1" dirty="0"/>
              <a:t>inequality of opportunity </a:t>
            </a:r>
            <a:r>
              <a:rPr lang="en-US" altLang="en-US" sz="2400" dirty="0"/>
              <a:t>are connected in empirical reality</a:t>
            </a:r>
          </a:p>
          <a:p>
            <a:r>
              <a:rPr lang="en-US" altLang="en-US" sz="2400" dirty="0"/>
              <a:t>Analytically they are two concepts that describe differences among people</a:t>
            </a:r>
          </a:p>
          <a:p>
            <a:r>
              <a:rPr lang="en-US" altLang="en-US" sz="2400" i="1" dirty="0"/>
              <a:t>Inequality of conditions </a:t>
            </a:r>
            <a:r>
              <a:rPr lang="en-US" altLang="en-US" sz="2400" dirty="0"/>
              <a:t>result from social classes in empirical reality</a:t>
            </a:r>
          </a:p>
          <a:p>
            <a:r>
              <a:rPr lang="en-US" altLang="en-US" sz="2400" i="1" dirty="0"/>
              <a:t>Inequality of opportunity </a:t>
            </a:r>
            <a:r>
              <a:rPr lang="en-US" altLang="en-US" sz="2400" dirty="0"/>
              <a:t>result from social movements/social mobility</a:t>
            </a:r>
          </a:p>
          <a:p>
            <a:r>
              <a:rPr lang="en-US" sz="2400" i="1" dirty="0"/>
              <a:t>GGC: Great Gatsby Curve</a:t>
            </a:r>
          </a:p>
          <a:p>
            <a:pPr lvl="1">
              <a:spcBef>
                <a:spcPts val="0"/>
              </a:spcBef>
            </a:pPr>
            <a:r>
              <a:rPr lang="en-US" sz="2000" dirty="0"/>
              <a:t>inequality generates </a:t>
            </a:r>
          </a:p>
          <a:p>
            <a:pPr marL="457200" lvl="1" indent="0">
              <a:spcBef>
                <a:spcPts val="0"/>
              </a:spcBef>
              <a:buNone/>
            </a:pPr>
            <a:r>
              <a:rPr lang="en-US" sz="2000" dirty="0"/>
              <a:t>     less opportunities</a:t>
            </a:r>
            <a:endParaRPr lang="en-US" sz="2400" dirty="0"/>
          </a:p>
          <a:p>
            <a:pPr lvl="1"/>
            <a:r>
              <a:rPr lang="en-US" altLang="en-US" sz="2000" dirty="0"/>
              <a:t>low social mobility</a:t>
            </a:r>
          </a:p>
          <a:p>
            <a:pPr marL="0" indent="0">
              <a:buNone/>
            </a:pPr>
            <a:endParaRPr lang="en-US" altLang="en-US" dirty="0"/>
          </a:p>
        </p:txBody>
      </p:sp>
      <p:pic>
        <p:nvPicPr>
          <p:cNvPr id="2" name="Obrázek 1">
            <a:extLst>
              <a:ext uri="{FF2B5EF4-FFF2-40B4-BE49-F238E27FC236}">
                <a16:creationId xmlns:a16="http://schemas.microsoft.com/office/drawing/2014/main" id="{D2D5FD75-D724-4DC1-AEC5-5EDBA38999EE}"/>
              </a:ext>
            </a:extLst>
          </p:cNvPr>
          <p:cNvPicPr>
            <a:picLocks noChangeAspect="1"/>
          </p:cNvPicPr>
          <p:nvPr/>
        </p:nvPicPr>
        <p:blipFill>
          <a:blip r:embed="rId3"/>
          <a:stretch>
            <a:fillRect/>
          </a:stretch>
        </p:blipFill>
        <p:spPr>
          <a:xfrm>
            <a:off x="4427984" y="3586177"/>
            <a:ext cx="4609964" cy="3271824"/>
          </a:xfrm>
          <a:prstGeom prst="rect">
            <a:avLst/>
          </a:prstGeom>
          <a:effectLst>
            <a:outerShdw blurRad="50800" dist="50800" dir="5400000" algn="ctr" rotWithShape="0">
              <a:srgbClr val="000000">
                <a:alpha val="0"/>
              </a:srgbClr>
            </a:outerShdw>
          </a:effectLst>
        </p:spPr>
      </p:pic>
    </p:spTree>
    <p:custDataLst>
      <p:tags r:id="rId1"/>
    </p:custDataLst>
    <p:extLst>
      <p:ext uri="{BB962C8B-B14F-4D97-AF65-F5344CB8AC3E}">
        <p14:creationId xmlns:p14="http://schemas.microsoft.com/office/powerpoint/2010/main" val="388925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76" y="692696"/>
            <a:ext cx="8229600" cy="5735489"/>
          </a:xfrm>
        </p:spPr>
        <p:txBody>
          <a:bodyPr>
            <a:normAutofit lnSpcReduction="10000"/>
          </a:bodyPr>
          <a:lstStyle/>
          <a:p>
            <a:r>
              <a:rPr lang="en-US" sz="2400" dirty="0"/>
              <a:t>Economic inequality is a huge social and political challenges of our time</a:t>
            </a:r>
          </a:p>
          <a:p>
            <a:r>
              <a:rPr lang="en-US" sz="2400" dirty="0"/>
              <a:t>President Obama calls inequality the </a:t>
            </a:r>
            <a:r>
              <a:rPr lang="en-US" sz="2400" i="1" dirty="0"/>
              <a:t>defining issue of our time</a:t>
            </a:r>
            <a:endParaRPr lang="en-US" sz="2400" dirty="0"/>
          </a:p>
          <a:p>
            <a:r>
              <a:rPr lang="en-US" sz="2400" dirty="0"/>
              <a:t>World Economic Forum 2014 meeting at Davos pointed to inequality as the most pressing problem of the coming decade</a:t>
            </a:r>
          </a:p>
          <a:p>
            <a:pPr>
              <a:lnSpc>
                <a:spcPct val="100000"/>
              </a:lnSpc>
            </a:pPr>
            <a:r>
              <a:rPr lang="en-US" sz="2400" dirty="0"/>
              <a:t>In April 2014 Pope Francis tweeted: </a:t>
            </a:r>
            <a:r>
              <a:rPr lang="en-US" sz="2400" i="1" dirty="0"/>
              <a:t>Inequality is the root of social evil</a:t>
            </a:r>
          </a:p>
          <a:p>
            <a:pPr>
              <a:lnSpc>
                <a:spcPct val="100000"/>
              </a:lnSpc>
            </a:pPr>
            <a:r>
              <a:rPr lang="en-US" sz="2400" i="1" dirty="0"/>
              <a:t>Statistics: </a:t>
            </a:r>
          </a:p>
          <a:p>
            <a:pPr lvl="1"/>
            <a:r>
              <a:rPr lang="en-US" sz="2000" dirty="0"/>
              <a:t>In Germany top 1% earns more than 150,000 EUR per year</a:t>
            </a:r>
          </a:p>
          <a:p>
            <a:pPr lvl="1"/>
            <a:r>
              <a:rPr lang="en-US" sz="2000" dirty="0"/>
              <a:t>In UK top 1% earns more than £150,000, top 5% earns more than £70,000 per year</a:t>
            </a:r>
          </a:p>
          <a:p>
            <a:pPr lvl="1"/>
            <a:r>
              <a:rPr lang="en-US" sz="2000" dirty="0"/>
              <a:t>In USA top 1% earns the annual income of $422,000</a:t>
            </a:r>
          </a:p>
          <a:p>
            <a:pPr marL="457200" lvl="1" indent="0">
              <a:buNone/>
            </a:pPr>
            <a:endParaRPr lang="en-US" sz="2000" dirty="0"/>
          </a:p>
          <a:p>
            <a:r>
              <a:rPr lang="en-US" sz="2400" dirty="0"/>
              <a:t>These data are</a:t>
            </a:r>
            <a:r>
              <a:rPr lang="cs-CZ" sz="2400" dirty="0"/>
              <a:t> not</a:t>
            </a:r>
            <a:r>
              <a:rPr lang="en-US" sz="2400" dirty="0"/>
              <a:t> comparable from inequality point of view</a:t>
            </a:r>
          </a:p>
          <a:p>
            <a:pPr lvl="1"/>
            <a:endParaRPr lang="en-US" sz="2000" dirty="0"/>
          </a:p>
          <a:p>
            <a:pPr lvl="1"/>
            <a:endParaRPr lang="cs-CZ" sz="1800" dirty="0"/>
          </a:p>
          <a:p>
            <a:endParaRPr lang="en-US" dirty="0"/>
          </a:p>
        </p:txBody>
      </p:sp>
      <p:sp>
        <p:nvSpPr>
          <p:cNvPr id="4" name="Rectangle 2">
            <a:extLst>
              <a:ext uri="{FF2B5EF4-FFF2-40B4-BE49-F238E27FC236}">
                <a16:creationId xmlns:a16="http://schemas.microsoft.com/office/drawing/2014/main" id="{046EE55B-7B63-4454-A770-440AB01CC3AD}"/>
              </a:ext>
            </a:extLst>
          </p:cNvPr>
          <p:cNvSpPr txBox="1">
            <a:spLocks noChangeArrowheads="1"/>
          </p:cNvSpPr>
          <p:nvPr/>
        </p:nvSpPr>
        <p:spPr>
          <a:xfrm>
            <a:off x="179512" y="116632"/>
            <a:ext cx="8856984" cy="457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r>
              <a:rPr lang="cs-CZ" altLang="en-US" sz="2800" b="1" dirty="0"/>
              <a:t> </a:t>
            </a:r>
            <a:endParaRPr lang="en-US" altLang="en-US" sz="2800" b="1" dirty="0"/>
          </a:p>
        </p:txBody>
      </p:sp>
    </p:spTree>
    <p:extLst>
      <p:ext uri="{BB962C8B-B14F-4D97-AF65-F5344CB8AC3E}">
        <p14:creationId xmlns:p14="http://schemas.microsoft.com/office/powerpoint/2010/main" val="129050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914" y="12073"/>
            <a:ext cx="8229600" cy="680623"/>
          </a:xfrm>
        </p:spPr>
        <p:txBody>
          <a:bodyPr>
            <a:noAutofit/>
          </a:bodyPr>
          <a:lstStyle/>
          <a:p>
            <a:pPr algn="l"/>
            <a:r>
              <a:rPr lang="cs-CZ" altLang="en-US" sz="2800" b="1" dirty="0" err="1"/>
              <a:t>Inequality</a:t>
            </a:r>
            <a:r>
              <a:rPr lang="cs-CZ" altLang="en-US" sz="2800" b="1" dirty="0"/>
              <a:t> </a:t>
            </a:r>
            <a:r>
              <a:rPr lang="cs-CZ" altLang="en-US" sz="2800" b="1" dirty="0" err="1"/>
              <a:t>of</a:t>
            </a:r>
            <a:r>
              <a:rPr lang="cs-CZ" altLang="en-US" sz="2800" b="1" dirty="0"/>
              <a:t> </a:t>
            </a:r>
            <a:r>
              <a:rPr lang="cs-CZ" altLang="en-US" sz="2800" b="1" dirty="0" err="1"/>
              <a:t>economic</a:t>
            </a:r>
            <a:r>
              <a:rPr lang="cs-CZ" altLang="en-US" sz="2800" b="1" dirty="0"/>
              <a:t> </a:t>
            </a:r>
            <a:r>
              <a:rPr lang="cs-CZ" altLang="en-US" sz="2800" b="1" dirty="0" err="1"/>
              <a:t>conditions</a:t>
            </a:r>
            <a:endParaRPr lang="en-US" altLang="en-US" sz="2800" b="1" dirty="0"/>
          </a:p>
        </p:txBody>
      </p:sp>
      <p:sp>
        <p:nvSpPr>
          <p:cNvPr id="110595" name="Rectangle 3"/>
          <p:cNvSpPr>
            <a:spLocks noGrp="1" noChangeArrowheads="1"/>
          </p:cNvSpPr>
          <p:nvPr>
            <p:ph type="body" idx="4294967295"/>
          </p:nvPr>
        </p:nvSpPr>
        <p:spPr>
          <a:xfrm>
            <a:off x="107504" y="764704"/>
            <a:ext cx="8229600" cy="4876800"/>
          </a:xfrm>
        </p:spPr>
        <p:txBody>
          <a:bodyPr>
            <a:normAutofit fontScale="92500" lnSpcReduction="20000"/>
          </a:bodyPr>
          <a:lstStyle/>
          <a:p>
            <a:r>
              <a:rPr lang="cs-CZ" altLang="en-US" sz="2600" dirty="0"/>
              <a:t>i</a:t>
            </a:r>
            <a:r>
              <a:rPr lang="en-US" altLang="en-US" sz="2600" dirty="0" err="1"/>
              <a:t>ndicated</a:t>
            </a:r>
            <a:r>
              <a:rPr lang="en-US" altLang="en-US" sz="2600" dirty="0"/>
              <a:t> by </a:t>
            </a:r>
            <a:r>
              <a:rPr lang="en-US" altLang="en-US" sz="2600" b="1" dirty="0"/>
              <a:t>Lorenz curve</a:t>
            </a:r>
            <a:r>
              <a:rPr lang="en-US" altLang="en-US" sz="2600" dirty="0"/>
              <a:t> in empirical reality</a:t>
            </a:r>
          </a:p>
          <a:p>
            <a:pPr lvl="1"/>
            <a:r>
              <a:rPr lang="en-US" altLang="en-US" sz="2600" dirty="0"/>
              <a:t>curve not number, it shows the shape of material inequality not the size</a:t>
            </a:r>
            <a:endParaRPr lang="cs-CZ" altLang="en-US" sz="2600" dirty="0"/>
          </a:p>
          <a:p>
            <a:pPr marL="457200" lvl="1" indent="0">
              <a:buNone/>
            </a:pPr>
            <a:endParaRPr lang="en-US" altLang="en-US" sz="2600" dirty="0"/>
          </a:p>
          <a:p>
            <a:r>
              <a:rPr lang="cs-CZ" altLang="en-US" sz="2600" dirty="0"/>
              <a:t>t</a:t>
            </a:r>
            <a:r>
              <a:rPr lang="en-US" altLang="en-US" sz="2600" dirty="0"/>
              <a:t>he size of material inequality is indicated by </a:t>
            </a:r>
            <a:r>
              <a:rPr lang="en-US" altLang="en-US" sz="2600" b="1" dirty="0"/>
              <a:t>GINI coefficient</a:t>
            </a:r>
            <a:r>
              <a:rPr lang="en-US" altLang="en-US" sz="2600" dirty="0"/>
              <a:t> </a:t>
            </a:r>
          </a:p>
          <a:p>
            <a:pPr lvl="1"/>
            <a:r>
              <a:rPr lang="en-US" altLang="en-US" sz="2600" dirty="0"/>
              <a:t>it is number, it shows the size of material inequality</a:t>
            </a:r>
            <a:endParaRPr lang="cs-CZ" altLang="en-US" sz="2600" dirty="0"/>
          </a:p>
          <a:p>
            <a:endParaRPr lang="cs-CZ" altLang="en-US" b="1" dirty="0"/>
          </a:p>
          <a:p>
            <a:r>
              <a:rPr lang="cs-CZ" altLang="en-US" b="1" dirty="0"/>
              <a:t>CURVE vs. NUMBER</a:t>
            </a:r>
            <a:r>
              <a:rPr lang="en-US" altLang="en-US" b="1" dirty="0"/>
              <a:t> </a:t>
            </a:r>
            <a:endParaRPr lang="cs-CZ" altLang="en-US" b="1" dirty="0"/>
          </a:p>
          <a:p>
            <a:pPr lvl="1"/>
            <a:endParaRPr lang="cs-CZ" altLang="en-US" sz="2400" dirty="0"/>
          </a:p>
          <a:p>
            <a:pPr lvl="1"/>
            <a:endParaRPr lang="cs-CZ" altLang="en-US" sz="2400" dirty="0"/>
          </a:p>
          <a:p>
            <a:pPr marL="457200" lvl="1" indent="0">
              <a:buNone/>
            </a:pPr>
            <a:endParaRPr lang="en-US" altLang="en-US" sz="2400" dirty="0"/>
          </a:p>
          <a:p>
            <a:pPr marL="0" indent="0">
              <a:buNone/>
            </a:pPr>
            <a:r>
              <a:rPr lang="en-US" altLang="en-US" dirty="0"/>
              <a:t> </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6</a:t>
            </a:fld>
            <a:endParaRPr lang="en-GB"/>
          </a:p>
        </p:txBody>
      </p:sp>
      <p:pic>
        <p:nvPicPr>
          <p:cNvPr id="5" name="Picture 3">
            <a:extLst>
              <a:ext uri="{FF2B5EF4-FFF2-40B4-BE49-F238E27FC236}">
                <a16:creationId xmlns:a16="http://schemas.microsoft.com/office/drawing/2014/main" id="{7602AF1A-62A9-418B-9FC0-2900F723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996952"/>
            <a:ext cx="4675890" cy="350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3144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99896" y="32469"/>
            <a:ext cx="8229600" cy="641003"/>
          </a:xfrm>
        </p:spPr>
        <p:txBody>
          <a:bodyPr>
            <a:normAutofit/>
          </a:bodyPr>
          <a:lstStyle/>
          <a:p>
            <a:pPr algn="l"/>
            <a:r>
              <a:rPr lang="cs-CZ" altLang="en-US" sz="2800" b="1" dirty="0"/>
              <a:t>Lorenz </a:t>
            </a:r>
            <a:r>
              <a:rPr lang="cs-CZ" altLang="en-US" sz="2800" b="1" dirty="0" err="1"/>
              <a:t>curve</a:t>
            </a:r>
            <a:r>
              <a:rPr lang="cs-CZ" altLang="en-US" sz="2800" b="1" dirty="0"/>
              <a:t> I</a:t>
            </a:r>
          </a:p>
        </p:txBody>
      </p:sp>
      <p:sp>
        <p:nvSpPr>
          <p:cNvPr id="3" name="Zástupný symbol pro obsah 2"/>
          <p:cNvSpPr>
            <a:spLocks noGrp="1"/>
          </p:cNvSpPr>
          <p:nvPr>
            <p:ph idx="1"/>
          </p:nvPr>
        </p:nvSpPr>
        <p:spPr>
          <a:xfrm>
            <a:off x="161338" y="836712"/>
            <a:ext cx="8106717" cy="5035897"/>
          </a:xfrm>
        </p:spPr>
        <p:txBody>
          <a:bodyPr rtlCol="0">
            <a:normAutofit/>
          </a:bodyPr>
          <a:lstStyle/>
          <a:p>
            <a:pPr fontAlgn="auto">
              <a:spcAft>
                <a:spcPts val="0"/>
              </a:spcAft>
              <a:defRPr/>
            </a:pPr>
            <a:r>
              <a:rPr lang="cs-CZ" sz="2400" dirty="0"/>
              <a:t>Max O. </a:t>
            </a:r>
            <a:r>
              <a:rPr lang="en-US" sz="2400" dirty="0"/>
              <a:t>Lorenz</a:t>
            </a:r>
            <a:r>
              <a:rPr lang="cs-CZ" sz="2400" dirty="0"/>
              <a:t> (1876-1959),  </a:t>
            </a:r>
            <a:r>
              <a:rPr lang="cs-CZ" sz="2400" dirty="0" err="1"/>
              <a:t>American</a:t>
            </a:r>
            <a:r>
              <a:rPr lang="cs-CZ" sz="2400" dirty="0"/>
              <a:t> </a:t>
            </a:r>
            <a:r>
              <a:rPr lang="cs-CZ" sz="2400" dirty="0" err="1"/>
              <a:t>economist</a:t>
            </a:r>
            <a:endParaRPr lang="en-US" sz="2000" dirty="0"/>
          </a:p>
          <a:p>
            <a:pPr fontAlgn="auto">
              <a:spcAft>
                <a:spcPts val="0"/>
              </a:spcAft>
              <a:defRPr/>
            </a:pPr>
            <a:r>
              <a:rPr lang="en-US" sz="2400" dirty="0"/>
              <a:t>description of concentration of incomes/wealth in societies</a:t>
            </a:r>
          </a:p>
          <a:p>
            <a:pPr fontAlgn="auto">
              <a:spcAft>
                <a:spcPts val="0"/>
              </a:spcAft>
              <a:defRPr/>
            </a:pPr>
            <a:r>
              <a:rPr lang="en-US" sz="2400" dirty="0"/>
              <a:t>graphical presentation of inequality of conditions </a:t>
            </a:r>
            <a:endParaRPr lang="cs-CZ" sz="2400" dirty="0"/>
          </a:p>
          <a:p>
            <a:pPr lvl="1">
              <a:defRPr/>
            </a:pPr>
            <a:r>
              <a:rPr lang="cs-CZ" sz="2400" dirty="0" err="1"/>
              <a:t>it</a:t>
            </a:r>
            <a:r>
              <a:rPr lang="cs-CZ" sz="2400" dirty="0"/>
              <a:t> </a:t>
            </a:r>
            <a:r>
              <a:rPr lang="cs-CZ" sz="2400" dirty="0" err="1"/>
              <a:t>is</a:t>
            </a:r>
            <a:r>
              <a:rPr lang="cs-CZ" sz="2400" dirty="0"/>
              <a:t> </a:t>
            </a:r>
            <a:r>
              <a:rPr lang="cs-CZ" sz="2400" dirty="0" err="1"/>
              <a:t>cumulative</a:t>
            </a:r>
            <a:r>
              <a:rPr lang="cs-CZ" sz="2400" dirty="0"/>
              <a:t> </a:t>
            </a:r>
            <a:r>
              <a:rPr lang="cs-CZ" sz="2400" dirty="0" err="1"/>
              <a:t>distribution</a:t>
            </a:r>
            <a:r>
              <a:rPr lang="cs-CZ" sz="2400" dirty="0"/>
              <a:t> </a:t>
            </a:r>
            <a:r>
              <a:rPr lang="cs-CZ" sz="2400" dirty="0" err="1"/>
              <a:t>function</a:t>
            </a:r>
            <a:endParaRPr lang="en-US" sz="2400" dirty="0"/>
          </a:p>
          <a:p>
            <a:pPr fontAlgn="auto">
              <a:spcAft>
                <a:spcPts val="0"/>
              </a:spcAft>
              <a:defRPr/>
            </a:pPr>
            <a:endParaRPr lang="en-US" sz="2400" dirty="0"/>
          </a:p>
          <a:p>
            <a:pPr fontAlgn="auto">
              <a:spcAft>
                <a:spcPts val="0"/>
              </a:spcAft>
              <a:defRPr/>
            </a:pPr>
            <a:r>
              <a:rPr lang="en-US" sz="2400" dirty="0"/>
              <a:t>Lorenz curve is utilized in social sciences as:</a:t>
            </a:r>
          </a:p>
          <a:p>
            <a:pPr lvl="1" fontAlgn="auto">
              <a:spcAft>
                <a:spcPts val="0"/>
              </a:spcAft>
              <a:buFont typeface="Arial" panose="020B0604020202020204" pitchFamily="34" charset="0"/>
              <a:buChar char="•"/>
              <a:defRPr/>
            </a:pPr>
            <a:r>
              <a:rPr lang="en-US" sz="2400" dirty="0"/>
              <a:t>economy</a:t>
            </a:r>
          </a:p>
          <a:p>
            <a:pPr lvl="1" fontAlgn="auto">
              <a:spcAft>
                <a:spcPts val="0"/>
              </a:spcAft>
              <a:buFont typeface="Arial" panose="020B0604020202020204" pitchFamily="34" charset="0"/>
              <a:buChar char="•"/>
              <a:defRPr/>
            </a:pPr>
            <a:r>
              <a:rPr lang="en-US" sz="2400" dirty="0"/>
              <a:t>sociology</a:t>
            </a:r>
          </a:p>
          <a:p>
            <a:pPr lvl="1" fontAlgn="auto">
              <a:spcAft>
                <a:spcPts val="0"/>
              </a:spcAft>
              <a:buFont typeface="Arial" panose="020B0604020202020204" pitchFamily="34" charset="0"/>
              <a:buChar char="•"/>
              <a:defRPr/>
            </a:pPr>
            <a:r>
              <a:rPr lang="en-US" sz="2400" dirty="0"/>
              <a:t>demography</a:t>
            </a:r>
          </a:p>
          <a:p>
            <a:pPr lvl="1" fontAlgn="auto">
              <a:spcAft>
                <a:spcPts val="0"/>
              </a:spcAft>
              <a:buFont typeface="Arial" panose="020B0604020202020204" pitchFamily="34" charset="0"/>
              <a:buChar char="•"/>
              <a:defRPr/>
            </a:pPr>
            <a:r>
              <a:rPr lang="en-US" sz="2400" dirty="0"/>
              <a:t>statistics</a:t>
            </a:r>
          </a:p>
          <a:p>
            <a:pPr fontAlgn="auto">
              <a:spcAft>
                <a:spcPts val="0"/>
              </a:spcAft>
              <a:buFont typeface="Wingdings 3" charset="2"/>
              <a:buChar char=""/>
              <a:defRPr/>
            </a:pPr>
            <a:endParaRPr lang="cs-CZ" sz="2400" dirty="0"/>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7</a:t>
            </a:fld>
            <a:endParaRPr lang="en-GB"/>
          </a:p>
        </p:txBody>
      </p:sp>
    </p:spTree>
    <p:extLst>
      <p:ext uri="{BB962C8B-B14F-4D97-AF65-F5344CB8AC3E}">
        <p14:creationId xmlns:p14="http://schemas.microsoft.com/office/powerpoint/2010/main" val="293075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138663" y="17755"/>
            <a:ext cx="8229600" cy="548680"/>
          </a:xfrm>
        </p:spPr>
        <p:txBody>
          <a:bodyPr>
            <a:normAutofit/>
          </a:bodyPr>
          <a:lstStyle/>
          <a:p>
            <a:pPr algn="l"/>
            <a:r>
              <a:rPr lang="cs-CZ" altLang="en-US" sz="2800" b="1" dirty="0"/>
              <a:t>Lorenz </a:t>
            </a:r>
            <a:r>
              <a:rPr lang="en-US" altLang="en-US" sz="2800" b="1" dirty="0"/>
              <a:t>curve</a:t>
            </a:r>
            <a:r>
              <a:rPr lang="cs-CZ" altLang="en-US" sz="2800" b="1" dirty="0"/>
              <a:t> II</a:t>
            </a:r>
          </a:p>
        </p:txBody>
      </p:sp>
      <p:sp>
        <p:nvSpPr>
          <p:cNvPr id="3" name="Zástupný symbol pro obsah 2"/>
          <p:cNvSpPr>
            <a:spLocks noGrp="1"/>
          </p:cNvSpPr>
          <p:nvPr>
            <p:ph idx="1"/>
          </p:nvPr>
        </p:nvSpPr>
        <p:spPr>
          <a:xfrm>
            <a:off x="138663" y="723057"/>
            <a:ext cx="8106717" cy="5472608"/>
          </a:xfrm>
        </p:spPr>
        <p:txBody>
          <a:bodyPr rtlCol="0">
            <a:normAutofit/>
          </a:bodyPr>
          <a:lstStyle/>
          <a:p>
            <a:pPr fontAlgn="auto">
              <a:spcAft>
                <a:spcPts val="0"/>
              </a:spcAft>
              <a:defRPr/>
            </a:pPr>
            <a:r>
              <a:rPr lang="en-US" sz="2400" dirty="0">
                <a:solidFill>
                  <a:schemeClr val="tx1">
                    <a:lumMod val="75000"/>
                    <a:lumOff val="25000"/>
                  </a:schemeClr>
                </a:solidFill>
              </a:rPr>
              <a:t>it is based on the comparison of cumulative distribution of incomes to cumulative distribution of population </a:t>
            </a:r>
          </a:p>
          <a:p>
            <a:pPr fontAlgn="auto">
              <a:spcAft>
                <a:spcPts val="0"/>
              </a:spcAft>
              <a:defRPr/>
            </a:pPr>
            <a:r>
              <a:rPr lang="en-US" sz="2400" dirty="0">
                <a:solidFill>
                  <a:schemeClr val="tx1">
                    <a:lumMod val="75000"/>
                    <a:lumOff val="25000"/>
                  </a:schemeClr>
                </a:solidFill>
              </a:rPr>
              <a:t>higher distance between hypothetical and real Lorenz curve means higher inequality in incomes in society  </a:t>
            </a:r>
          </a:p>
          <a:p>
            <a:pPr fontAlgn="auto">
              <a:spcAft>
                <a:spcPts val="0"/>
              </a:spcAft>
              <a:defRPr/>
            </a:pPr>
            <a:endParaRPr lang="cs-CZ" sz="2400" dirty="0">
              <a:solidFill>
                <a:schemeClr val="tx1">
                  <a:lumMod val="75000"/>
                  <a:lumOff val="25000"/>
                </a:schemeClr>
              </a:solidFill>
            </a:endParaRPr>
          </a:p>
          <a:p>
            <a:pPr fontAlgn="auto">
              <a:spcAft>
                <a:spcPts val="0"/>
              </a:spcAft>
              <a:buFont typeface="Wingdings 3" charset="2"/>
              <a:buChar char=""/>
              <a:defRPr/>
            </a:pPr>
            <a:endParaRPr lang="cs-CZ" sz="2400" dirty="0">
              <a:solidFill>
                <a:schemeClr val="tx1">
                  <a:lumMod val="75000"/>
                  <a:lumOff val="25000"/>
                </a:schemeClr>
              </a:solidFill>
            </a:endParaRPr>
          </a:p>
        </p:txBody>
      </p:sp>
      <p:pic>
        <p:nvPicPr>
          <p:cNvPr id="9218" name="Picture 2" descr="https://encrypted-tbn1.gstatic.com/images?q=tbn:ANd9GcRjhjQHzJUO7NIlMQBPUX9eofS5XFLltgz3Ia4JGHrzsAf-WyMgk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6000" contrast="18000"/>
                    </a14:imgEffect>
                  </a14:imgLayer>
                </a14:imgProps>
              </a:ext>
              <a:ext uri="{28A0092B-C50C-407E-A947-70E740481C1C}">
                <a14:useLocalDpi xmlns:a14="http://schemas.microsoft.com/office/drawing/2010/main" val="0"/>
              </a:ext>
            </a:extLst>
          </a:blip>
          <a:srcRect/>
          <a:stretch>
            <a:fillRect/>
          </a:stretch>
        </p:blipFill>
        <p:spPr bwMode="auto">
          <a:xfrm>
            <a:off x="2160711" y="2661658"/>
            <a:ext cx="4392489"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9494B6D5-A0B9-47D8-AD4D-9B608C1A07EE}" type="slidenum">
              <a:rPr lang="en-GB" smtClean="0"/>
              <a:pPr/>
              <a:t>8</a:t>
            </a:fld>
            <a:endParaRPr lang="en-GB"/>
          </a:p>
        </p:txBody>
      </p:sp>
    </p:spTree>
    <p:extLst>
      <p:ext uri="{BB962C8B-B14F-4D97-AF65-F5344CB8AC3E}">
        <p14:creationId xmlns:p14="http://schemas.microsoft.com/office/powerpoint/2010/main" val="366362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3529" y="0"/>
            <a:ext cx="8229600" cy="529332"/>
          </a:xfrm>
        </p:spPr>
        <p:txBody>
          <a:bodyPr>
            <a:normAutofit/>
          </a:bodyPr>
          <a:lstStyle/>
          <a:p>
            <a:pPr algn="l"/>
            <a:r>
              <a:rPr lang="en-US" altLang="en-US" sz="2800" b="1" dirty="0"/>
              <a:t>Trend</a:t>
            </a:r>
            <a:r>
              <a:rPr lang="cs-CZ" altLang="en-US" sz="2800" b="1" dirty="0"/>
              <a:t>s</a:t>
            </a:r>
            <a:r>
              <a:rPr lang="en-US" altLang="en-US" sz="2800" b="1" dirty="0"/>
              <a:t> in Lorenz curve in the CR</a:t>
            </a: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9</a:t>
            </a:fld>
            <a:endParaRPr lang="en-GB"/>
          </a:p>
        </p:txBody>
      </p:sp>
      <p:graphicFrame>
        <p:nvGraphicFramePr>
          <p:cNvPr id="6" name="Graf 5">
            <a:extLst>
              <a:ext uri="{FF2B5EF4-FFF2-40B4-BE49-F238E27FC236}">
                <a16:creationId xmlns:a16="http://schemas.microsoft.com/office/drawing/2014/main" id="{25F8CA80-37D9-4DAD-9863-3F01CEDED3B3}"/>
              </a:ext>
            </a:extLst>
          </p:cNvPr>
          <p:cNvGraphicFramePr>
            <a:graphicFrameLocks/>
          </p:cNvGraphicFramePr>
          <p:nvPr>
            <p:extLst>
              <p:ext uri="{D42A27DB-BD31-4B8C-83A1-F6EECF244321}">
                <p14:modId xmlns:p14="http://schemas.microsoft.com/office/powerpoint/2010/main" val="1539740568"/>
              </p:ext>
            </p:extLst>
          </p:nvPr>
        </p:nvGraphicFramePr>
        <p:xfrm>
          <a:off x="179512" y="764704"/>
          <a:ext cx="8640960" cy="5924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2985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TotalTime>
  <Words>2170</Words>
  <Application>Microsoft Office PowerPoint</Application>
  <PresentationFormat>Předvádění na obrazovce (4:3)</PresentationFormat>
  <Paragraphs>242</Paragraphs>
  <Slides>25</Slides>
  <Notes>9</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34" baseType="lpstr">
      <vt:lpstr>ＭＳ Ｐゴシック</vt:lpstr>
      <vt:lpstr>Arial</vt:lpstr>
      <vt:lpstr>Calibri</vt:lpstr>
      <vt:lpstr>Helvetica Neue</vt:lpstr>
      <vt:lpstr>Times New Roman</vt:lpstr>
      <vt:lpstr>Wingdings</vt:lpstr>
      <vt:lpstr>Wingdings 3</vt:lpstr>
      <vt:lpstr>Motiv systému Office</vt:lpstr>
      <vt:lpstr>Equation</vt:lpstr>
      <vt:lpstr>Measuring of inequality and segregation</vt:lpstr>
      <vt:lpstr>Inequality, segregation, diversity</vt:lpstr>
      <vt:lpstr>Two concepts of inequality</vt:lpstr>
      <vt:lpstr>Inequality of conditions vs. inequality of opportunity </vt:lpstr>
      <vt:lpstr>Prezentace aplikace PowerPoint</vt:lpstr>
      <vt:lpstr>Inequality of economic conditions</vt:lpstr>
      <vt:lpstr>Lorenz curve I</vt:lpstr>
      <vt:lpstr>Lorenz curve II</vt:lpstr>
      <vt:lpstr>Trends in Lorenz curve in the CR</vt:lpstr>
      <vt:lpstr>Gini index I</vt:lpstr>
      <vt:lpstr>Gini index II</vt:lpstr>
      <vt:lpstr>Trend in GINI in the Czech Republic</vt:lpstr>
      <vt:lpstr>Trend in GINI in the Czech Republic</vt:lpstr>
      <vt:lpstr>Cross-country comparision of GINI</vt:lpstr>
      <vt:lpstr>Prezentace aplikace PowerPoint</vt:lpstr>
      <vt:lpstr>Advantages and disadvantages of Lorenz curve and GINI coefficient</vt:lpstr>
      <vt:lpstr>Some other measures of inequality</vt:lpstr>
      <vt:lpstr>How economic inequality harms societies</vt:lpstr>
      <vt:lpstr>Measures of inequality of opportunity</vt:lpstr>
      <vt:lpstr>Measures of segregation </vt:lpstr>
      <vt:lpstr>Dissimilarity index I</vt:lpstr>
      <vt:lpstr>Dissimilarity index II  </vt:lpstr>
      <vt:lpstr>Entropy (E)</vt:lpstr>
      <vt:lpstr>Theil index (TI)</vt:lpstr>
      <vt:lpstr>Segregation – why it happens?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aaaa</dc:creator>
  <cp:lastModifiedBy>Tomáš Katrňák</cp:lastModifiedBy>
  <cp:revision>142</cp:revision>
  <dcterms:created xsi:type="dcterms:W3CDTF">2013-09-22T19:27:37Z</dcterms:created>
  <dcterms:modified xsi:type="dcterms:W3CDTF">2022-09-26T18:54:04Z</dcterms:modified>
</cp:coreProperties>
</file>