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313" r:id="rId3"/>
    <p:sldId id="315" r:id="rId4"/>
    <p:sldId id="318" r:id="rId5"/>
    <p:sldId id="319" r:id="rId6"/>
    <p:sldId id="314" r:id="rId7"/>
    <p:sldId id="312" r:id="rId8"/>
    <p:sldId id="279" r:id="rId9"/>
    <p:sldId id="268" r:id="rId10"/>
    <p:sldId id="267" r:id="rId11"/>
    <p:sldId id="269" r:id="rId12"/>
    <p:sldId id="320" r:id="rId13"/>
    <p:sldId id="322" r:id="rId14"/>
    <p:sldId id="256" r:id="rId15"/>
    <p:sldId id="258" r:id="rId16"/>
    <p:sldId id="321" r:id="rId17"/>
    <p:sldId id="275" r:id="rId18"/>
    <p:sldId id="259" r:id="rId19"/>
    <p:sldId id="276" r:id="rId20"/>
    <p:sldId id="277" r:id="rId21"/>
    <p:sldId id="316" r:id="rId22"/>
    <p:sldId id="31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120" d="100"/>
          <a:sy n="120" d="100"/>
        </p:scale>
        <p:origin x="126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omas%20-%20clanky%20(hotov&#233;)\Social_class_validity\Sociol&#243;gia\tables_figures_ang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758338950800546"/>
          <c:y val="1.895424836601307E-2"/>
          <c:w val="0.64475424178535057"/>
          <c:h val="0.8823546307342040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'fig 2'!$D$2</c:f>
              <c:strCache>
                <c:ptCount val="1"/>
                <c:pt idx="0">
                  <c:v>ESeC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20.2% (363)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34-472E-A5A8-97399C0575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10.4% (186)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34-472E-A5A8-97399C0575A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9.2% (165)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34-472E-A5A8-97399C0575A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9.9% (179)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34-472E-A5A8-97399C0575A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18.7% (337)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34-472E-A5A8-97399C0575A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31.7% (571)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34-472E-A5A8-97399C0575A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2'!$B$3:$B$9</c:f>
              <c:strCache>
                <c:ptCount val="7"/>
                <c:pt idx="0">
                  <c:v>agriculture</c:v>
                </c:pt>
                <c:pt idx="1">
                  <c:v>unskilled workers</c:v>
                </c:pt>
                <c:pt idx="2">
                  <c:v>skilled workers</c:v>
                </c:pt>
                <c:pt idx="3">
                  <c:v>lower non-manual (service and retail)</c:v>
                </c:pt>
                <c:pt idx="4">
                  <c:v>petite bourgeoisie</c:v>
                </c:pt>
                <c:pt idx="5">
                  <c:v>intermediate position (routine non-manual)</c:v>
                </c:pt>
                <c:pt idx="6">
                  <c:v>service class</c:v>
                </c:pt>
              </c:strCache>
            </c:strRef>
          </c:cat>
          <c:val>
            <c:numRef>
              <c:f>'fig 2'!$D$3:$D$9</c:f>
              <c:numCache>
                <c:formatCode>General</c:formatCode>
                <c:ptCount val="7"/>
                <c:pt idx="1">
                  <c:v>0.20170000000000002</c:v>
                </c:pt>
                <c:pt idx="2">
                  <c:v>0.10349999999999999</c:v>
                </c:pt>
                <c:pt idx="3">
                  <c:v>9.1500000000000012E-2</c:v>
                </c:pt>
                <c:pt idx="4">
                  <c:v>9.9400000000000002E-2</c:v>
                </c:pt>
                <c:pt idx="5">
                  <c:v>0.187</c:v>
                </c:pt>
                <c:pt idx="6">
                  <c:v>0.31690000000000002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34-472E-A5A8-97399C0575A1}"/>
            </c:ext>
          </c:extLst>
        </c:ser>
        <c:ser>
          <c:idx val="0"/>
          <c:order val="1"/>
          <c:tx>
            <c:strRef>
              <c:f>'fig 2'!$C$2</c:f>
              <c:strCache>
                <c:ptCount val="1"/>
                <c:pt idx="0">
                  <c:v>EGP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040689585932906E-3"/>
                  <c:y val="-4.124131542380732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3.5% (64)</a:t>
                    </a:r>
                  </a:p>
                </c:rich>
              </c:tx>
              <c:numFmt formatCode="0.0%" sourceLinked="0"/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34-472E-A5A8-97399C0575A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17.8% (321)</a:t>
                    </a:r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34-472E-A5A8-97399C0575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15.6% (281)</a:t>
                    </a:r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34-472E-A5A8-97399C0575A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9.3% (168)</a:t>
                    </a:r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534-472E-A5A8-97399C0575A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19.6% (353)</a:t>
                    </a:r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534-472E-A5A8-97399C0575A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34.2% (615)</a:t>
                    </a:r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534-472E-A5A8-97399C0575A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2'!$B$3:$B$9</c:f>
              <c:strCache>
                <c:ptCount val="7"/>
                <c:pt idx="0">
                  <c:v>agriculture</c:v>
                </c:pt>
                <c:pt idx="1">
                  <c:v>unskilled workers</c:v>
                </c:pt>
                <c:pt idx="2">
                  <c:v>skilled workers</c:v>
                </c:pt>
                <c:pt idx="3">
                  <c:v>lower non-manual (service and retail)</c:v>
                </c:pt>
                <c:pt idx="4">
                  <c:v>petite bourgeoisie</c:v>
                </c:pt>
                <c:pt idx="5">
                  <c:v>intermediate position (routine non-manual)</c:v>
                </c:pt>
                <c:pt idx="6">
                  <c:v>service class</c:v>
                </c:pt>
              </c:strCache>
            </c:strRef>
          </c:cat>
          <c:val>
            <c:numRef>
              <c:f>'fig 2'!$C$3:$C$9</c:f>
              <c:numCache>
                <c:formatCode>General</c:formatCode>
                <c:ptCount val="7"/>
                <c:pt idx="0">
                  <c:v>3.5299999999999998E-2</c:v>
                </c:pt>
                <c:pt idx="1">
                  <c:v>0.1782</c:v>
                </c:pt>
                <c:pt idx="2">
                  <c:v>0.156</c:v>
                </c:pt>
                <c:pt idx="4">
                  <c:v>9.2799999999999994E-2</c:v>
                </c:pt>
                <c:pt idx="5">
                  <c:v>0.1961</c:v>
                </c:pt>
                <c:pt idx="6">
                  <c:v>0.3417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534-472E-A5A8-97399C057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5352320"/>
        <c:axId val="115353856"/>
      </c:barChart>
      <c:catAx>
        <c:axId val="115352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15353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353856"/>
        <c:scaling>
          <c:orientation val="minMax"/>
          <c:max val="0.45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5352320"/>
        <c:crosses val="autoZero"/>
        <c:crossBetween val="between"/>
        <c:majorUnit val="0.05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413619470611095"/>
          <c:y val="0.43137338169807421"/>
          <c:w val="0.12932636332272107"/>
          <c:h val="8.6274676339614886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1CDEC-85AB-4769-90A0-697DA3FA248E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F2D94-B9E5-4CA3-ACCB-A6A4278DB3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64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E5E-1818-44BF-9E7B-60E370BE01F5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6D5-A0B9-47D8-AD4D-9B608C1A07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99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E5E-1818-44BF-9E7B-60E370BE01F5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6D5-A0B9-47D8-AD4D-9B608C1A07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88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E5E-1818-44BF-9E7B-60E370BE01F5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6D5-A0B9-47D8-AD4D-9B608C1A07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4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E5E-1818-44BF-9E7B-60E370BE01F5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6D5-A0B9-47D8-AD4D-9B608C1A07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23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E5E-1818-44BF-9E7B-60E370BE01F5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6D5-A0B9-47D8-AD4D-9B608C1A07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30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E5E-1818-44BF-9E7B-60E370BE01F5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6D5-A0B9-47D8-AD4D-9B608C1A07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79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E5E-1818-44BF-9E7B-60E370BE01F5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6D5-A0B9-47D8-AD4D-9B608C1A07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54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E5E-1818-44BF-9E7B-60E370BE01F5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6D5-A0B9-47D8-AD4D-9B608C1A07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68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E5E-1818-44BF-9E7B-60E370BE01F5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6D5-A0B9-47D8-AD4D-9B608C1A07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7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E5E-1818-44BF-9E7B-60E370BE01F5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6D5-A0B9-47D8-AD4D-9B608C1A07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48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E5E-1818-44BF-9E7B-60E370BE01F5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6D5-A0B9-47D8-AD4D-9B608C1A07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4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FAE5E-1818-44BF-9E7B-60E370BE01F5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4B6D5-A0B9-47D8-AD4D-9B608C1A07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03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m1rSJedkoQ4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1115616" y="1484784"/>
            <a:ext cx="6696744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600" b="1" dirty="0">
                <a:latin typeface="+mn-lt"/>
              </a:rPr>
              <a:t>Empirical measure</a:t>
            </a:r>
            <a:r>
              <a:rPr lang="cs-CZ" altLang="en-US" sz="3600" b="1" dirty="0">
                <a:latin typeface="+mn-lt"/>
              </a:rPr>
              <a:t>s </a:t>
            </a:r>
            <a:r>
              <a:rPr lang="en-US" altLang="en-US" sz="3600" b="1" dirty="0">
                <a:latin typeface="+mn-lt"/>
              </a:rPr>
              <a:t>of social stratification positions: </a:t>
            </a:r>
          </a:p>
          <a:p>
            <a:pPr algn="l"/>
            <a:r>
              <a:rPr lang="en-US" altLang="en-US" sz="3600" b="1" i="1" dirty="0">
                <a:latin typeface="+mn-lt"/>
              </a:rPr>
              <a:t>social classes,</a:t>
            </a:r>
            <a:r>
              <a:rPr lang="cs-CZ" altLang="en-US" sz="3600" b="1" i="1" dirty="0">
                <a:latin typeface="+mn-lt"/>
              </a:rPr>
              <a:t> </a:t>
            </a:r>
            <a:r>
              <a:rPr lang="en-US" altLang="en-US" sz="3600" b="1" i="1" dirty="0"/>
              <a:t>prestige ratings</a:t>
            </a:r>
            <a:r>
              <a:rPr lang="cs-CZ" altLang="en-US" sz="3600" b="1" i="1" dirty="0"/>
              <a:t>,</a:t>
            </a:r>
            <a:r>
              <a:rPr lang="en-US" altLang="en-US" sz="3600" b="1" i="1" dirty="0">
                <a:latin typeface="+mn-lt"/>
              </a:rPr>
              <a:t> socioeconomic indexes </a:t>
            </a:r>
          </a:p>
          <a:p>
            <a:pPr algn="l"/>
            <a:r>
              <a:rPr lang="en-US" altLang="en-US" sz="2800" b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2042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208912" cy="5328592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Up to 1980’s huge distance between class theory and empirical indication of class differences</a:t>
            </a:r>
          </a:p>
          <a:p>
            <a:pPr marL="457200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A lot of authors wrote about class differences in the modern </a:t>
            </a:r>
            <a:r>
              <a:rPr lang="en-US" sz="2400" dirty="0" err="1">
                <a:solidFill>
                  <a:schemeClr val="tx1"/>
                </a:solidFill>
              </a:rPr>
              <a:t>labour</a:t>
            </a:r>
            <a:r>
              <a:rPr lang="en-US" sz="2400" dirty="0">
                <a:solidFill>
                  <a:schemeClr val="tx1"/>
                </a:solidFill>
              </a:rPr>
              <a:t> markets but the problem was how to indicate them</a:t>
            </a:r>
          </a:p>
          <a:p>
            <a:pPr marL="457200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Empirical indication of class differences = operational definition</a:t>
            </a:r>
            <a:endParaRPr lang="cs-CZ" sz="2400" dirty="0">
              <a:solidFill>
                <a:schemeClr val="tx1"/>
              </a:solidFill>
            </a:endParaRPr>
          </a:p>
          <a:p>
            <a:pPr marL="914400" lvl="1" indent="-457200" algn="l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o</a:t>
            </a:r>
            <a:r>
              <a:rPr lang="en-US" sz="2400" dirty="0" err="1">
                <a:solidFill>
                  <a:schemeClr val="tx1"/>
                </a:solidFill>
              </a:rPr>
              <a:t>perationalization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Theory is a base of concept of social classes</a:t>
            </a:r>
          </a:p>
          <a:p>
            <a:pPr marL="457200" indent="-457200" algn="l">
              <a:buFontTx/>
              <a:buChar char="-"/>
            </a:pPr>
            <a:endParaRPr lang="cs-CZ" sz="2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sz="2400" i="1" dirty="0">
                <a:solidFill>
                  <a:schemeClr val="tx1"/>
                </a:solidFill>
              </a:rPr>
              <a:t>Why social classes cannot be derived from empirical reality?</a:t>
            </a:r>
          </a:p>
          <a:p>
            <a:pPr marL="457200" indent="-457200" algn="l">
              <a:buFontTx/>
              <a:buChar char="-"/>
            </a:pPr>
            <a:endParaRPr lang="en-GB" dirty="0"/>
          </a:p>
          <a:p>
            <a:pPr marL="457200" indent="-457200" algn="l">
              <a:buFontTx/>
              <a:buChar char="-"/>
            </a:pPr>
            <a:endParaRPr lang="en-GB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B40003AB-F6B5-463A-9041-EA4702F485A9}"/>
              </a:ext>
            </a:extLst>
          </p:cNvPr>
          <p:cNvSpPr txBox="1">
            <a:spLocks/>
          </p:cNvSpPr>
          <p:nvPr/>
        </p:nvSpPr>
        <p:spPr>
          <a:xfrm>
            <a:off x="179512" y="4462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>
                <a:latin typeface="+mn-lt"/>
              </a:rPr>
              <a:t>Empirical measurement of social classes</a:t>
            </a:r>
          </a:p>
        </p:txBody>
      </p:sp>
    </p:spTree>
    <p:extLst>
      <p:ext uri="{BB962C8B-B14F-4D97-AF65-F5344CB8AC3E}">
        <p14:creationId xmlns:p14="http://schemas.microsoft.com/office/powerpoint/2010/main" val="3448618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208912" cy="5472608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EGP and </a:t>
            </a:r>
            <a:r>
              <a:rPr lang="en-US" sz="2400" dirty="0" err="1">
                <a:solidFill>
                  <a:schemeClr val="tx1"/>
                </a:solidFill>
              </a:rPr>
              <a:t>ESeC</a:t>
            </a:r>
            <a:r>
              <a:rPr lang="en-US" sz="2400" dirty="0">
                <a:solidFill>
                  <a:schemeClr val="tx1"/>
                </a:solidFill>
              </a:rPr>
              <a:t> =&gt; </a:t>
            </a:r>
            <a:r>
              <a:rPr lang="en-US" sz="2400" dirty="0" err="1">
                <a:solidFill>
                  <a:schemeClr val="tx1"/>
                </a:solidFill>
              </a:rPr>
              <a:t>ESeG</a:t>
            </a:r>
            <a:endParaRPr lang="en-US" sz="2400" dirty="0">
              <a:solidFill>
                <a:schemeClr val="tx1"/>
              </a:solidFill>
            </a:endParaRPr>
          </a:p>
          <a:p>
            <a:pPr marL="914400" lvl="1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The most popular social class empirical indications today</a:t>
            </a:r>
          </a:p>
          <a:p>
            <a:pPr lvl="1" algn="l"/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EGP (Erikson, Goldthorpe and </a:t>
            </a:r>
            <a:r>
              <a:rPr lang="en-US" sz="2400" dirty="0" err="1">
                <a:solidFill>
                  <a:schemeClr val="tx1"/>
                </a:solidFill>
              </a:rPr>
              <a:t>Portocarero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914400" lvl="1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Origins in 1980s</a:t>
            </a:r>
          </a:p>
          <a:p>
            <a:pPr marL="914400" lvl="1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It was developed for occupational structure for Great Britain in 1980s.</a:t>
            </a:r>
          </a:p>
          <a:p>
            <a:pPr marL="457200" indent="-457200" algn="l">
              <a:buFontTx/>
              <a:buChar char="-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</a:rPr>
              <a:t>ESeC</a:t>
            </a:r>
            <a:r>
              <a:rPr lang="en-US" sz="2400" dirty="0">
                <a:solidFill>
                  <a:schemeClr val="tx1"/>
                </a:solidFill>
              </a:rPr>
              <a:t> is updated EGP</a:t>
            </a:r>
          </a:p>
          <a:p>
            <a:pPr marL="457200" indent="-457200" algn="l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</a:rPr>
              <a:t>ESeC</a:t>
            </a:r>
            <a:r>
              <a:rPr lang="en-US" sz="2400" dirty="0">
                <a:solidFill>
                  <a:schemeClr val="tx1"/>
                </a:solidFill>
              </a:rPr>
              <a:t> is developed for contemporary </a:t>
            </a:r>
            <a:r>
              <a:rPr lang="en-US" sz="2400" dirty="0" err="1">
                <a:solidFill>
                  <a:schemeClr val="tx1"/>
                </a:solidFill>
              </a:rPr>
              <a:t>european</a:t>
            </a:r>
            <a:r>
              <a:rPr lang="en-US" sz="2400" dirty="0">
                <a:solidFill>
                  <a:schemeClr val="tx1"/>
                </a:solidFill>
              </a:rPr>
              <a:t> countries </a:t>
            </a:r>
          </a:p>
          <a:p>
            <a:pPr marL="457200" indent="-457200" algn="l">
              <a:buFontTx/>
              <a:buChar char="-"/>
            </a:pPr>
            <a:endParaRPr lang="cs-CZ" dirty="0"/>
          </a:p>
          <a:p>
            <a:pPr marL="457200" indent="-457200" algn="l">
              <a:buFontTx/>
              <a:buChar char="-"/>
            </a:pPr>
            <a:endParaRPr lang="cs-CZ" dirty="0"/>
          </a:p>
          <a:p>
            <a:pPr marL="457200" indent="-457200" algn="l">
              <a:buFontTx/>
              <a:buChar char="-"/>
            </a:pPr>
            <a:endParaRPr lang="cs-CZ" dirty="0"/>
          </a:p>
          <a:p>
            <a:pPr marL="457200" indent="-457200" algn="l">
              <a:buFontTx/>
              <a:buChar char="-"/>
            </a:pPr>
            <a:endParaRPr lang="en-GB" dirty="0"/>
          </a:p>
          <a:p>
            <a:pPr marL="457200" indent="-457200" algn="l">
              <a:buFontTx/>
              <a:buChar char="-"/>
            </a:pPr>
            <a:endParaRPr lang="en-GB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00A1D285-C6F8-4E24-9CDB-4AF10EF03A62}"/>
              </a:ext>
            </a:extLst>
          </p:cNvPr>
          <p:cNvSpPr txBox="1">
            <a:spLocks/>
          </p:cNvSpPr>
          <p:nvPr/>
        </p:nvSpPr>
        <p:spPr>
          <a:xfrm>
            <a:off x="179512" y="4462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/>
              <a:t>EGP, </a:t>
            </a:r>
            <a:r>
              <a:rPr lang="cs-CZ" sz="2800" b="1" dirty="0" err="1"/>
              <a:t>ESeC</a:t>
            </a:r>
            <a:r>
              <a:rPr lang="cs-CZ" sz="2800" b="1" dirty="0"/>
              <a:t> =</a:t>
            </a:r>
            <a:r>
              <a:rPr lang="en-US" sz="2800" b="1" dirty="0"/>
              <a:t>&gt; </a:t>
            </a:r>
            <a:r>
              <a:rPr lang="en-US" sz="2800" b="1" dirty="0" err="1"/>
              <a:t>ESeG</a:t>
            </a:r>
            <a:endParaRPr lang="en-US" alt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1297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3545-FA6F-3F4F-A8AB-04C53CD2B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60"/>
            <a:ext cx="6056111" cy="629992"/>
          </a:xfrm>
        </p:spPr>
        <p:txBody>
          <a:bodyPr anchor="ctr">
            <a:normAutofit/>
          </a:bodyPr>
          <a:lstStyle/>
          <a:p>
            <a:pPr algn="l"/>
            <a:r>
              <a:rPr lang="en-US" sz="2800" b="1" dirty="0"/>
              <a:t>What is the </a:t>
            </a:r>
            <a:r>
              <a:rPr lang="en-US" sz="2800" b="1" dirty="0" err="1"/>
              <a:t>ESeC</a:t>
            </a:r>
            <a:r>
              <a:rPr lang="en-US" sz="2800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5B37E-51C0-2A4C-8CEE-FFF24964B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35752"/>
            <a:ext cx="6468659" cy="5241520"/>
          </a:xfrm>
        </p:spPr>
        <p:txBody>
          <a:bodyPr anchor="t">
            <a:normAutofit/>
          </a:bodyPr>
          <a:lstStyle/>
          <a:p>
            <a:r>
              <a:rPr lang="en-US" sz="2400" dirty="0"/>
              <a:t>A statistical tool for for understanding the differences in social structures and socioeconomic inequalities across the EU</a:t>
            </a:r>
          </a:p>
          <a:p>
            <a:r>
              <a:rPr lang="en-US" sz="2400" dirty="0"/>
              <a:t>Completed in 2006 by Eurostat</a:t>
            </a:r>
          </a:p>
          <a:p>
            <a:r>
              <a:rPr lang="en-US" sz="2400" dirty="0"/>
              <a:t>Consortium of academics from six different EU </a:t>
            </a:r>
            <a:r>
              <a:rPr lang="en-US" sz="2400" dirty="0" smtClean="0"/>
              <a:t>countries</a:t>
            </a:r>
            <a:endParaRPr lang="cs-CZ" sz="2400" dirty="0" smtClean="0"/>
          </a:p>
          <a:p>
            <a:endParaRPr lang="cs-CZ" sz="2400" b="1" dirty="0" smtClean="0"/>
          </a:p>
          <a:p>
            <a:r>
              <a:rPr lang="en-US" sz="2400" dirty="0" smtClean="0"/>
              <a:t>G</a:t>
            </a:r>
            <a:r>
              <a:rPr lang="cs-CZ" sz="2400" dirty="0" err="1" smtClean="0"/>
              <a:t>oal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ESeC</a:t>
            </a:r>
            <a:endParaRPr lang="cs-CZ" sz="2400" dirty="0" smtClean="0"/>
          </a:p>
          <a:p>
            <a:pPr lvl="1"/>
            <a:r>
              <a:rPr lang="en-US" sz="2000" dirty="0" smtClean="0"/>
              <a:t>to </a:t>
            </a:r>
            <a:r>
              <a:rPr lang="en-US" sz="2000" dirty="0"/>
              <a:t>arrange a set of entities into groups, so that each group </a:t>
            </a:r>
            <a:r>
              <a:rPr lang="en-US" sz="2000" dirty="0" smtClean="0"/>
              <a:t>is</a:t>
            </a:r>
            <a:r>
              <a:rPr lang="cs-CZ" sz="2000" dirty="0" smtClean="0"/>
              <a:t>: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pPr lvl="2"/>
            <a:r>
              <a:rPr lang="en-US" sz="1800" dirty="0" smtClean="0"/>
              <a:t>as </a:t>
            </a:r>
            <a:r>
              <a:rPr lang="en-US" sz="1800" dirty="0"/>
              <a:t>different as possible from all other </a:t>
            </a:r>
            <a:r>
              <a:rPr lang="en-US" sz="1800" dirty="0" smtClean="0"/>
              <a:t>groups</a:t>
            </a:r>
            <a:endParaRPr lang="cs-CZ" sz="1800" dirty="0" smtClean="0"/>
          </a:p>
          <a:p>
            <a:pPr lvl="2"/>
            <a:r>
              <a:rPr lang="en-US" sz="1800" dirty="0" smtClean="0"/>
              <a:t>but </a:t>
            </a:r>
            <a:r>
              <a:rPr lang="en-US" sz="1800" dirty="0"/>
              <a:t>each group is as internally homogenous as possible.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8928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3545-FA6F-3F4F-A8AB-04C53CD2B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8" y="44624"/>
            <a:ext cx="7549592" cy="504056"/>
          </a:xfrm>
        </p:spPr>
        <p:txBody>
          <a:bodyPr anchor="b">
            <a:normAutofit fontScale="90000"/>
          </a:bodyPr>
          <a:lstStyle/>
          <a:p>
            <a:pPr algn="l"/>
            <a:r>
              <a:rPr lang="cs-CZ" sz="2800" b="1" dirty="0" err="1" smtClean="0"/>
              <a:t>Primary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distinctions</a:t>
            </a:r>
            <a:r>
              <a:rPr lang="cs-CZ" sz="2800" b="1" dirty="0" smtClean="0"/>
              <a:t> in </a:t>
            </a:r>
            <a:r>
              <a:rPr lang="cs-CZ" sz="2800" b="1" dirty="0" err="1" smtClean="0"/>
              <a:t>ESeC</a:t>
            </a:r>
            <a:r>
              <a:rPr lang="cs-CZ" sz="2800" b="1" dirty="0" smtClean="0"/>
              <a:t> (</a:t>
            </a:r>
            <a:r>
              <a:rPr lang="cs-CZ" sz="2800" b="1" dirty="0" err="1" smtClean="0"/>
              <a:t>derived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from</a:t>
            </a:r>
            <a:r>
              <a:rPr lang="cs-CZ" sz="2800" b="1" dirty="0" smtClean="0"/>
              <a:t> EGP)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5B37E-51C0-2A4C-8CEE-FFF24964B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03" y="620688"/>
            <a:ext cx="7344816" cy="2520077"/>
          </a:xfrm>
        </p:spPr>
        <p:txBody>
          <a:bodyPr anchor="ctr">
            <a:normAutofit fontScale="92500" lnSpcReduction="10000"/>
          </a:bodyPr>
          <a:lstStyle/>
          <a:p>
            <a:pPr>
              <a:buAutoNum type="arabicPeriod"/>
            </a:pPr>
            <a:r>
              <a:rPr lang="en-US" sz="2400" i="1" u="sng" dirty="0"/>
              <a:t>Employers</a:t>
            </a:r>
            <a:r>
              <a:rPr lang="en-US" sz="2400" dirty="0"/>
              <a:t> – who buy the </a:t>
            </a:r>
            <a:r>
              <a:rPr lang="en-US" sz="2400" dirty="0" err="1"/>
              <a:t>labour</a:t>
            </a:r>
            <a:r>
              <a:rPr lang="en-US" sz="2400" dirty="0"/>
              <a:t> of others and assume so level of authority and control over them</a:t>
            </a:r>
          </a:p>
          <a:p>
            <a:pPr>
              <a:buAutoNum type="arabicPeriod"/>
            </a:pPr>
            <a:r>
              <a:rPr lang="en-US" sz="2400" i="1" u="sng" dirty="0"/>
              <a:t>Self-employed</a:t>
            </a:r>
            <a:r>
              <a:rPr lang="en-US" sz="2400" dirty="0"/>
              <a:t> – neither buy </a:t>
            </a:r>
            <a:r>
              <a:rPr lang="en-US" sz="2400" dirty="0" err="1"/>
              <a:t>labour</a:t>
            </a:r>
            <a:r>
              <a:rPr lang="en-US" sz="2400" dirty="0"/>
              <a:t> nor sell their own </a:t>
            </a:r>
            <a:r>
              <a:rPr lang="en-US" sz="2400" dirty="0" err="1"/>
              <a:t>labour</a:t>
            </a:r>
            <a:r>
              <a:rPr lang="en-US" sz="2400" dirty="0"/>
              <a:t> to an employer</a:t>
            </a:r>
          </a:p>
          <a:p>
            <a:pPr>
              <a:buAutoNum type="arabicPeriod"/>
            </a:pPr>
            <a:r>
              <a:rPr lang="en-US" sz="2400" i="1" u="sng" dirty="0"/>
              <a:t>Employee</a:t>
            </a:r>
            <a:r>
              <a:rPr lang="en-US" sz="2400" dirty="0"/>
              <a:t> – who sell their </a:t>
            </a:r>
            <a:r>
              <a:rPr lang="en-US" sz="2400" dirty="0" err="1"/>
              <a:t>labour</a:t>
            </a:r>
            <a:r>
              <a:rPr lang="en-US" sz="2400" dirty="0"/>
              <a:t> thus placing themselves under control of an employer</a:t>
            </a:r>
          </a:p>
          <a:p>
            <a:pPr>
              <a:buAutoNum type="arabicPeriod"/>
            </a:pPr>
            <a:r>
              <a:rPr lang="en-US" sz="2400" i="1" u="sng" dirty="0"/>
              <a:t>Excluded</a:t>
            </a:r>
            <a:r>
              <a:rPr lang="en-US" sz="2400" dirty="0"/>
              <a:t> – involuntary unemployed, long-term disability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C56D8EC1-43CD-0749-8015-5440D926C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205106"/>
            <a:ext cx="5760640" cy="35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00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52" y="44624"/>
            <a:ext cx="5436096" cy="664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2"/>
          <p:cNvCxnSpPr>
            <a:cxnSpLocks/>
          </p:cNvCxnSpPr>
          <p:nvPr/>
        </p:nvCxnSpPr>
        <p:spPr>
          <a:xfrm>
            <a:off x="2339752" y="2204864"/>
            <a:ext cx="669674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>
            <a:cxnSpLocks/>
          </p:cNvCxnSpPr>
          <p:nvPr/>
        </p:nvCxnSpPr>
        <p:spPr>
          <a:xfrm>
            <a:off x="2339752" y="4797152"/>
            <a:ext cx="669674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788E1FBE-2000-4555-9893-D3A738924B89}"/>
              </a:ext>
            </a:extLst>
          </p:cNvPr>
          <p:cNvSpPr txBox="1">
            <a:spLocks/>
          </p:cNvSpPr>
          <p:nvPr/>
        </p:nvSpPr>
        <p:spPr>
          <a:xfrm>
            <a:off x="130391" y="188645"/>
            <a:ext cx="3009853" cy="93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err="1"/>
              <a:t>ESeC</a:t>
            </a:r>
            <a:r>
              <a:rPr lang="cs-CZ" sz="2800" b="1" dirty="0"/>
              <a:t> </a:t>
            </a:r>
          </a:p>
          <a:p>
            <a:pPr algn="l"/>
            <a:r>
              <a:rPr lang="cs-CZ" sz="2800" b="1" dirty="0" err="1"/>
              <a:t>classs</a:t>
            </a:r>
            <a:r>
              <a:rPr lang="cs-CZ" sz="2800" b="1" dirty="0"/>
              <a:t> </a:t>
            </a:r>
            <a:r>
              <a:rPr lang="cs-CZ" sz="2800" b="1" dirty="0" err="1"/>
              <a:t>scheme</a:t>
            </a:r>
            <a:r>
              <a:rPr lang="cs-CZ" sz="2800" b="1" dirty="0"/>
              <a:t> I</a:t>
            </a:r>
            <a:endParaRPr lang="en-US" alt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5390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8497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4DA81AE8-E221-4524-9507-0A6CF62A1DFA}"/>
              </a:ext>
            </a:extLst>
          </p:cNvPr>
          <p:cNvSpPr txBox="1">
            <a:spLocks/>
          </p:cNvSpPr>
          <p:nvPr/>
        </p:nvSpPr>
        <p:spPr>
          <a:xfrm>
            <a:off x="161522" y="116632"/>
            <a:ext cx="298782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err="1"/>
              <a:t>ESeC</a:t>
            </a:r>
            <a:r>
              <a:rPr lang="cs-CZ" sz="2800" b="1" dirty="0"/>
              <a:t> </a:t>
            </a:r>
          </a:p>
          <a:p>
            <a:pPr algn="l"/>
            <a:r>
              <a:rPr lang="cs-CZ" sz="2800" b="1" dirty="0" err="1"/>
              <a:t>classs</a:t>
            </a:r>
            <a:r>
              <a:rPr lang="cs-CZ" sz="2800" b="1" dirty="0"/>
              <a:t> </a:t>
            </a:r>
            <a:r>
              <a:rPr lang="cs-CZ" sz="2800" b="1" dirty="0" err="1"/>
              <a:t>scheme</a:t>
            </a:r>
            <a:r>
              <a:rPr lang="cs-CZ" sz="2800" b="1" dirty="0"/>
              <a:t> </a:t>
            </a:r>
            <a:r>
              <a:rPr lang="cs-CZ" sz="2800" b="1" dirty="0" smtClean="0"/>
              <a:t>II</a:t>
            </a:r>
            <a:endParaRPr lang="en-US" alt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5931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3545-FA6F-3F4F-A8AB-04C53CD2B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4624"/>
            <a:ext cx="6056111" cy="629992"/>
          </a:xfrm>
        </p:spPr>
        <p:txBody>
          <a:bodyPr anchor="ctr">
            <a:normAutofit/>
          </a:bodyPr>
          <a:lstStyle/>
          <a:p>
            <a:pPr algn="l"/>
            <a:r>
              <a:rPr lang="en-US" sz="2800" b="1" dirty="0"/>
              <a:t>Why is the </a:t>
            </a:r>
            <a:r>
              <a:rPr lang="en-US" sz="2800" b="1" dirty="0" err="1"/>
              <a:t>ESeC</a:t>
            </a:r>
            <a:r>
              <a:rPr lang="en-US" sz="2800" b="1" dirty="0"/>
              <a:t>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5B37E-51C0-2A4C-8CEE-FFF24964B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36712"/>
            <a:ext cx="6533532" cy="4392488"/>
          </a:xfrm>
        </p:spPr>
        <p:txBody>
          <a:bodyPr anchor="t">
            <a:noAutofit/>
          </a:bodyPr>
          <a:lstStyle/>
          <a:p>
            <a:r>
              <a:rPr lang="en-US" sz="2400" dirty="0"/>
              <a:t>A way to compare economic prosperity internationally</a:t>
            </a:r>
          </a:p>
          <a:p>
            <a:r>
              <a:rPr lang="en-US" sz="2400" dirty="0"/>
              <a:t>Monitor social structure change</a:t>
            </a:r>
          </a:p>
          <a:p>
            <a:r>
              <a:rPr lang="en-US" sz="2400" dirty="0"/>
              <a:t>Observe the pace of “climbing the social hierarchy”</a:t>
            </a:r>
          </a:p>
          <a:p>
            <a:pPr lvl="1"/>
            <a:r>
              <a:rPr lang="en-US" sz="2400" dirty="0"/>
              <a:t>Relevant to governments and politicians</a:t>
            </a:r>
          </a:p>
          <a:p>
            <a:r>
              <a:rPr lang="en-US" sz="2400" dirty="0"/>
              <a:t>Determine if there are factors such as age, race or sex that make an individual more disposed to be in a certain socioeconomic classification</a:t>
            </a:r>
          </a:p>
          <a:p>
            <a:r>
              <a:rPr lang="en-US" sz="2400" dirty="0"/>
              <a:t>Harmonization makes comparison easier and more statistically significant</a:t>
            </a:r>
          </a:p>
        </p:txBody>
      </p:sp>
    </p:spTree>
    <p:extLst>
      <p:ext uri="{BB962C8B-B14F-4D97-AF65-F5344CB8AC3E}">
        <p14:creationId xmlns:p14="http://schemas.microsoft.com/office/powerpoint/2010/main" val="4213126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5800" y="764704"/>
            <a:ext cx="8208912" cy="5976664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Questions for questionnaire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ISCO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Additional questions:</a:t>
            </a:r>
          </a:p>
          <a:p>
            <a:pPr marL="457200" indent="-457200" algn="l"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marL="914400" lvl="1" indent="-457200" algn="l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marL="914400" lvl="1" indent="-457200" algn="l">
              <a:buFontTx/>
              <a:buChar char="-"/>
            </a:pPr>
            <a:endParaRPr lang="cs-CZ" dirty="0"/>
          </a:p>
          <a:p>
            <a:pPr marL="457200" indent="-457200" algn="l">
              <a:buFontTx/>
              <a:buChar char="-"/>
            </a:pPr>
            <a:endParaRPr lang="cs-CZ" dirty="0"/>
          </a:p>
          <a:p>
            <a:pPr marL="457200" indent="-457200" algn="l">
              <a:buFontTx/>
              <a:buChar char="-"/>
            </a:pPr>
            <a:endParaRPr lang="en-GB" dirty="0"/>
          </a:p>
          <a:p>
            <a:pPr marL="457200" indent="-457200" algn="l">
              <a:buFontTx/>
              <a:buChar char="-"/>
            </a:pPr>
            <a:endParaRPr lang="en-GB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DA81AE8-E221-4524-9507-0A6CF62A1DFA}"/>
              </a:ext>
            </a:extLst>
          </p:cNvPr>
          <p:cNvSpPr txBox="1">
            <a:spLocks/>
          </p:cNvSpPr>
          <p:nvPr/>
        </p:nvSpPr>
        <p:spPr>
          <a:xfrm>
            <a:off x="161522" y="116632"/>
            <a:ext cx="829891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err="1"/>
              <a:t>Empirical</a:t>
            </a:r>
            <a:r>
              <a:rPr lang="cs-CZ" sz="2800" b="1" dirty="0"/>
              <a:t> </a:t>
            </a:r>
            <a:r>
              <a:rPr lang="cs-CZ" sz="2800" b="1" dirty="0" err="1"/>
              <a:t>variables</a:t>
            </a:r>
            <a:r>
              <a:rPr lang="cs-CZ" sz="2800" b="1" dirty="0"/>
              <a:t> </a:t>
            </a:r>
            <a:r>
              <a:rPr lang="cs-CZ" sz="2800" b="1" dirty="0" err="1"/>
              <a:t>for</a:t>
            </a:r>
            <a:r>
              <a:rPr lang="cs-CZ" sz="2800" b="1" dirty="0"/>
              <a:t> </a:t>
            </a:r>
            <a:r>
              <a:rPr lang="cs-CZ" sz="2800" b="1" dirty="0" err="1"/>
              <a:t>identification</a:t>
            </a:r>
            <a:r>
              <a:rPr lang="cs-CZ" sz="2800" b="1" dirty="0"/>
              <a:t> </a:t>
            </a:r>
            <a:r>
              <a:rPr lang="cs-CZ" sz="2800" b="1" dirty="0" err="1"/>
              <a:t>of</a:t>
            </a:r>
            <a:r>
              <a:rPr lang="cs-CZ" sz="2800" b="1" dirty="0"/>
              <a:t> </a:t>
            </a:r>
            <a:r>
              <a:rPr lang="cs-CZ" sz="2800" b="1" dirty="0" err="1"/>
              <a:t>ESeC</a:t>
            </a:r>
            <a:r>
              <a:rPr lang="cs-CZ" sz="2800" b="1" dirty="0"/>
              <a:t> </a:t>
            </a:r>
            <a:r>
              <a:rPr lang="cs-CZ" sz="2800" b="1" dirty="0" err="1"/>
              <a:t>positions</a:t>
            </a:r>
            <a:endParaRPr lang="en-US" altLang="en-US" sz="2800" b="1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253743"/>
            <a:ext cx="3345952" cy="14457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5564505"/>
            <a:ext cx="3168352" cy="6112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1492189"/>
            <a:ext cx="5299988" cy="129726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077072"/>
            <a:ext cx="3680272" cy="615932"/>
          </a:xfrm>
          <a:prstGeom prst="rect">
            <a:avLst/>
          </a:prstGeom>
        </p:spPr>
      </p:pic>
      <p:cxnSp>
        <p:nvCxnSpPr>
          <p:cNvPr id="12" name="Přímá spojnice se šipkou 11"/>
          <p:cNvCxnSpPr/>
          <p:nvPr/>
        </p:nvCxnSpPr>
        <p:spPr>
          <a:xfrm flipV="1">
            <a:off x="3741488" y="4293096"/>
            <a:ext cx="830512" cy="399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3741488" y="5157192"/>
            <a:ext cx="902520" cy="542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483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173096"/>
              </p:ext>
            </p:extLst>
          </p:nvPr>
        </p:nvGraphicFramePr>
        <p:xfrm>
          <a:off x="1475656" y="1124744"/>
          <a:ext cx="734481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Proportion of </a:t>
            </a:r>
            <a:r>
              <a:rPr lang="en-US" sz="2800" b="1" dirty="0" err="1"/>
              <a:t>ESeC</a:t>
            </a:r>
            <a:r>
              <a:rPr lang="en-US" sz="2800" b="1" dirty="0"/>
              <a:t> and EGP in the Czech Republic (6 class version, 2012)</a:t>
            </a:r>
          </a:p>
        </p:txBody>
      </p:sp>
    </p:spTree>
    <p:extLst>
      <p:ext uri="{BB962C8B-B14F-4D97-AF65-F5344CB8AC3E}">
        <p14:creationId xmlns:p14="http://schemas.microsoft.com/office/powerpoint/2010/main" val="1715195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496" y="16181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Trends</a:t>
            </a:r>
            <a:r>
              <a:rPr lang="cs-CZ" sz="2800" b="1" dirty="0"/>
              <a:t> in </a:t>
            </a:r>
            <a:r>
              <a:rPr lang="cs-CZ" sz="2800" b="1" dirty="0" err="1"/>
              <a:t>ESeC</a:t>
            </a:r>
            <a:r>
              <a:rPr lang="cs-CZ" sz="2800" b="1" dirty="0"/>
              <a:t> in </a:t>
            </a:r>
            <a:r>
              <a:rPr lang="cs-CZ" sz="2800" b="1" dirty="0" err="1"/>
              <a:t>the</a:t>
            </a:r>
            <a:r>
              <a:rPr lang="cs-CZ" sz="2800" b="1" dirty="0"/>
              <a:t> Czech Republic (6 </a:t>
            </a:r>
            <a:r>
              <a:rPr lang="cs-CZ" sz="2800" b="1" dirty="0" err="1"/>
              <a:t>class</a:t>
            </a:r>
            <a:r>
              <a:rPr lang="cs-CZ" sz="2800" b="1" dirty="0"/>
              <a:t> </a:t>
            </a:r>
            <a:r>
              <a:rPr lang="cs-CZ" sz="2800" b="1" dirty="0" err="1"/>
              <a:t>version</a:t>
            </a:r>
            <a:r>
              <a:rPr lang="cs-CZ" sz="2800" b="1" dirty="0"/>
              <a:t>)</a:t>
            </a:r>
            <a:endParaRPr lang="en-GB" sz="2800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92F7B78-2255-49A1-9D1D-A0F3634A9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20" y="908720"/>
            <a:ext cx="8729360" cy="534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6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964488" cy="5400600"/>
          </a:xfrm>
        </p:spPr>
        <p:txBody>
          <a:bodyPr>
            <a:noAutofit/>
          </a:bodyPr>
          <a:lstStyle/>
          <a:p>
            <a:pPr marL="457200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Socio-economic inequalities in the </a:t>
            </a:r>
            <a:r>
              <a:rPr lang="en-US" sz="2400" dirty="0" err="1">
                <a:solidFill>
                  <a:schemeClr val="tx1"/>
                </a:solidFill>
              </a:rPr>
              <a:t>labour</a:t>
            </a:r>
            <a:r>
              <a:rPr lang="en-US" sz="2400" dirty="0">
                <a:solidFill>
                  <a:schemeClr val="tx1"/>
                </a:solidFill>
              </a:rPr>
              <a:t> market</a:t>
            </a:r>
          </a:p>
          <a:p>
            <a:pPr marL="457200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What are jobs? Occupations – nominal categories</a:t>
            </a:r>
          </a:p>
          <a:p>
            <a:pPr marL="457200" indent="-457200" algn="l">
              <a:buFontTx/>
              <a:buChar char="-"/>
            </a:pPr>
            <a:endParaRPr lang="cs-CZ" sz="2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cs-CZ" sz="2400" dirty="0" err="1">
                <a:solidFill>
                  <a:schemeClr val="tx1"/>
                </a:solidFill>
              </a:rPr>
              <a:t>The</a:t>
            </a:r>
            <a:r>
              <a:rPr lang="cs-CZ" sz="2400" dirty="0">
                <a:solidFill>
                  <a:schemeClr val="tx1"/>
                </a:solidFill>
              </a:rPr>
              <a:t> transfer </a:t>
            </a:r>
            <a:r>
              <a:rPr lang="cs-CZ" sz="2400" dirty="0" err="1">
                <a:solidFill>
                  <a:schemeClr val="tx1"/>
                </a:solidFill>
              </a:rPr>
              <a:t>of</a:t>
            </a:r>
            <a:r>
              <a:rPr lang="en-US" sz="2400" dirty="0">
                <a:solidFill>
                  <a:schemeClr val="tx1"/>
                </a:solidFill>
              </a:rPr>
              <a:t> classification of occupations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into sociologically meaningful variables</a:t>
            </a:r>
          </a:p>
          <a:p>
            <a:pPr marL="914400" lvl="1" indent="-457200" algn="l">
              <a:buFontTx/>
              <a:buChar char="-"/>
            </a:pPr>
            <a:r>
              <a:rPr lang="en-US" sz="2000" i="1" dirty="0">
                <a:solidFill>
                  <a:schemeClr val="tx1"/>
                </a:solidFill>
              </a:rPr>
              <a:t>How to </a:t>
            </a:r>
            <a:r>
              <a:rPr lang="en-US" sz="2000" i="1" dirty="0" err="1">
                <a:solidFill>
                  <a:schemeClr val="tx1"/>
                </a:solidFill>
              </a:rPr>
              <a:t>tr</a:t>
            </a:r>
            <a:r>
              <a:rPr lang="cs-CZ" sz="2000" i="1" dirty="0" err="1">
                <a:solidFill>
                  <a:schemeClr val="tx1"/>
                </a:solidFill>
              </a:rPr>
              <a:t>ansform</a:t>
            </a:r>
            <a:r>
              <a:rPr lang="cs-CZ" sz="2000" i="1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nominal categories into ordinal or continuous (measured) variables</a:t>
            </a:r>
            <a:r>
              <a:rPr lang="cs-CZ" sz="2000" i="1" dirty="0">
                <a:solidFill>
                  <a:schemeClr val="tx1"/>
                </a:solidFill>
              </a:rPr>
              <a:t>?</a:t>
            </a:r>
            <a:endParaRPr lang="en-US" sz="2000" i="1" dirty="0">
              <a:solidFill>
                <a:schemeClr val="tx1"/>
              </a:solidFill>
            </a:endParaRPr>
          </a:p>
          <a:p>
            <a:pPr marL="914400" lvl="1" indent="-457200" algn="l">
              <a:buFontTx/>
              <a:buChar char="-"/>
            </a:pPr>
            <a:endParaRPr lang="en-US" sz="2000" dirty="0">
              <a:solidFill>
                <a:schemeClr val="tx1"/>
              </a:solidFill>
            </a:endParaRPr>
          </a:p>
          <a:p>
            <a:pPr marL="274638" indent="-274638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result </a:t>
            </a:r>
            <a:r>
              <a:rPr lang="cs-CZ" sz="24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b="1" dirty="0">
                <a:solidFill>
                  <a:schemeClr val="tx1"/>
                </a:solidFill>
              </a:rPr>
              <a:t>social classes</a:t>
            </a:r>
            <a:r>
              <a:rPr lang="cs-CZ" sz="2400" b="1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categorical approach </a:t>
            </a:r>
            <a:r>
              <a:rPr lang="cs-CZ" sz="2400" dirty="0">
                <a:solidFill>
                  <a:schemeClr val="tx1"/>
                </a:solidFill>
              </a:rPr>
              <a:t>to </a:t>
            </a:r>
            <a:r>
              <a:rPr lang="cs-CZ" sz="2400" dirty="0" err="1">
                <a:solidFill>
                  <a:schemeClr val="tx1"/>
                </a:solidFill>
              </a:rPr>
              <a:t>social</a:t>
            </a:r>
            <a:r>
              <a:rPr lang="cs-CZ" sz="2400" dirty="0">
                <a:solidFill>
                  <a:schemeClr val="tx1"/>
                </a:solidFill>
              </a:rPr>
              <a:t> reality</a:t>
            </a:r>
            <a:endParaRPr lang="en-US" sz="2400" dirty="0">
              <a:solidFill>
                <a:schemeClr val="tx1"/>
              </a:solidFill>
            </a:endParaRPr>
          </a:p>
          <a:p>
            <a:pPr marL="274638" indent="-274638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result </a:t>
            </a:r>
            <a:r>
              <a:rPr lang="cs-CZ" sz="24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b="1" dirty="0">
                <a:solidFill>
                  <a:schemeClr val="tx1"/>
                </a:solidFill>
              </a:rPr>
              <a:t>prestige ratings</a:t>
            </a:r>
            <a:r>
              <a:rPr lang="en-US" sz="2400" dirty="0">
                <a:solidFill>
                  <a:schemeClr val="tx1"/>
                </a:solidFill>
              </a:rPr>
              <a:t>, hierarchical</a:t>
            </a:r>
            <a:r>
              <a:rPr lang="cs-CZ" sz="2400" dirty="0">
                <a:solidFill>
                  <a:schemeClr val="tx1"/>
                </a:solidFill>
              </a:rPr>
              <a:t>/</a:t>
            </a:r>
            <a:r>
              <a:rPr lang="cs-CZ" sz="2400" dirty="0" err="1">
                <a:solidFill>
                  <a:schemeClr val="tx1"/>
                </a:solidFill>
              </a:rPr>
              <a:t>continuous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approach</a:t>
            </a:r>
            <a:endParaRPr lang="en-US" sz="2400" dirty="0">
              <a:solidFill>
                <a:schemeClr val="tx1"/>
              </a:solidFill>
            </a:endParaRPr>
          </a:p>
          <a:p>
            <a:pPr marL="274638" indent="-274638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result 3: </a:t>
            </a:r>
            <a:r>
              <a:rPr lang="en-US" sz="2400" b="1" dirty="0">
                <a:solidFill>
                  <a:schemeClr val="tx1"/>
                </a:solidFill>
              </a:rPr>
              <a:t>socioeconomic indexes</a:t>
            </a:r>
            <a:r>
              <a:rPr lang="en-US" sz="2400" dirty="0">
                <a:solidFill>
                  <a:schemeClr val="tx1"/>
                </a:solidFill>
              </a:rPr>
              <a:t> – hierarch</a:t>
            </a:r>
            <a:r>
              <a:rPr lang="cs-CZ" sz="2400" dirty="0" err="1">
                <a:solidFill>
                  <a:schemeClr val="tx1"/>
                </a:solidFill>
              </a:rPr>
              <a:t>ical</a:t>
            </a:r>
            <a:r>
              <a:rPr lang="cs-CZ" sz="2400" dirty="0">
                <a:solidFill>
                  <a:schemeClr val="tx1"/>
                </a:solidFill>
              </a:rPr>
              <a:t>/</a:t>
            </a:r>
            <a:r>
              <a:rPr lang="cs-CZ" sz="2400" dirty="0" err="1">
                <a:solidFill>
                  <a:schemeClr val="tx1"/>
                </a:solidFill>
              </a:rPr>
              <a:t>continuous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approach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All</a:t>
            </a:r>
            <a:r>
              <a:rPr lang="cs-CZ" sz="2400" dirty="0">
                <a:solidFill>
                  <a:schemeClr val="tx1"/>
                </a:solidFill>
              </a:rPr>
              <a:t> these</a:t>
            </a:r>
            <a:r>
              <a:rPr lang="en-US" sz="2400" dirty="0">
                <a:solidFill>
                  <a:schemeClr val="tx1"/>
                </a:solidFill>
              </a:rPr>
              <a:t> measures are ISCO based</a:t>
            </a:r>
          </a:p>
          <a:p>
            <a:pPr marL="457200" indent="-457200" algn="l">
              <a:buFontTx/>
              <a:buChar char="-"/>
            </a:pPr>
            <a:endParaRPr lang="cs-CZ" sz="2800" dirty="0"/>
          </a:p>
          <a:p>
            <a:pPr marL="457200" indent="-457200" algn="l">
              <a:buFontTx/>
              <a:buChar char="-"/>
            </a:pPr>
            <a:endParaRPr lang="cs-CZ" sz="2800" dirty="0"/>
          </a:p>
          <a:p>
            <a:pPr marL="457200" indent="-457200" algn="l">
              <a:buFontTx/>
              <a:buChar char="-"/>
            </a:pPr>
            <a:endParaRPr lang="en-GB" sz="2800" dirty="0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107504" y="116633"/>
            <a:ext cx="8784976" cy="897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>
                <a:latin typeface="+mn-lt"/>
              </a:rPr>
              <a:t>What is the base of differences between people in modern societies?</a:t>
            </a:r>
          </a:p>
        </p:txBody>
      </p:sp>
    </p:spTree>
    <p:extLst>
      <p:ext uri="{BB962C8B-B14F-4D97-AF65-F5344CB8AC3E}">
        <p14:creationId xmlns:p14="http://schemas.microsoft.com/office/powerpoint/2010/main" val="1259874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179512" y="0"/>
            <a:ext cx="379464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en-US" sz="2800" b="1" dirty="0" err="1">
                <a:latin typeface="+mn-lt"/>
              </a:rPr>
              <a:t>Prestige</a:t>
            </a:r>
            <a:r>
              <a:rPr lang="cs-CZ" altLang="en-US" sz="2800" b="1" dirty="0">
                <a:latin typeface="+mn-lt"/>
              </a:rPr>
              <a:t> </a:t>
            </a:r>
            <a:r>
              <a:rPr lang="cs-CZ" altLang="en-US" sz="2800" b="1" dirty="0" err="1">
                <a:latin typeface="+mn-lt"/>
              </a:rPr>
              <a:t>ratings</a:t>
            </a:r>
            <a:r>
              <a:rPr lang="cs-CZ" altLang="en-US" sz="2800" b="1" dirty="0">
                <a:latin typeface="+mn-lt"/>
              </a:rPr>
              <a:t> - SIOPS</a:t>
            </a:r>
            <a:endParaRPr lang="en-US" altLang="en-US" sz="2800" b="1" dirty="0">
              <a:latin typeface="+mn-lt"/>
            </a:endParaRPr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323527" y="692045"/>
            <a:ext cx="3817765" cy="5993425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Tx/>
              <a:buChar char="-"/>
            </a:pPr>
            <a:r>
              <a:rPr lang="en-US" sz="2200" dirty="0">
                <a:solidFill>
                  <a:schemeClr val="tx1"/>
                </a:solidFill>
              </a:rPr>
              <a:t>SIOPS - Standard International Occupational Prestige Scale (SIOPS) scores </a:t>
            </a:r>
          </a:p>
          <a:p>
            <a:pPr marL="457200" indent="-457200" algn="l">
              <a:buFontTx/>
              <a:buChar char="-"/>
            </a:pPr>
            <a:r>
              <a:rPr lang="en-US" sz="2200" dirty="0">
                <a:solidFill>
                  <a:schemeClr val="tx1"/>
                </a:solidFill>
              </a:rPr>
              <a:t>constructed by Donald J. </a:t>
            </a:r>
            <a:r>
              <a:rPr lang="en-US" sz="2200" dirty="0" err="1">
                <a:solidFill>
                  <a:schemeClr val="tx1"/>
                </a:solidFill>
              </a:rPr>
              <a:t>Treiman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en-US" sz="2200" i="1" dirty="0">
                <a:solidFill>
                  <a:schemeClr val="tx1"/>
                </a:solidFill>
              </a:rPr>
              <a:t>Occupational Prestige in Comparative Perspective </a:t>
            </a:r>
            <a:r>
              <a:rPr lang="en-US" sz="2200" dirty="0">
                <a:solidFill>
                  <a:schemeClr val="tx1"/>
                </a:solidFill>
              </a:rPr>
              <a:t>(1977) </a:t>
            </a:r>
          </a:p>
          <a:p>
            <a:pPr marL="457200" indent="-457200" algn="l">
              <a:buFontTx/>
              <a:buChar char="-"/>
            </a:pPr>
            <a:r>
              <a:rPr lang="en-US" sz="2200" dirty="0">
                <a:solidFill>
                  <a:schemeClr val="tx1"/>
                </a:solidFill>
              </a:rPr>
              <a:t>averaging the results of prestige evaluations from 60 countries</a:t>
            </a:r>
          </a:p>
          <a:p>
            <a:pPr marL="914400" lvl="1" indent="-457200" algn="l">
              <a:buFontTx/>
              <a:buChar char="-"/>
            </a:pPr>
            <a:r>
              <a:rPr lang="en-US" sz="2200" dirty="0">
                <a:solidFill>
                  <a:schemeClr val="tx1"/>
                </a:solidFill>
              </a:rPr>
              <a:t>evaluative judgments</a:t>
            </a:r>
          </a:p>
          <a:p>
            <a:pPr marL="914400" lvl="1" indent="-457200" algn="l">
              <a:buFontTx/>
              <a:buChar char="-"/>
            </a:pPr>
            <a:r>
              <a:rPr lang="en-US" sz="2200" dirty="0">
                <a:solidFill>
                  <a:schemeClr val="tx1"/>
                </a:solidFill>
              </a:rPr>
              <a:t>sample of population or experts</a:t>
            </a:r>
          </a:p>
          <a:p>
            <a:pPr marL="914400" lvl="1" indent="-457200" algn="l">
              <a:buFontTx/>
              <a:buChar char="-"/>
            </a:pPr>
            <a:r>
              <a:rPr lang="en-US" sz="2200" dirty="0">
                <a:solidFill>
                  <a:schemeClr val="tx1"/>
                </a:solidFill>
              </a:rPr>
              <a:t>prestige judgments of occupations</a:t>
            </a:r>
          </a:p>
          <a:p>
            <a:pPr marL="914400" lvl="1" indent="-457200" algn="l">
              <a:buFontTx/>
              <a:buChar char="-"/>
            </a:pPr>
            <a:r>
              <a:rPr lang="en-US" sz="2200" dirty="0">
                <a:solidFill>
                  <a:schemeClr val="tx1"/>
                </a:solidFill>
              </a:rPr>
              <a:t>general desirability of occupations </a:t>
            </a:r>
          </a:p>
          <a:p>
            <a:pPr marL="457200" indent="-457200" algn="l">
              <a:buFontTx/>
              <a:buChar char="-"/>
            </a:pPr>
            <a:r>
              <a:rPr lang="en-US" sz="2200" dirty="0">
                <a:solidFill>
                  <a:schemeClr val="tx1"/>
                </a:solidFill>
              </a:rPr>
              <a:t>ISCO code = prestige rating code</a:t>
            </a:r>
          </a:p>
          <a:p>
            <a:pPr marL="457200" indent="-457200" algn="l">
              <a:buFontTx/>
              <a:buChar char="-"/>
            </a:pPr>
            <a:endParaRPr lang="en-US" dirty="0"/>
          </a:p>
          <a:p>
            <a:pPr marL="457200" indent="-457200" algn="l">
              <a:buFontTx/>
              <a:buChar char="-"/>
            </a:pPr>
            <a:endParaRPr lang="en-GB" dirty="0"/>
          </a:p>
          <a:p>
            <a:pPr marL="457200" indent="-457200" algn="l">
              <a:buFontTx/>
              <a:buChar char="-"/>
            </a:pPr>
            <a:endParaRPr lang="en-GB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293" y="115981"/>
            <a:ext cx="3779913" cy="4840646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7164288" y="3717032"/>
            <a:ext cx="1910777" cy="309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69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114562" y="116632"/>
            <a:ext cx="9065949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en-US" sz="2800" b="1" dirty="0">
                <a:latin typeface="+mn-lt"/>
              </a:rPr>
              <a:t>ISEI: </a:t>
            </a:r>
            <a:r>
              <a:rPr lang="en-US" sz="2800" b="1" dirty="0">
                <a:latin typeface="+mn-lt"/>
              </a:rPr>
              <a:t>International Socio-economic Index of Occupational Status</a:t>
            </a:r>
            <a:endParaRPr lang="en-US" altLang="en-US" sz="2800" b="1" dirty="0">
              <a:latin typeface="+mn-lt"/>
            </a:endParaRPr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5400600" cy="5193704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ISEI is generated on the base of optimal scaling procedure</a:t>
            </a:r>
          </a:p>
          <a:p>
            <a:pPr marL="457200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EDUCATION -&gt; occupation -&gt; INCOME</a:t>
            </a:r>
          </a:p>
          <a:p>
            <a:pPr marL="457200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EDUCATION -&gt; ISEI -&gt; INCOME</a:t>
            </a:r>
          </a:p>
          <a:p>
            <a:pPr marL="457200" indent="-457200" algn="l">
              <a:buFontTx/>
              <a:buChar char="-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Zero correlation EDU-INCOME 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ISEI is empirical concept without theoretical support</a:t>
            </a:r>
          </a:p>
          <a:p>
            <a:pPr algn="l"/>
            <a:endParaRPr lang="en-US" sz="30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endParaRPr lang="en-US" dirty="0"/>
          </a:p>
          <a:p>
            <a:pPr marL="457200" indent="-457200" algn="l">
              <a:buFontTx/>
              <a:buChar char="-"/>
            </a:pPr>
            <a:endParaRPr lang="en-GB" dirty="0"/>
          </a:p>
          <a:p>
            <a:pPr marL="457200" indent="-457200" algn="l">
              <a:buFontTx/>
              <a:buChar char="-"/>
            </a:pPr>
            <a:endParaRPr lang="en-GB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860338"/>
            <a:ext cx="3563888" cy="457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00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273303" y="115981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en-US" sz="2800" b="1" dirty="0">
                <a:latin typeface="+mn-lt"/>
              </a:rPr>
              <a:t>New </a:t>
            </a:r>
            <a:r>
              <a:rPr lang="cs-CZ" altLang="en-US" sz="2800" b="1" dirty="0" err="1">
                <a:latin typeface="+mn-lt"/>
              </a:rPr>
              <a:t>class</a:t>
            </a:r>
            <a:r>
              <a:rPr lang="cs-CZ" altLang="en-US" sz="2800" b="1" dirty="0">
                <a:latin typeface="+mn-lt"/>
              </a:rPr>
              <a:t> </a:t>
            </a:r>
            <a:r>
              <a:rPr lang="cs-CZ" altLang="en-US" sz="2800" b="1" dirty="0" err="1">
                <a:latin typeface="+mn-lt"/>
              </a:rPr>
              <a:t>scheme</a:t>
            </a:r>
            <a:r>
              <a:rPr lang="cs-CZ" altLang="en-US" sz="2800" b="1" dirty="0">
                <a:latin typeface="+mn-lt"/>
              </a:rPr>
              <a:t>? </a:t>
            </a:r>
            <a:endParaRPr lang="en-US" altLang="en-US" sz="2800" b="1" dirty="0">
              <a:latin typeface="+mn-lt"/>
            </a:endParaRPr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273302" y="836712"/>
            <a:ext cx="8331145" cy="1296144"/>
          </a:xfrm>
        </p:spPr>
        <p:txBody>
          <a:bodyPr>
            <a:noAutofit/>
          </a:bodyPr>
          <a:lstStyle/>
          <a:p>
            <a:pPr marL="457200" indent="-457200" algn="l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YT video </a:t>
            </a:r>
            <a:r>
              <a:rPr lang="cs-CZ" sz="2400" dirty="0" err="1">
                <a:solidFill>
                  <a:schemeClr val="tx1"/>
                </a:solidFill>
              </a:rPr>
              <a:t>with</a:t>
            </a:r>
            <a:r>
              <a:rPr lang="cs-CZ" sz="2400" dirty="0">
                <a:solidFill>
                  <a:schemeClr val="tx1"/>
                </a:solidFill>
              </a:rPr>
              <a:t> Mike </a:t>
            </a:r>
            <a:r>
              <a:rPr lang="cs-CZ" sz="2400" dirty="0" err="1">
                <a:solidFill>
                  <a:schemeClr val="tx1"/>
                </a:solidFill>
              </a:rPr>
              <a:t>Savage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about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research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of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social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classes</a:t>
            </a:r>
            <a:r>
              <a:rPr lang="cs-CZ" sz="2400" dirty="0">
                <a:solidFill>
                  <a:schemeClr val="tx1"/>
                </a:solidFill>
              </a:rPr>
              <a:t> in </a:t>
            </a:r>
            <a:r>
              <a:rPr lang="cs-CZ" sz="2400" dirty="0" err="1">
                <a:solidFill>
                  <a:schemeClr val="tx1"/>
                </a:solidFill>
              </a:rPr>
              <a:t>Britain</a:t>
            </a:r>
            <a:r>
              <a:rPr lang="cs-CZ" sz="2400" dirty="0">
                <a:solidFill>
                  <a:schemeClr val="tx1"/>
                </a:solidFill>
              </a:rPr>
              <a:t>:  </a:t>
            </a:r>
            <a:r>
              <a:rPr lang="cs-CZ" sz="2400" dirty="0">
                <a:solidFill>
                  <a:schemeClr val="tx1"/>
                </a:solidFill>
                <a:hlinkClick r:id="rId2"/>
              </a:rPr>
              <a:t>https://youtu.be/m1rSJedkoQ4</a:t>
            </a:r>
            <a:endParaRPr lang="cs-CZ" sz="2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endParaRPr lang="cs-CZ" sz="2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endParaRPr lang="en-GB" sz="24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8EB1836-D45A-4C33-BE6D-4448AFB9E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729" y="2132856"/>
            <a:ext cx="6156176" cy="413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1195" y="836712"/>
            <a:ext cx="5592933" cy="4320480"/>
          </a:xfrm>
        </p:spPr>
        <p:txBody>
          <a:bodyPr>
            <a:noAutofit/>
          </a:bodyPr>
          <a:lstStyle/>
          <a:p>
            <a:pPr marL="457200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ILO: International </a:t>
            </a:r>
            <a:r>
              <a:rPr lang="en-US" sz="2400" dirty="0" err="1">
                <a:solidFill>
                  <a:schemeClr val="tx1"/>
                </a:solidFill>
              </a:rPr>
              <a:t>Labour</a:t>
            </a:r>
            <a:r>
              <a:rPr lang="en-US" sz="2400" dirty="0">
                <a:solidFill>
                  <a:schemeClr val="tx1"/>
                </a:solidFill>
              </a:rPr>
              <a:t> Organization in Geneva </a:t>
            </a:r>
          </a:p>
          <a:p>
            <a:pPr marL="914400" lvl="1" indent="-457200" algn="l"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original idea comes from 1921, the need for an ISCO</a:t>
            </a:r>
          </a:p>
          <a:p>
            <a:pPr marL="914400" lvl="1" indent="-457200" algn="l"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the first elementary version of ISCO has been proposed in 1958</a:t>
            </a:r>
          </a:p>
          <a:p>
            <a:pPr marL="914400" lvl="1" indent="-457200" algn="l"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ISCO68 -ISCO88 -ISCO08</a:t>
            </a:r>
          </a:p>
          <a:p>
            <a:pPr marL="457200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ISCO – 4 digits</a:t>
            </a:r>
          </a:p>
          <a:p>
            <a:pPr marL="914400" lvl="1" indent="-457200" algn="l">
              <a:buFontTx/>
              <a:buChar char="-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107504" y="116633"/>
            <a:ext cx="8928992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en-US" sz="2800" b="1" dirty="0">
                <a:latin typeface="+mn-lt"/>
              </a:rPr>
              <a:t>ISCO – International Standard </a:t>
            </a:r>
            <a:r>
              <a:rPr lang="cs-CZ" altLang="en-US" sz="2800" b="1" dirty="0" err="1">
                <a:latin typeface="+mn-lt"/>
              </a:rPr>
              <a:t>Classification</a:t>
            </a:r>
            <a:r>
              <a:rPr lang="cs-CZ" altLang="en-US" sz="2800" b="1" dirty="0">
                <a:latin typeface="+mn-lt"/>
              </a:rPr>
              <a:t> </a:t>
            </a:r>
            <a:r>
              <a:rPr lang="cs-CZ" altLang="en-US" sz="2800" b="1" dirty="0" err="1">
                <a:latin typeface="+mn-lt"/>
              </a:rPr>
              <a:t>of</a:t>
            </a:r>
            <a:r>
              <a:rPr lang="cs-CZ" altLang="en-US" sz="2800" b="1" dirty="0">
                <a:latin typeface="+mn-lt"/>
              </a:rPr>
              <a:t> </a:t>
            </a:r>
            <a:r>
              <a:rPr lang="cs-CZ" altLang="en-US" sz="2800" b="1" dirty="0" err="1">
                <a:latin typeface="+mn-lt"/>
              </a:rPr>
              <a:t>Occupations</a:t>
            </a:r>
            <a:endParaRPr lang="en-US" altLang="en-US" sz="2800" b="1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212" y="1268760"/>
            <a:ext cx="3427284" cy="227957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456" y="3899321"/>
            <a:ext cx="4002040" cy="26155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867458"/>
            <a:ext cx="3685977" cy="286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2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107504" y="44624"/>
            <a:ext cx="89289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/>
              <a:t>Categorical approach to occupation strati</a:t>
            </a:r>
            <a:r>
              <a:rPr lang="cs-CZ" sz="2600" b="1" dirty="0" err="1"/>
              <a:t>fication</a:t>
            </a:r>
            <a:r>
              <a:rPr lang="cs-CZ" sz="2600" b="1" dirty="0"/>
              <a:t> </a:t>
            </a:r>
            <a:endParaRPr lang="en-US" altLang="en-US" sz="2600" b="1" dirty="0">
              <a:latin typeface="+mn-lt"/>
            </a:endParaRPr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496944" cy="5688632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Tx/>
              <a:buChar char="-"/>
            </a:pPr>
            <a:r>
              <a:rPr lang="cs-CZ" sz="3400" dirty="0">
                <a:solidFill>
                  <a:schemeClr val="tx1"/>
                </a:solidFill>
              </a:rPr>
              <a:t>C</a:t>
            </a:r>
            <a:r>
              <a:rPr lang="en-US" sz="3400" dirty="0">
                <a:solidFill>
                  <a:schemeClr val="tx1"/>
                </a:solidFill>
              </a:rPr>
              <a:t>lass approach</a:t>
            </a:r>
            <a:endParaRPr lang="cs-CZ" sz="3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sz="3400" dirty="0">
                <a:solidFill>
                  <a:schemeClr val="tx1"/>
                </a:solidFill>
              </a:rPr>
              <a:t>Limited number of discrete categories</a:t>
            </a:r>
            <a:endParaRPr lang="cs-CZ" sz="3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sz="3400" dirty="0">
                <a:solidFill>
                  <a:schemeClr val="tx1"/>
                </a:solidFill>
              </a:rPr>
              <a:t>External heterogeneity (members differ from other members)</a:t>
            </a:r>
            <a:endParaRPr lang="cs-CZ" sz="3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sz="3400" dirty="0">
                <a:solidFill>
                  <a:schemeClr val="tx1"/>
                </a:solidFill>
              </a:rPr>
              <a:t>Internal homogeneity (similarity to other members of the same category)</a:t>
            </a:r>
            <a:endParaRPr lang="cs-CZ" sz="3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sz="3400" dirty="0">
                <a:solidFill>
                  <a:schemeClr val="tx1"/>
                </a:solidFill>
              </a:rPr>
              <a:t>Criteria that define heterogeneity and homogeneity are tested in empirical research</a:t>
            </a:r>
            <a:endParaRPr lang="cs-CZ" sz="3400" dirty="0">
              <a:solidFill>
                <a:schemeClr val="tx1"/>
              </a:solidFill>
            </a:endParaRPr>
          </a:p>
          <a:p>
            <a:pPr marL="914400" lvl="1" indent="-457200" algn="l">
              <a:buFontTx/>
              <a:buChar char="-"/>
            </a:pPr>
            <a:r>
              <a:rPr lang="en-US" sz="2900" dirty="0">
                <a:solidFill>
                  <a:schemeClr val="tx1"/>
                </a:solidFill>
              </a:rPr>
              <a:t>Conditions (income, working time, vacation time, type of contract</a:t>
            </a:r>
            <a:r>
              <a:rPr lang="cs-CZ" sz="2900" dirty="0">
                <a:solidFill>
                  <a:schemeClr val="tx1"/>
                </a:solidFill>
              </a:rPr>
              <a:t>)  </a:t>
            </a:r>
          </a:p>
          <a:p>
            <a:pPr marL="914400" lvl="1" indent="-457200" algn="l">
              <a:buFontTx/>
              <a:buChar char="-"/>
            </a:pPr>
            <a:r>
              <a:rPr lang="en-US" sz="2900" dirty="0">
                <a:solidFill>
                  <a:schemeClr val="tx1"/>
                </a:solidFill>
              </a:rPr>
              <a:t>Opportunities (mobility odds, financial bonuses, promotions)</a:t>
            </a:r>
            <a:endParaRPr lang="cs-CZ" sz="29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endParaRPr lang="cs-CZ" sz="31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sz="3400" dirty="0">
                <a:solidFill>
                  <a:schemeClr val="tx1"/>
                </a:solidFill>
              </a:rPr>
              <a:t>How social classes are relevant for description and explanation of social phenomena </a:t>
            </a:r>
            <a:endParaRPr lang="cs-CZ" sz="3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sz="3400" dirty="0">
                <a:solidFill>
                  <a:schemeClr val="tx1"/>
                </a:solidFill>
              </a:rPr>
              <a:t>Social classes = social mobility</a:t>
            </a:r>
            <a:endParaRPr lang="cs-CZ" sz="3400" dirty="0">
              <a:solidFill>
                <a:schemeClr val="tx1"/>
              </a:solidFill>
            </a:endParaRPr>
          </a:p>
          <a:p>
            <a:pPr marL="914400" lvl="1" indent="-457200" algn="l">
              <a:buFontTx/>
              <a:buChar char="-"/>
            </a:pPr>
            <a:r>
              <a:rPr lang="en-US" sz="2900" dirty="0">
                <a:solidFill>
                  <a:schemeClr val="tx1"/>
                </a:solidFill>
              </a:rPr>
              <a:t>Multidimensionality</a:t>
            </a:r>
            <a:r>
              <a:rPr lang="cs-CZ" sz="2900" dirty="0">
                <a:solidFill>
                  <a:schemeClr val="tx1"/>
                </a:solidFill>
              </a:rPr>
              <a:t>, s</a:t>
            </a:r>
            <a:r>
              <a:rPr lang="en-US" sz="2900" dirty="0" err="1">
                <a:solidFill>
                  <a:schemeClr val="tx1"/>
                </a:solidFill>
              </a:rPr>
              <a:t>ocial</a:t>
            </a:r>
            <a:r>
              <a:rPr lang="en-US" sz="2900" dirty="0">
                <a:solidFill>
                  <a:schemeClr val="tx1"/>
                </a:solidFill>
              </a:rPr>
              <a:t> mobility patterns differ </a:t>
            </a:r>
            <a:endParaRPr lang="cs-CZ" sz="29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sz="3600" dirty="0">
                <a:solidFill>
                  <a:schemeClr val="tx1"/>
                </a:solidFill>
              </a:rPr>
              <a:t>Social classes are theoretical concept that is empirically tested</a:t>
            </a:r>
          </a:p>
          <a:p>
            <a:pPr marL="457200" indent="-457200" algn="l">
              <a:buFontTx/>
              <a:buChar char="-"/>
            </a:pPr>
            <a:endParaRPr lang="cs-CZ" sz="3500" dirty="0">
              <a:solidFill>
                <a:schemeClr val="tx1"/>
              </a:solidFill>
            </a:endParaRPr>
          </a:p>
          <a:p>
            <a:pPr algn="l"/>
            <a:endParaRPr lang="en-US" sz="30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endParaRPr lang="en-US" dirty="0"/>
          </a:p>
          <a:p>
            <a:pPr marL="457200" indent="-457200" algn="l">
              <a:buFontTx/>
              <a:buChar char="-"/>
            </a:pPr>
            <a:endParaRPr lang="en-GB" dirty="0"/>
          </a:p>
          <a:p>
            <a:pPr marL="457200" indent="-457200" algn="l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25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107504" y="4462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/>
              <a:t>Continuous approach to occupation strati</a:t>
            </a:r>
            <a:r>
              <a:rPr lang="cs-CZ" sz="2600" b="1" dirty="0" err="1"/>
              <a:t>fication</a:t>
            </a:r>
            <a:endParaRPr lang="en-US" altLang="en-US" sz="2600" b="1" dirty="0">
              <a:latin typeface="+mn-lt"/>
            </a:endParaRPr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136904" cy="5688632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H</a:t>
            </a:r>
            <a:r>
              <a:rPr lang="en-US" sz="2600" dirty="0" err="1">
                <a:solidFill>
                  <a:schemeClr val="tx1"/>
                </a:solidFill>
              </a:rPr>
              <a:t>ierarchical</a:t>
            </a:r>
            <a:r>
              <a:rPr lang="en-US" sz="2600" dirty="0">
                <a:solidFill>
                  <a:schemeClr val="tx1"/>
                </a:solidFill>
              </a:rPr>
              <a:t> approach</a:t>
            </a:r>
            <a:endParaRPr lang="cs-CZ" sz="26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sz="2600" dirty="0">
                <a:solidFill>
                  <a:schemeClr val="tx1"/>
                </a:solidFill>
              </a:rPr>
              <a:t>Indexes are similar to prestige scales, but differences in construction</a:t>
            </a:r>
            <a:endParaRPr lang="cs-CZ" sz="26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sz="2600" dirty="0">
                <a:solidFill>
                  <a:schemeClr val="tx1"/>
                </a:solidFill>
              </a:rPr>
              <a:t>Unlimited number of distinctions among occupational groups </a:t>
            </a:r>
            <a:endParaRPr lang="cs-CZ" sz="26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sz="2600" dirty="0">
                <a:solidFill>
                  <a:schemeClr val="tx1"/>
                </a:solidFill>
              </a:rPr>
              <a:t>Differences in occupations can be captured in one dimension</a:t>
            </a:r>
            <a:endParaRPr lang="cs-CZ" sz="2600" dirty="0">
              <a:solidFill>
                <a:schemeClr val="tx1"/>
              </a:solidFill>
            </a:endParaRPr>
          </a:p>
          <a:p>
            <a:pPr marL="914400" lvl="1" indent="-457200" algn="l">
              <a:buFontTx/>
              <a:buChar char="-"/>
            </a:pPr>
            <a:r>
              <a:rPr lang="en-US" sz="2200" dirty="0">
                <a:solidFill>
                  <a:schemeClr val="tx1"/>
                </a:solidFill>
              </a:rPr>
              <a:t>Represented by one parameter is statistical modeling</a:t>
            </a:r>
            <a:endParaRPr lang="cs-CZ" sz="2200" dirty="0">
              <a:solidFill>
                <a:schemeClr val="tx1"/>
              </a:solidFill>
            </a:endParaRPr>
          </a:p>
          <a:p>
            <a:pPr marL="914400" lvl="1" indent="-457200" algn="l">
              <a:buFontTx/>
              <a:buChar char="-"/>
            </a:pPr>
            <a:r>
              <a:rPr lang="en-US" sz="2200" dirty="0">
                <a:solidFill>
                  <a:schemeClr val="tx1"/>
                </a:solidFill>
              </a:rPr>
              <a:t>Advantage when external heterogeneity and internal homogeneity do not work in the case of social classes</a:t>
            </a:r>
            <a:endParaRPr lang="cs-CZ" sz="22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sz="2600" dirty="0">
                <a:solidFill>
                  <a:schemeClr val="tx1"/>
                </a:solidFill>
              </a:rPr>
              <a:t>Can solve the problem of “</a:t>
            </a:r>
            <a:r>
              <a:rPr lang="cs-CZ" sz="2600" dirty="0" err="1">
                <a:solidFill>
                  <a:schemeClr val="tx1"/>
                </a:solidFill>
              </a:rPr>
              <a:t>intervening</a:t>
            </a:r>
            <a:r>
              <a:rPr lang="en-US" sz="2600" dirty="0">
                <a:solidFill>
                  <a:schemeClr val="tx1"/>
                </a:solidFill>
              </a:rPr>
              <a:t>” variable in mobility analysis (gender, age, ethnicity)</a:t>
            </a:r>
            <a:endParaRPr lang="cs-CZ" sz="26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sz="2600" dirty="0">
                <a:solidFill>
                  <a:schemeClr val="tx1"/>
                </a:solidFill>
              </a:rPr>
              <a:t>Indexes </a:t>
            </a:r>
            <a:r>
              <a:rPr lang="cs-CZ" sz="2600" dirty="0">
                <a:solidFill>
                  <a:schemeClr val="tx1"/>
                </a:solidFill>
              </a:rPr>
              <a:t>(</a:t>
            </a:r>
            <a:r>
              <a:rPr lang="en-US" sz="2600" dirty="0">
                <a:solidFill>
                  <a:schemeClr val="tx1"/>
                </a:solidFill>
              </a:rPr>
              <a:t>ISEI) = status attainment process</a:t>
            </a:r>
            <a:endParaRPr lang="cs-CZ" sz="26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sz="2600" dirty="0">
                <a:solidFill>
                  <a:schemeClr val="tx1"/>
                </a:solidFill>
              </a:rPr>
              <a:t>Reproduction is part of attainment process, social mobility is not directly measured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45436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273303" y="115981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en-US" sz="2800" b="1" dirty="0" err="1">
                <a:latin typeface="+mn-lt"/>
              </a:rPr>
              <a:t>Social</a:t>
            </a:r>
            <a:r>
              <a:rPr lang="cs-CZ" altLang="en-US" sz="2800" b="1" dirty="0">
                <a:latin typeface="+mn-lt"/>
              </a:rPr>
              <a:t> </a:t>
            </a:r>
            <a:r>
              <a:rPr lang="cs-CZ" altLang="en-US" sz="2800" b="1" dirty="0" err="1">
                <a:latin typeface="+mn-lt"/>
              </a:rPr>
              <a:t>classes</a:t>
            </a:r>
            <a:r>
              <a:rPr lang="cs-CZ" altLang="en-US" sz="2800" b="1" dirty="0">
                <a:latin typeface="+mn-lt"/>
              </a:rPr>
              <a:t>: </a:t>
            </a:r>
            <a:r>
              <a:rPr lang="cs-CZ" altLang="en-US" sz="2800" b="1" dirty="0" err="1">
                <a:latin typeface="+mn-lt"/>
              </a:rPr>
              <a:t>categorical</a:t>
            </a:r>
            <a:r>
              <a:rPr lang="cs-CZ" altLang="en-US" sz="2800" b="1" dirty="0">
                <a:latin typeface="+mn-lt"/>
              </a:rPr>
              <a:t> </a:t>
            </a:r>
            <a:r>
              <a:rPr lang="cs-CZ" altLang="en-US" sz="2800" b="1" dirty="0" err="1">
                <a:latin typeface="+mn-lt"/>
              </a:rPr>
              <a:t>approach</a:t>
            </a:r>
            <a:endParaRPr lang="en-US" altLang="en-US" sz="2800" b="1" dirty="0">
              <a:latin typeface="+mn-lt"/>
            </a:endParaRPr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208912" cy="5193704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Generally: social classes are connected to modern society</a:t>
            </a:r>
          </a:p>
          <a:p>
            <a:pPr marL="457200" indent="-457200" algn="l">
              <a:buFontTx/>
              <a:buChar char="-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err="1">
                <a:solidFill>
                  <a:schemeClr val="tx1"/>
                </a:solidFill>
              </a:rPr>
              <a:t>labour</a:t>
            </a:r>
            <a:r>
              <a:rPr lang="en-US" sz="2400" dirty="0">
                <a:solidFill>
                  <a:schemeClr val="tx1"/>
                </a:solidFill>
              </a:rPr>
              <a:t> market is the axis of modern life</a:t>
            </a:r>
          </a:p>
          <a:p>
            <a:pPr marL="457200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Job = money that are necessary for life in society = the level of quality of life</a:t>
            </a:r>
          </a:p>
          <a:p>
            <a:pPr marL="914400" lvl="1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living conditions</a:t>
            </a:r>
          </a:p>
          <a:p>
            <a:pPr marL="457200" indent="-457200" algn="l">
              <a:buFontTx/>
              <a:buChar char="-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Jobs (and </a:t>
            </a:r>
            <a:r>
              <a:rPr lang="en-US" sz="2400" dirty="0" err="1">
                <a:solidFill>
                  <a:schemeClr val="tx1"/>
                </a:solidFill>
              </a:rPr>
              <a:t>labour</a:t>
            </a:r>
            <a:r>
              <a:rPr lang="en-US" sz="2400" dirty="0">
                <a:solidFill>
                  <a:schemeClr val="tx1"/>
                </a:solidFill>
              </a:rPr>
              <a:t> markets in nation states) mean the organization of life, time and  individual biographies</a:t>
            </a:r>
          </a:p>
          <a:p>
            <a:pPr algn="l"/>
            <a:r>
              <a:rPr lang="en-US" sz="3000" dirty="0">
                <a:solidFill>
                  <a:schemeClr val="tx1"/>
                </a:solidFill>
              </a:rPr>
              <a:t>  </a:t>
            </a:r>
          </a:p>
          <a:p>
            <a:pPr marL="457200" indent="-457200" algn="l">
              <a:buFontTx/>
              <a:buChar char="-"/>
            </a:pPr>
            <a:endParaRPr lang="en-US" dirty="0"/>
          </a:p>
          <a:p>
            <a:pPr marL="457200" indent="-457200" algn="l">
              <a:buFontTx/>
              <a:buChar char="-"/>
            </a:pPr>
            <a:endParaRPr lang="en-GB" dirty="0"/>
          </a:p>
          <a:p>
            <a:pPr marL="457200" indent="-457200" algn="l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85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568952" cy="662473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GB" sz="4000" b="1" dirty="0">
                <a:solidFill>
                  <a:schemeClr val="tx1"/>
                </a:solidFill>
              </a:rPr>
              <a:t>Fathers of social classes</a:t>
            </a:r>
            <a:r>
              <a:rPr lang="cs-CZ" sz="4000" b="1" dirty="0">
                <a:solidFill>
                  <a:schemeClr val="tx1"/>
                </a:solidFill>
              </a:rPr>
              <a:t>:</a:t>
            </a:r>
            <a:r>
              <a:rPr lang="en-GB" sz="4000" b="1" dirty="0">
                <a:solidFill>
                  <a:schemeClr val="tx1"/>
                </a:solidFill>
              </a:rPr>
              <a:t> Karl Marx and Max Weber</a:t>
            </a:r>
          </a:p>
          <a:p>
            <a:pPr marL="457200" indent="-457200" algn="l">
              <a:buFontTx/>
              <a:buChar char="-"/>
            </a:pPr>
            <a:endParaRPr lang="en-GB" b="1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sz="3400" b="1" dirty="0">
                <a:solidFill>
                  <a:schemeClr val="tx1"/>
                </a:solidFill>
              </a:rPr>
              <a:t>Karl Marx (1818–1883)</a:t>
            </a:r>
            <a:r>
              <a:rPr lang="en-US" sz="3400" dirty="0">
                <a:solidFill>
                  <a:schemeClr val="tx1"/>
                </a:solidFill>
              </a:rPr>
              <a:t>, German philosopher, economist, sociologist.  </a:t>
            </a:r>
          </a:p>
          <a:p>
            <a:pPr marL="457200" indent="-457200" algn="l">
              <a:buFontTx/>
              <a:buChar char="-"/>
            </a:pPr>
            <a:r>
              <a:rPr lang="en-US" sz="3400" dirty="0">
                <a:solidFill>
                  <a:schemeClr val="tx1"/>
                </a:solidFill>
              </a:rPr>
              <a:t>Two classes in modern society: class antagonisms under capitalism between the </a:t>
            </a:r>
            <a:r>
              <a:rPr lang="en-US" sz="3400" i="1" dirty="0">
                <a:solidFill>
                  <a:schemeClr val="tx1"/>
                </a:solidFill>
              </a:rPr>
              <a:t>bourgeoisie</a:t>
            </a:r>
            <a:r>
              <a:rPr lang="en-US" sz="3400" dirty="0">
                <a:solidFill>
                  <a:schemeClr val="tx1"/>
                </a:solidFill>
              </a:rPr>
              <a:t> and </a:t>
            </a:r>
            <a:r>
              <a:rPr lang="en-US" sz="3400" i="1" dirty="0">
                <a:solidFill>
                  <a:schemeClr val="tx1"/>
                </a:solidFill>
              </a:rPr>
              <a:t>proletariat</a:t>
            </a:r>
          </a:p>
          <a:p>
            <a:pPr marL="457200" indent="-457200" algn="l">
              <a:buFontTx/>
              <a:buChar char="-"/>
            </a:pPr>
            <a:r>
              <a:rPr lang="en-US" sz="3400" dirty="0">
                <a:solidFill>
                  <a:schemeClr val="tx1"/>
                </a:solidFill>
              </a:rPr>
              <a:t>Classes are defined by the relationship to production</a:t>
            </a:r>
          </a:p>
          <a:p>
            <a:pPr marL="914400" lvl="1" indent="-457200" algn="l">
              <a:buFontTx/>
              <a:buChar char="-"/>
            </a:pPr>
            <a:r>
              <a:rPr lang="en-US" sz="3400" dirty="0">
                <a:solidFill>
                  <a:schemeClr val="tx1"/>
                </a:solidFill>
              </a:rPr>
              <a:t>Bourgeoisie owns means of production</a:t>
            </a:r>
          </a:p>
          <a:p>
            <a:pPr marL="914400" lvl="1" indent="-457200" algn="l">
              <a:buFontTx/>
              <a:buChar char="-"/>
            </a:pPr>
            <a:r>
              <a:rPr lang="en-US" sz="3400" dirty="0">
                <a:solidFill>
                  <a:schemeClr val="tx1"/>
                </a:solidFill>
              </a:rPr>
              <a:t>Proletariat owns just </a:t>
            </a:r>
            <a:r>
              <a:rPr lang="en-US" sz="3400" dirty="0" err="1">
                <a:solidFill>
                  <a:schemeClr val="tx1"/>
                </a:solidFill>
              </a:rPr>
              <a:t>labour</a:t>
            </a:r>
            <a:r>
              <a:rPr lang="en-US" sz="3400" dirty="0">
                <a:solidFill>
                  <a:schemeClr val="tx1"/>
                </a:solidFill>
              </a:rPr>
              <a:t> power</a:t>
            </a:r>
          </a:p>
          <a:p>
            <a:pPr marL="457200" indent="-457200" algn="l">
              <a:buFontTx/>
              <a:buChar char="-"/>
            </a:pPr>
            <a:r>
              <a:rPr lang="en-US" sz="3400" dirty="0">
                <a:solidFill>
                  <a:schemeClr val="tx1"/>
                </a:solidFill>
              </a:rPr>
              <a:t>Structural specification of social classes </a:t>
            </a:r>
          </a:p>
          <a:p>
            <a:pPr marL="457200" indent="-457200" algn="l">
              <a:buFontTx/>
              <a:buChar char="-"/>
            </a:pPr>
            <a:endParaRPr lang="en-US" sz="3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sz="3400" b="1" dirty="0">
                <a:solidFill>
                  <a:schemeClr val="tx1"/>
                </a:solidFill>
              </a:rPr>
              <a:t>Max Weber (1864–1920)</a:t>
            </a:r>
            <a:r>
              <a:rPr lang="en-US" sz="3400" dirty="0">
                <a:solidFill>
                  <a:schemeClr val="tx1"/>
                </a:solidFill>
              </a:rPr>
              <a:t>, German sociologist, philosopher, and political economist </a:t>
            </a:r>
          </a:p>
          <a:p>
            <a:pPr marL="457200" indent="-457200" algn="l">
              <a:buFontTx/>
              <a:buChar char="-"/>
            </a:pPr>
            <a:r>
              <a:rPr lang="en-US" sz="3400" dirty="0">
                <a:solidFill>
                  <a:schemeClr val="tx1"/>
                </a:solidFill>
              </a:rPr>
              <a:t>Class position means the </a:t>
            </a:r>
            <a:r>
              <a:rPr lang="en-US" sz="3400" dirty="0" err="1">
                <a:solidFill>
                  <a:schemeClr val="tx1"/>
                </a:solidFill>
              </a:rPr>
              <a:t>labour</a:t>
            </a:r>
            <a:r>
              <a:rPr lang="en-US" sz="3400" dirty="0">
                <a:solidFill>
                  <a:schemeClr val="tx1"/>
                </a:solidFill>
              </a:rPr>
              <a:t> market position</a:t>
            </a:r>
          </a:p>
          <a:p>
            <a:pPr marL="457200" indent="-457200" algn="l">
              <a:buFontTx/>
              <a:buChar char="-"/>
            </a:pPr>
            <a:r>
              <a:rPr lang="en-US" sz="3400" dirty="0">
                <a:solidFill>
                  <a:schemeClr val="tx1"/>
                </a:solidFill>
              </a:rPr>
              <a:t>Jobs</a:t>
            </a:r>
          </a:p>
          <a:p>
            <a:pPr marL="457200" indent="-457200" algn="l">
              <a:buFontTx/>
              <a:buChar char="-"/>
            </a:pPr>
            <a:r>
              <a:rPr lang="en-US" sz="3400" dirty="0">
                <a:solidFill>
                  <a:schemeClr val="tx1"/>
                </a:solidFill>
              </a:rPr>
              <a:t>Many classes and specific cultural </a:t>
            </a:r>
            <a:r>
              <a:rPr lang="en-US" sz="3400" dirty="0" err="1">
                <a:solidFill>
                  <a:schemeClr val="tx1"/>
                </a:solidFill>
              </a:rPr>
              <a:t>behaviour</a:t>
            </a:r>
            <a:r>
              <a:rPr lang="en-US" sz="3400" dirty="0">
                <a:solidFill>
                  <a:schemeClr val="tx1"/>
                </a:solidFill>
              </a:rPr>
              <a:t> (explanation!)</a:t>
            </a:r>
          </a:p>
          <a:p>
            <a:pPr marL="457200" indent="-457200" algn="l">
              <a:buFontTx/>
              <a:buChar char="-"/>
            </a:pPr>
            <a:r>
              <a:rPr lang="en-US" sz="3400" dirty="0">
                <a:solidFill>
                  <a:schemeClr val="tx1"/>
                </a:solidFill>
              </a:rPr>
              <a:t>Cultural specification of social classes</a:t>
            </a:r>
          </a:p>
          <a:p>
            <a:pPr algn="l"/>
            <a:r>
              <a:rPr lang="en-GB" sz="3400" dirty="0">
                <a:solidFill>
                  <a:schemeClr val="tx1"/>
                </a:solidFill>
              </a:rPr>
              <a:t>  </a:t>
            </a:r>
          </a:p>
          <a:p>
            <a:pPr marL="457200" indent="-457200" algn="l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68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208912" cy="5193704"/>
          </a:xfrm>
        </p:spPr>
        <p:txBody>
          <a:bodyPr>
            <a:noAutofit/>
          </a:bodyPr>
          <a:lstStyle/>
          <a:p>
            <a:pPr marL="457200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Social classes are groups of people in the same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labour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market position</a:t>
            </a:r>
          </a:p>
          <a:p>
            <a:pPr marL="457200" indent="-457200" algn="l">
              <a:buFontTx/>
              <a:buChar char="-"/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marL="457200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People with the same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labour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market chances</a:t>
            </a:r>
          </a:p>
          <a:p>
            <a:pPr marL="914400" lvl="1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The same odds to get certain type of work</a:t>
            </a:r>
          </a:p>
          <a:p>
            <a:pPr marL="914400" lvl="1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The same odds to get the similar salary</a:t>
            </a:r>
          </a:p>
          <a:p>
            <a:pPr marL="914400" lvl="1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The same odds to do certain type of paid activity</a:t>
            </a:r>
          </a:p>
          <a:p>
            <a:pPr marL="457200" indent="-457200" algn="l">
              <a:buFontTx/>
              <a:buChar char="-"/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marL="457200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Are social classes the social groups today?</a:t>
            </a:r>
          </a:p>
          <a:p>
            <a:pPr marL="914400" lvl="1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Is job/employment so important that makes social class?  </a:t>
            </a:r>
          </a:p>
          <a:p>
            <a:pPr marL="914400" lvl="1" indent="-457200" algn="l">
              <a:buFontTx/>
              <a:buChar char="-"/>
            </a:pPr>
            <a:endParaRPr lang="cs-CZ" dirty="0">
              <a:solidFill>
                <a:schemeClr val="tx1"/>
              </a:solidFill>
              <a:latin typeface="+mj-lt"/>
            </a:endParaRPr>
          </a:p>
          <a:p>
            <a:pPr lvl="1" algn="l"/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457200" indent="-457200" algn="l">
              <a:buFontTx/>
              <a:buChar char="-"/>
            </a:pPr>
            <a:endParaRPr lang="en-GB" sz="2800" dirty="0"/>
          </a:p>
          <a:p>
            <a:pPr marL="457200" indent="-457200" algn="l">
              <a:buFontTx/>
              <a:buChar char="-"/>
            </a:pPr>
            <a:endParaRPr lang="en-GB" sz="2800" dirty="0"/>
          </a:p>
          <a:p>
            <a:pPr marL="457200" indent="-457200" algn="l">
              <a:buFontTx/>
              <a:buChar char="-"/>
            </a:pPr>
            <a:endParaRPr lang="en-GB" sz="2800" dirty="0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179512" y="4462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en-US" sz="2800" b="1" dirty="0">
                <a:latin typeface="+mn-lt"/>
              </a:rPr>
              <a:t>S</a:t>
            </a:r>
            <a:r>
              <a:rPr lang="en-US" altLang="en-US" sz="2800" b="1" dirty="0" err="1">
                <a:latin typeface="+mn-lt"/>
              </a:rPr>
              <a:t>ocial</a:t>
            </a:r>
            <a:r>
              <a:rPr lang="en-US" altLang="en-US" sz="2800" b="1" dirty="0">
                <a:latin typeface="+mn-lt"/>
              </a:rPr>
              <a:t> classes in </a:t>
            </a:r>
            <a:r>
              <a:rPr lang="en-US" altLang="en-US" sz="2800" b="1" dirty="0" err="1">
                <a:latin typeface="+mn-lt"/>
              </a:rPr>
              <a:t>moder</a:t>
            </a:r>
            <a:r>
              <a:rPr lang="cs-CZ" altLang="en-US" sz="2800" b="1" dirty="0">
                <a:latin typeface="+mn-lt"/>
              </a:rPr>
              <a:t>n</a:t>
            </a:r>
            <a:r>
              <a:rPr lang="en-US" altLang="en-US" sz="2800" b="1" dirty="0">
                <a:latin typeface="+mn-lt"/>
              </a:rPr>
              <a:t> societies</a:t>
            </a:r>
          </a:p>
        </p:txBody>
      </p:sp>
    </p:spTree>
    <p:extLst>
      <p:ext uri="{BB962C8B-B14F-4D97-AF65-F5344CB8AC3E}">
        <p14:creationId xmlns:p14="http://schemas.microsoft.com/office/powerpoint/2010/main" val="2934602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4848" y="980728"/>
            <a:ext cx="8208912" cy="5256584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en-GB" sz="2400" dirty="0">
                <a:solidFill>
                  <a:schemeClr val="tx1"/>
                </a:solidFill>
              </a:rPr>
              <a:t>Theory of social classes must answer two key questions:</a:t>
            </a:r>
          </a:p>
          <a:p>
            <a:pPr marL="457200" indent="-457200" algn="l">
              <a:buFontTx/>
              <a:buChar char="-"/>
            </a:pPr>
            <a:endParaRPr lang="cs-CZ" sz="2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GB" sz="2400" dirty="0">
                <a:solidFill>
                  <a:schemeClr val="tx1"/>
                </a:solidFill>
              </a:rPr>
              <a:t>What criteria and why these criteria differentiate positions in the labour market?</a:t>
            </a:r>
          </a:p>
          <a:p>
            <a:pPr marL="914400" lvl="1" indent="-457200" algn="l">
              <a:buFontTx/>
              <a:buChar char="-"/>
            </a:pPr>
            <a:r>
              <a:rPr lang="en-GB" sz="2400" dirty="0">
                <a:solidFill>
                  <a:schemeClr val="tx1"/>
                </a:solidFill>
              </a:rPr>
              <a:t>How many social classes? </a:t>
            </a:r>
            <a:endParaRPr lang="cs-CZ" sz="2400" dirty="0">
              <a:solidFill>
                <a:schemeClr val="tx1"/>
              </a:solidFill>
            </a:endParaRPr>
          </a:p>
          <a:p>
            <a:pPr marL="914400" lvl="1" indent="-457200" algn="l">
              <a:buFontTx/>
              <a:buChar char="-"/>
            </a:pPr>
            <a:endParaRPr lang="en-GB" sz="2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GB" sz="2400" dirty="0">
                <a:solidFill>
                  <a:schemeClr val="tx1"/>
                </a:solidFill>
              </a:rPr>
              <a:t>Who belongs to which social class?</a:t>
            </a:r>
          </a:p>
          <a:p>
            <a:pPr marL="914400" lvl="1" indent="-457200" algn="l">
              <a:buFontTx/>
              <a:buChar char="-"/>
            </a:pPr>
            <a:r>
              <a:rPr lang="en-GB" sz="2400" dirty="0">
                <a:solidFill>
                  <a:schemeClr val="tx1"/>
                </a:solidFill>
              </a:rPr>
              <a:t>Does the social class exist as a social group? What have social class representants  similar?</a:t>
            </a:r>
          </a:p>
          <a:p>
            <a:pPr marL="457200" indent="-457200" algn="l">
              <a:buFontTx/>
              <a:buChar char="-"/>
            </a:pPr>
            <a:endParaRPr lang="en-GB" sz="2400" dirty="0"/>
          </a:p>
          <a:p>
            <a:pPr marL="457200" indent="-457200" algn="l">
              <a:buFontTx/>
              <a:buChar char="-"/>
            </a:pPr>
            <a:endParaRPr lang="en-GB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E963D63-32DA-4831-B6BC-AEF71867A0D4}"/>
              </a:ext>
            </a:extLst>
          </p:cNvPr>
          <p:cNvSpPr txBox="1">
            <a:spLocks/>
          </p:cNvSpPr>
          <p:nvPr/>
        </p:nvSpPr>
        <p:spPr>
          <a:xfrm>
            <a:off x="179512" y="4462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en-US" sz="2800" b="1" dirty="0" err="1">
                <a:latin typeface="+mn-lt"/>
              </a:rPr>
              <a:t>Theory</a:t>
            </a:r>
            <a:r>
              <a:rPr lang="cs-CZ" altLang="en-US" sz="2800" b="1" dirty="0">
                <a:latin typeface="+mn-lt"/>
              </a:rPr>
              <a:t> </a:t>
            </a:r>
            <a:r>
              <a:rPr lang="cs-CZ" altLang="en-US" sz="2800" b="1" dirty="0" err="1">
                <a:latin typeface="+mn-lt"/>
              </a:rPr>
              <a:t>of</a:t>
            </a:r>
            <a:r>
              <a:rPr lang="cs-CZ" altLang="en-US" sz="2800" b="1" dirty="0">
                <a:latin typeface="+mn-lt"/>
              </a:rPr>
              <a:t> s</a:t>
            </a:r>
            <a:r>
              <a:rPr lang="en-US" altLang="en-US" sz="2800" b="1" dirty="0" err="1">
                <a:latin typeface="+mn-lt"/>
              </a:rPr>
              <a:t>ocial</a:t>
            </a:r>
            <a:r>
              <a:rPr lang="en-US" altLang="en-US" sz="2800" b="1" dirty="0">
                <a:latin typeface="+mn-lt"/>
              </a:rPr>
              <a:t> classes</a:t>
            </a:r>
          </a:p>
        </p:txBody>
      </p:sp>
    </p:spTree>
    <p:extLst>
      <p:ext uri="{BB962C8B-B14F-4D97-AF65-F5344CB8AC3E}">
        <p14:creationId xmlns:p14="http://schemas.microsoft.com/office/powerpoint/2010/main" val="27042256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1188</Words>
  <Application>Microsoft Office PowerPoint</Application>
  <PresentationFormat>Předvádění na obrazovce (4:3)</PresentationFormat>
  <Paragraphs>189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What is the ESeC?</vt:lpstr>
      <vt:lpstr>Primary distinctions in ESeC (derived from EGP)</vt:lpstr>
      <vt:lpstr>Prezentace aplikace PowerPoint</vt:lpstr>
      <vt:lpstr>Prezentace aplikace PowerPoint</vt:lpstr>
      <vt:lpstr>Why is the ESeC needed?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aaaa</dc:creator>
  <cp:lastModifiedBy>Tomáš Katrňák</cp:lastModifiedBy>
  <cp:revision>75</cp:revision>
  <dcterms:created xsi:type="dcterms:W3CDTF">2013-09-22T19:27:37Z</dcterms:created>
  <dcterms:modified xsi:type="dcterms:W3CDTF">2021-10-20T09:43:29Z</dcterms:modified>
</cp:coreProperties>
</file>