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8" r:id="rId4"/>
    <p:sldId id="290" r:id="rId5"/>
    <p:sldId id="291" r:id="rId6"/>
    <p:sldId id="289" r:id="rId7"/>
    <p:sldId id="292" r:id="rId8"/>
    <p:sldId id="259" r:id="rId9"/>
    <p:sldId id="297" r:id="rId10"/>
    <p:sldId id="298" r:id="rId11"/>
    <p:sldId id="296" r:id="rId12"/>
    <p:sldId id="282" r:id="rId13"/>
    <p:sldId id="287" r:id="rId14"/>
    <p:sldId id="258" r:id="rId15"/>
    <p:sldId id="260" r:id="rId16"/>
    <p:sldId id="261" r:id="rId17"/>
    <p:sldId id="295" r:id="rId18"/>
    <p:sldId id="283" r:id="rId19"/>
    <p:sldId id="284" r:id="rId20"/>
    <p:sldId id="263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7" autoAdjust="0"/>
    <p:restoredTop sz="96270" autoAdjust="0"/>
  </p:normalViewPr>
  <p:slideViewPr>
    <p:cSldViewPr snapToGrid="0">
      <p:cViewPr varScale="1">
        <p:scale>
          <a:sx n="91" d="100"/>
          <a:sy n="91" d="100"/>
        </p:scale>
        <p:origin x="1528" y="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YhZCUYOx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přístupy k třídní analýze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Doseděl</a:t>
            </a:r>
          </a:p>
          <a:p>
            <a:r>
              <a:rPr lang="cs-CZ" dirty="0"/>
              <a:t>dosedel@fss.muni.cz</a:t>
            </a:r>
          </a:p>
          <a:p>
            <a:r>
              <a:rPr lang="cs-CZ" dirty="0"/>
              <a:t>Sociálně stratifikační výzkum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Rozděleni svobodou</a:t>
            </a:r>
            <a:endParaRPr lang="en-GB" dirty="0"/>
          </a:p>
        </p:txBody>
      </p:sp>
      <p:graphicFrame>
        <p:nvGraphicFramePr>
          <p:cNvPr id="14" name="Tabulka 6">
            <a:extLst>
              <a:ext uri="{FF2B5EF4-FFF2-40B4-BE49-F238E27FC236}">
                <a16:creationId xmlns:a16="http://schemas.microsoft.com/office/drawing/2014/main" id="{58358621-C173-444C-BA1A-9F3C7821F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629031"/>
              </p:ext>
            </p:extLst>
          </p:nvPr>
        </p:nvGraphicFramePr>
        <p:xfrm>
          <a:off x="540000" y="1517895"/>
          <a:ext cx="66169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946">
                  <a:extLst>
                    <a:ext uri="{9D8B030D-6E8A-4147-A177-3AD203B41FA5}">
                      <a16:colId xmlns:a16="http://schemas.microsoft.com/office/drawing/2014/main" val="401787046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04725833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370911568"/>
                    </a:ext>
                  </a:extLst>
                </a:gridCol>
                <a:gridCol w="1626576">
                  <a:extLst>
                    <a:ext uri="{9D8B030D-6E8A-4147-A177-3AD203B41FA5}">
                      <a16:colId xmlns:a16="http://schemas.microsoft.com/office/drawing/2014/main" val="4014922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Kulturní kapitál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Sociální kapitál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Ekonomický kapitál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9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ELITA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4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Nastupující kosmopolitní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Zajištěná 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0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Tradiční pracující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5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Místních vazeb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0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Ohrožená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1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Strádající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8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83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Guy Standing:</a:t>
            </a:r>
            <a:r>
              <a:rPr lang="cs-CZ" dirty="0"/>
              <a:t> </a:t>
            </a:r>
            <a:r>
              <a:rPr lang="en-GB" dirty="0"/>
              <a:t>Pre</a:t>
            </a:r>
            <a:r>
              <a:rPr lang="cs-CZ" dirty="0" err="1"/>
              <a:t>kariá</a:t>
            </a:r>
            <a:r>
              <a:rPr lang="en-GB" dirty="0"/>
              <a:t>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Prekarizovaná</a:t>
            </a:r>
            <a:r>
              <a:rPr lang="cs-CZ" dirty="0"/>
              <a:t> práce je charakterizována </a:t>
            </a:r>
            <a:r>
              <a:rPr lang="cs-CZ" b="1" dirty="0"/>
              <a:t>nejistotami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cs-CZ" sz="2000" dirty="0"/>
              <a:t>v osobě zaměstnavatele </a:t>
            </a:r>
            <a:r>
              <a:rPr lang="en-GB" sz="2000" dirty="0"/>
              <a:t>(agency work, </a:t>
            </a:r>
            <a:r>
              <a:rPr lang="cs-CZ" sz="2000" dirty="0"/>
              <a:t>Švarc systém</a:t>
            </a:r>
            <a:r>
              <a:rPr lang="en-GB" sz="2000" dirty="0"/>
              <a:t>)</a:t>
            </a:r>
          </a:p>
          <a:p>
            <a:pPr lvl="1"/>
            <a:r>
              <a:rPr lang="cs-CZ" sz="2000" dirty="0"/>
              <a:t>v trvání pracovní smlouvy</a:t>
            </a:r>
            <a:r>
              <a:rPr lang="en-GB" sz="2000" dirty="0"/>
              <a:t> (</a:t>
            </a:r>
            <a:r>
              <a:rPr lang="cs-CZ" sz="2000" dirty="0"/>
              <a:t>dočasná, příležitostná</a:t>
            </a:r>
            <a:r>
              <a:rPr lang="en-GB" sz="2000" dirty="0"/>
              <a:t>)</a:t>
            </a:r>
          </a:p>
          <a:p>
            <a:pPr lvl="1"/>
            <a:r>
              <a:rPr lang="cs-CZ" sz="2000" dirty="0"/>
              <a:t>v přístupu k sociálním jistotám </a:t>
            </a:r>
            <a:r>
              <a:rPr lang="en-GB" sz="2000" dirty="0"/>
              <a:t>(</a:t>
            </a:r>
            <a:r>
              <a:rPr lang="cs-CZ" sz="2000" dirty="0"/>
              <a:t>zdravotní pojištění, dovolená, penze</a:t>
            </a:r>
            <a:r>
              <a:rPr lang="en-GB" sz="2000" dirty="0"/>
              <a:t>)</a:t>
            </a:r>
          </a:p>
          <a:p>
            <a:pPr lvl="1"/>
            <a:r>
              <a:rPr lang="cs-CZ" sz="2000" dirty="0"/>
              <a:t>v možnostech zastoupení </a:t>
            </a:r>
            <a:r>
              <a:rPr lang="en-GB" sz="2000" dirty="0"/>
              <a:t>(</a:t>
            </a:r>
            <a:r>
              <a:rPr lang="cs-CZ" sz="2000" dirty="0"/>
              <a:t>odbory</a:t>
            </a:r>
            <a:r>
              <a:rPr lang="en-GB" sz="2000" dirty="0"/>
              <a:t>, </a:t>
            </a:r>
            <a:r>
              <a:rPr lang="cs-CZ" sz="2000" dirty="0"/>
              <a:t>právo na stávku</a:t>
            </a:r>
            <a:r>
              <a:rPr lang="en-GB" sz="2000" dirty="0"/>
              <a:t>…)</a:t>
            </a:r>
          </a:p>
          <a:p>
            <a:pPr lvl="1"/>
            <a:endParaRPr lang="en-GB" sz="2000" dirty="0"/>
          </a:p>
          <a:p>
            <a:r>
              <a:rPr lang="en-GB" dirty="0"/>
              <a:t>Citizens × Denizens</a:t>
            </a:r>
          </a:p>
        </p:txBody>
      </p:sp>
    </p:spTree>
    <p:extLst>
      <p:ext uri="{BB962C8B-B14F-4D97-AF65-F5344CB8AC3E}">
        <p14:creationId xmlns:p14="http://schemas.microsoft.com/office/powerpoint/2010/main" val="372800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Guy Standing:</a:t>
            </a:r>
            <a:r>
              <a:rPr lang="cs-CZ" dirty="0"/>
              <a:t> </a:t>
            </a:r>
            <a:r>
              <a:rPr lang="cs-CZ" dirty="0" err="1"/>
              <a:t>Prekariát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Prekarizovaná</a:t>
            </a:r>
            <a:r>
              <a:rPr lang="cs-CZ" dirty="0"/>
              <a:t> práce je charakterizována </a:t>
            </a:r>
            <a:r>
              <a:rPr lang="cs-CZ" b="1" dirty="0"/>
              <a:t>nejistotami</a:t>
            </a:r>
            <a:r>
              <a:rPr lang="en-GB" b="1" dirty="0"/>
              <a:t>:</a:t>
            </a:r>
            <a:endParaRPr lang="en-GB" dirty="0"/>
          </a:p>
          <a:p>
            <a:pPr lvl="1"/>
            <a:r>
              <a:rPr lang="cs-CZ" sz="2000" dirty="0"/>
              <a:t>v osobě zaměstnavatele </a:t>
            </a:r>
            <a:r>
              <a:rPr lang="en-GB" sz="2000" dirty="0"/>
              <a:t>(agency work, </a:t>
            </a:r>
            <a:r>
              <a:rPr lang="cs-CZ" sz="2000" dirty="0"/>
              <a:t>Švarc systém</a:t>
            </a:r>
            <a:r>
              <a:rPr lang="en-GB" sz="2000" dirty="0"/>
              <a:t>)</a:t>
            </a:r>
          </a:p>
          <a:p>
            <a:pPr lvl="1"/>
            <a:r>
              <a:rPr lang="cs-CZ" sz="2000" dirty="0"/>
              <a:t>v trvání pracovní smlouvy</a:t>
            </a:r>
            <a:r>
              <a:rPr lang="en-GB" sz="2000" dirty="0"/>
              <a:t> (</a:t>
            </a:r>
            <a:r>
              <a:rPr lang="cs-CZ" sz="2000" dirty="0"/>
              <a:t>dočasná, příležitostná</a:t>
            </a:r>
            <a:r>
              <a:rPr lang="en-GB" sz="2000" dirty="0"/>
              <a:t>)</a:t>
            </a:r>
          </a:p>
          <a:p>
            <a:pPr lvl="1"/>
            <a:r>
              <a:rPr lang="cs-CZ" sz="2000" dirty="0"/>
              <a:t>v přístupu k sociálním jistotám </a:t>
            </a:r>
            <a:r>
              <a:rPr lang="en-GB" sz="2000" dirty="0"/>
              <a:t>(</a:t>
            </a:r>
            <a:r>
              <a:rPr lang="cs-CZ" sz="2000" dirty="0"/>
              <a:t>zdravotní pojištění, dovolená, penze</a:t>
            </a:r>
            <a:r>
              <a:rPr lang="en-GB" sz="2000" dirty="0"/>
              <a:t>)</a:t>
            </a:r>
          </a:p>
          <a:p>
            <a:pPr lvl="1"/>
            <a:r>
              <a:rPr lang="cs-CZ" sz="2000" dirty="0"/>
              <a:t>v možnostech zastoupení </a:t>
            </a:r>
            <a:r>
              <a:rPr lang="en-GB" sz="2000" dirty="0"/>
              <a:t>(</a:t>
            </a:r>
            <a:r>
              <a:rPr lang="cs-CZ" sz="2000" dirty="0"/>
              <a:t>odbory</a:t>
            </a:r>
            <a:r>
              <a:rPr lang="en-GB" sz="2000" dirty="0"/>
              <a:t>, </a:t>
            </a:r>
            <a:r>
              <a:rPr lang="cs-CZ" sz="2000" dirty="0"/>
              <a:t>právo na stávku</a:t>
            </a:r>
            <a:r>
              <a:rPr lang="en-GB" sz="2000" dirty="0"/>
              <a:t>…)</a:t>
            </a:r>
          </a:p>
          <a:p>
            <a:pPr lvl="1"/>
            <a:endParaRPr lang="en-GB" sz="2000" dirty="0"/>
          </a:p>
          <a:p>
            <a:r>
              <a:rPr lang="en-GB" dirty="0"/>
              <a:t>Citizens × Denizens</a:t>
            </a:r>
          </a:p>
          <a:p>
            <a:endParaRPr lang="cs-CZ" dirty="0"/>
          </a:p>
          <a:p>
            <a:r>
              <a:rPr lang="cs-CZ" dirty="0"/>
              <a:t>Třídní schéma</a:t>
            </a:r>
            <a:endParaRPr lang="en-GB" dirty="0"/>
          </a:p>
          <a:p>
            <a:pPr lvl="1"/>
            <a:r>
              <a:rPr lang="en-GB" sz="2000" dirty="0" err="1"/>
              <a:t>Elit</a:t>
            </a:r>
            <a:r>
              <a:rPr lang="cs-CZ" sz="2000" dirty="0"/>
              <a:t>a</a:t>
            </a:r>
            <a:endParaRPr lang="en-GB" sz="2000" dirty="0"/>
          </a:p>
          <a:p>
            <a:pPr lvl="1"/>
            <a:r>
              <a:rPr lang="en-GB" sz="2000" dirty="0" err="1"/>
              <a:t>Salari</a:t>
            </a:r>
            <a:r>
              <a:rPr lang="cs-CZ" sz="2000" dirty="0"/>
              <a:t>á</a:t>
            </a:r>
            <a:r>
              <a:rPr lang="en-GB" sz="2000" dirty="0"/>
              <a:t>t</a:t>
            </a:r>
          </a:p>
          <a:p>
            <a:pPr lvl="1"/>
            <a:r>
              <a:rPr lang="en-GB" sz="2000" dirty="0"/>
              <a:t>Prof</a:t>
            </a:r>
            <a:r>
              <a:rPr lang="cs-CZ" sz="2000" dirty="0" err="1"/>
              <a:t>esionálové</a:t>
            </a:r>
            <a:r>
              <a:rPr lang="cs-CZ" sz="2000" dirty="0"/>
              <a:t> a technici</a:t>
            </a:r>
            <a:endParaRPr lang="en-GB" sz="2000" dirty="0"/>
          </a:p>
          <a:p>
            <a:pPr lvl="1"/>
            <a:r>
              <a:rPr lang="en-GB" sz="2000" dirty="0" err="1"/>
              <a:t>Proletari</a:t>
            </a:r>
            <a:r>
              <a:rPr lang="cs-CZ" sz="2000" dirty="0"/>
              <a:t>á</a:t>
            </a:r>
            <a:r>
              <a:rPr lang="en-GB" sz="2000" dirty="0"/>
              <a:t>t</a:t>
            </a:r>
          </a:p>
          <a:p>
            <a:pPr lvl="1"/>
            <a:r>
              <a:rPr lang="en-GB" sz="2000" b="1" dirty="0"/>
              <a:t>Pre</a:t>
            </a:r>
            <a:r>
              <a:rPr lang="cs-CZ" sz="2000" b="1" dirty="0"/>
              <a:t>k</a:t>
            </a:r>
            <a:r>
              <a:rPr lang="en-GB" sz="2000" b="1" dirty="0" err="1"/>
              <a:t>ari</a:t>
            </a:r>
            <a:r>
              <a:rPr lang="cs-CZ" sz="2000" b="1" dirty="0"/>
              <a:t>á</a:t>
            </a:r>
            <a:r>
              <a:rPr lang="en-GB" sz="2000" b="1" dirty="0"/>
              <a:t>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53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13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cestě k flexibilní práci</a:t>
            </a:r>
            <a:r>
              <a:rPr lang="en-US" dirty="0"/>
              <a:t>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Nejpozději od</a:t>
            </a:r>
            <a:r>
              <a:rPr lang="en-US" dirty="0"/>
              <a:t> 1970s</a:t>
            </a:r>
          </a:p>
          <a:p>
            <a:r>
              <a:rPr lang="cs-CZ" dirty="0"/>
              <a:t>Řada ekonomických a sociálních krizí</a:t>
            </a:r>
            <a:endParaRPr lang="en-US" dirty="0"/>
          </a:p>
          <a:p>
            <a:r>
              <a:rPr lang="cs-CZ" dirty="0"/>
              <a:t>Druhá krize modernity </a:t>
            </a:r>
            <a:r>
              <a:rPr lang="en-US" dirty="0"/>
              <a:t>(Wagner)</a:t>
            </a:r>
          </a:p>
          <a:p>
            <a:r>
              <a:rPr lang="cs-CZ" dirty="0"/>
              <a:t>Demontáž velkých organizačních celků</a:t>
            </a:r>
            <a:r>
              <a:rPr lang="en-US" dirty="0"/>
              <a:t>…</a:t>
            </a:r>
          </a:p>
          <a:p>
            <a:r>
              <a:rPr lang="en-US" dirty="0"/>
              <a:t>… </a:t>
            </a:r>
            <a:r>
              <a:rPr lang="cs-CZ" dirty="0"/>
              <a:t>poptávka po vysoké flexibilitě dodavatelských firem i jejich </a:t>
            </a:r>
            <a:r>
              <a:rPr lang="cs-CZ" b="1" dirty="0"/>
              <a:t>zaměstnanců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6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cestě k flexibilní práci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koncepty</a:t>
            </a:r>
            <a:r>
              <a:rPr lang="en-GB" dirty="0"/>
              <a:t>:</a:t>
            </a:r>
          </a:p>
          <a:p>
            <a:pPr lvl="1"/>
            <a:r>
              <a:rPr lang="cs-CZ" sz="2000" dirty="0"/>
              <a:t>flexibilní</a:t>
            </a:r>
            <a:endParaRPr lang="en-GB" sz="2000" dirty="0"/>
          </a:p>
          <a:p>
            <a:pPr lvl="1"/>
            <a:r>
              <a:rPr lang="cs-CZ" sz="2000" dirty="0"/>
              <a:t>atypická</a:t>
            </a:r>
            <a:endParaRPr lang="en-GB" sz="2000" dirty="0"/>
          </a:p>
          <a:p>
            <a:pPr lvl="1"/>
            <a:r>
              <a:rPr lang="cs-CZ" sz="2000" dirty="0"/>
              <a:t>nestandardní</a:t>
            </a:r>
            <a:endParaRPr lang="en-GB" sz="2000" dirty="0"/>
          </a:p>
          <a:p>
            <a:pPr lvl="1"/>
            <a:r>
              <a:rPr lang="cs-CZ" sz="2000" dirty="0" err="1"/>
              <a:t>flexploatační</a:t>
            </a:r>
            <a:endParaRPr lang="en-GB" sz="2000" dirty="0"/>
          </a:p>
          <a:p>
            <a:pPr lvl="1"/>
            <a:r>
              <a:rPr lang="cs-CZ" sz="2000" dirty="0" err="1"/>
              <a:t>prekarizovaná</a:t>
            </a:r>
            <a:endParaRPr lang="en-GB" sz="2000" dirty="0"/>
          </a:p>
          <a:p>
            <a:endParaRPr lang="en-GB" dirty="0"/>
          </a:p>
          <a:p>
            <a:r>
              <a:rPr lang="cs-CZ" dirty="0"/>
              <a:t>V rámci </a:t>
            </a:r>
            <a:r>
              <a:rPr lang="en-GB" dirty="0"/>
              <a:t>EU (ILO):</a:t>
            </a:r>
          </a:p>
          <a:p>
            <a:pPr lvl="1"/>
            <a:r>
              <a:rPr lang="en-GB" sz="2000" dirty="0"/>
              <a:t>20 % </a:t>
            </a:r>
            <a:r>
              <a:rPr lang="cs-CZ" sz="2000" dirty="0"/>
              <a:t>zaměstnanců pracuje na částečný úvazek</a:t>
            </a:r>
            <a:endParaRPr lang="en-GB" sz="2000" dirty="0"/>
          </a:p>
          <a:p>
            <a:pPr lvl="1"/>
            <a:r>
              <a:rPr lang="en-GB" sz="2000" dirty="0"/>
              <a:t>11 % </a:t>
            </a:r>
            <a:r>
              <a:rPr lang="cs-CZ" sz="2000" dirty="0"/>
              <a:t>zaměstnanců má smlouvu na dobu určitou</a:t>
            </a:r>
            <a:endParaRPr lang="en-GB" sz="2000" dirty="0"/>
          </a:p>
          <a:p>
            <a:pPr lvl="1"/>
            <a:r>
              <a:rPr lang="en-GB" sz="2000" dirty="0"/>
              <a:t>2</a:t>
            </a:r>
            <a:r>
              <a:rPr lang="cs-CZ" sz="2000" dirty="0"/>
              <a:t>,</a:t>
            </a:r>
            <a:r>
              <a:rPr lang="en-GB" sz="2000" dirty="0"/>
              <a:t>4 % </a:t>
            </a:r>
            <a:r>
              <a:rPr lang="cs-CZ" sz="2000" dirty="0"/>
              <a:t>zaměstnanců má smlouvu na dobu kratší než 3 měsíce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6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</a:t>
            </a:r>
            <a:r>
              <a:rPr lang="cs-CZ" dirty="0" err="1"/>
              <a:t>Prekariátu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FTPC</a:t>
            </a:r>
            <a:r>
              <a:rPr lang="cs-CZ" dirty="0"/>
              <a:t> (jako ideální stav) je v lidské historii spíše </a:t>
            </a:r>
            <a:r>
              <a:rPr lang="cs-CZ" b="1" dirty="0"/>
              <a:t>výjimkou </a:t>
            </a:r>
            <a:r>
              <a:rPr lang="cs-CZ" dirty="0"/>
              <a:t>než pravidlem</a:t>
            </a:r>
          </a:p>
          <a:p>
            <a:r>
              <a:rPr lang="cs-CZ" dirty="0"/>
              <a:t>Životní podmínky příslušníků </a:t>
            </a:r>
            <a:r>
              <a:rPr lang="cs-CZ" dirty="0" err="1"/>
              <a:t>prekariátu</a:t>
            </a:r>
            <a:r>
              <a:rPr lang="cs-CZ" dirty="0"/>
              <a:t> nejsou zase tak odlišné od zkušeností pracující třídy</a:t>
            </a:r>
          </a:p>
          <a:p>
            <a:r>
              <a:rPr lang="cs-CZ" dirty="0" err="1"/>
              <a:t>Prekarita</a:t>
            </a:r>
            <a:r>
              <a:rPr lang="cs-CZ" dirty="0"/>
              <a:t> je běžná pracovní zkušenost zaměstnanců na globálním Jihu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0084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ohrožen </a:t>
            </a:r>
            <a:r>
              <a:rPr lang="cs-CZ" dirty="0" err="1"/>
              <a:t>prekarizací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Ženy:</a:t>
            </a:r>
            <a:r>
              <a:rPr lang="cs-CZ" dirty="0"/>
              <a:t> péče o rodinu, kratší úvazky, mateřská/rodičovská</a:t>
            </a:r>
          </a:p>
          <a:p>
            <a:r>
              <a:rPr lang="cs-CZ" b="1" dirty="0"/>
              <a:t>Migranti:</a:t>
            </a:r>
            <a:r>
              <a:rPr lang="cs-CZ" dirty="0"/>
              <a:t> neznají jazyk, nemají povolení, odkázaní na agenturu</a:t>
            </a:r>
          </a:p>
          <a:p>
            <a:r>
              <a:rPr lang="cs-CZ" b="1" dirty="0"/>
              <a:t>Čerství absolventi:</a:t>
            </a:r>
            <a:r>
              <a:rPr lang="cs-CZ" dirty="0"/>
              <a:t> nemají praxi</a:t>
            </a:r>
          </a:p>
          <a:p>
            <a:r>
              <a:rPr lang="cs-CZ" b="1" dirty="0"/>
              <a:t>Lidé před důchodem:</a:t>
            </a:r>
            <a:r>
              <a:rPr lang="cs-CZ" dirty="0"/>
              <a:t> postupně přecházejí na kratší úvazky</a:t>
            </a:r>
          </a:p>
        </p:txBody>
      </p:sp>
    </p:spTree>
    <p:extLst>
      <p:ext uri="{BB962C8B-B14F-4D97-AF65-F5344CB8AC3E}">
        <p14:creationId xmlns:p14="http://schemas.microsoft.com/office/powerpoint/2010/main" val="285997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operacionalizovat </a:t>
            </a:r>
            <a:r>
              <a:rPr lang="cs-CZ" dirty="0" err="1"/>
              <a:t>Prekariát</a:t>
            </a:r>
            <a:r>
              <a:rPr lang="en-GB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Rozdíly oproti</a:t>
            </a:r>
            <a:r>
              <a:rPr lang="en-GB" dirty="0"/>
              <a:t> FTPC</a:t>
            </a:r>
          </a:p>
          <a:p>
            <a:pPr lvl="1"/>
            <a:r>
              <a:rPr lang="cs-CZ" sz="2000" dirty="0"/>
              <a:t>Částečný úvazek</a:t>
            </a:r>
            <a:r>
              <a:rPr lang="en-GB" sz="2000" dirty="0"/>
              <a:t>, </a:t>
            </a:r>
            <a:r>
              <a:rPr lang="cs-CZ" sz="2000" dirty="0"/>
              <a:t>Smlouva určitá</a:t>
            </a:r>
            <a:r>
              <a:rPr lang="en-GB" sz="2000" dirty="0"/>
              <a:t>, </a:t>
            </a:r>
            <a:r>
              <a:rPr lang="cs-CZ" sz="2000" dirty="0"/>
              <a:t>Agentura</a:t>
            </a:r>
            <a:r>
              <a:rPr lang="en-GB" sz="2000" dirty="0"/>
              <a:t>, </a:t>
            </a:r>
            <a:r>
              <a:rPr lang="cs-CZ" sz="2000" dirty="0"/>
              <a:t>Švarc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je každý částečný úvazek </a:t>
            </a:r>
            <a:r>
              <a:rPr lang="cs-CZ" sz="2000" dirty="0" err="1"/>
              <a:t>prekarizovaný</a:t>
            </a:r>
            <a:r>
              <a:rPr lang="en-GB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73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operacionalizovat </a:t>
            </a:r>
            <a:r>
              <a:rPr lang="cs-CZ" dirty="0" err="1"/>
              <a:t>Prekariát</a:t>
            </a:r>
            <a:r>
              <a:rPr lang="en-GB" dirty="0"/>
              <a:t>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Rozdíly oproti</a:t>
            </a:r>
            <a:r>
              <a:rPr lang="en-GB" dirty="0"/>
              <a:t> FTPC</a:t>
            </a:r>
          </a:p>
          <a:p>
            <a:pPr lvl="1"/>
            <a:r>
              <a:rPr lang="cs-CZ" sz="2000" dirty="0"/>
              <a:t>Částečný úvazek</a:t>
            </a:r>
            <a:r>
              <a:rPr lang="en-GB" sz="2000" dirty="0"/>
              <a:t>, </a:t>
            </a:r>
            <a:r>
              <a:rPr lang="cs-CZ" sz="2000" dirty="0"/>
              <a:t>Smlouva určitá</a:t>
            </a:r>
            <a:r>
              <a:rPr lang="en-GB" sz="2000" dirty="0"/>
              <a:t>, </a:t>
            </a:r>
            <a:r>
              <a:rPr lang="cs-CZ" sz="2000" dirty="0"/>
              <a:t>Agentura</a:t>
            </a:r>
            <a:r>
              <a:rPr lang="en-GB" sz="2000" dirty="0"/>
              <a:t>, </a:t>
            </a:r>
            <a:r>
              <a:rPr lang="cs-CZ" sz="2000" dirty="0"/>
              <a:t>Švarc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je každý částečný úvazek </a:t>
            </a:r>
            <a:r>
              <a:rPr lang="cs-CZ" sz="2000" dirty="0" err="1"/>
              <a:t>prekarizovaný</a:t>
            </a:r>
            <a:r>
              <a:rPr lang="en-GB" sz="2000" dirty="0"/>
              <a:t>?</a:t>
            </a:r>
          </a:p>
          <a:p>
            <a:r>
              <a:rPr lang="cs-CZ" dirty="0"/>
              <a:t>Sociální charakteristiky zaměstnání</a:t>
            </a:r>
            <a:endParaRPr lang="en-GB" dirty="0"/>
          </a:p>
          <a:p>
            <a:pPr lvl="1"/>
            <a:r>
              <a:rPr lang="cs-CZ" sz="2000" dirty="0"/>
              <a:t>Přístup ke zdravotnímu pojištění, odborům, stávce…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nebývá součástí </a:t>
            </a:r>
            <a:r>
              <a:rPr lang="cs-CZ" sz="2000" dirty="0" err="1"/>
              <a:t>surveyů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683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operacionalizovat </a:t>
            </a:r>
            <a:r>
              <a:rPr lang="cs-CZ" dirty="0" err="1"/>
              <a:t>Prekariát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Rozdíly oproti</a:t>
            </a:r>
            <a:r>
              <a:rPr lang="en-GB" dirty="0"/>
              <a:t> FTPC</a:t>
            </a:r>
          </a:p>
          <a:p>
            <a:pPr lvl="1"/>
            <a:r>
              <a:rPr lang="cs-CZ" sz="2000" dirty="0"/>
              <a:t>Částečný úvazek</a:t>
            </a:r>
            <a:r>
              <a:rPr lang="en-GB" sz="2000" dirty="0"/>
              <a:t>, </a:t>
            </a:r>
            <a:r>
              <a:rPr lang="cs-CZ" sz="2000" dirty="0"/>
              <a:t>Smlouva určitá</a:t>
            </a:r>
            <a:r>
              <a:rPr lang="en-GB" sz="2000" dirty="0"/>
              <a:t>, </a:t>
            </a:r>
            <a:r>
              <a:rPr lang="cs-CZ" sz="2000" dirty="0"/>
              <a:t>Agentura</a:t>
            </a:r>
            <a:r>
              <a:rPr lang="en-GB" sz="2000" dirty="0"/>
              <a:t>, </a:t>
            </a:r>
            <a:r>
              <a:rPr lang="cs-CZ" sz="2000" dirty="0"/>
              <a:t>Švarc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je každý částečný úvazek </a:t>
            </a:r>
            <a:r>
              <a:rPr lang="cs-CZ" sz="2000" dirty="0" err="1"/>
              <a:t>prekarizovaný</a:t>
            </a:r>
            <a:r>
              <a:rPr lang="en-GB" sz="2000" dirty="0"/>
              <a:t>?</a:t>
            </a:r>
          </a:p>
          <a:p>
            <a:r>
              <a:rPr lang="cs-CZ" dirty="0"/>
              <a:t>Sociální charakteristiky zaměstnání</a:t>
            </a:r>
            <a:endParaRPr lang="en-GB" dirty="0"/>
          </a:p>
          <a:p>
            <a:pPr lvl="1"/>
            <a:r>
              <a:rPr lang="cs-CZ" sz="2000" dirty="0"/>
              <a:t>Přístup ke zdravotnímu pojištění, odborům, stávce…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nebývá součástí </a:t>
            </a:r>
            <a:r>
              <a:rPr lang="cs-CZ" sz="2000" dirty="0" err="1"/>
              <a:t>surveyů</a:t>
            </a:r>
            <a:endParaRPr lang="en-GB" sz="2000" dirty="0"/>
          </a:p>
          <a:p>
            <a:r>
              <a:rPr lang="cs-CZ" dirty="0"/>
              <a:t>Sebehodnocení zaměstnanců</a:t>
            </a:r>
            <a:endParaRPr lang="cs-CZ" sz="1500" dirty="0"/>
          </a:p>
          <a:p>
            <a:pPr lvl="1"/>
            <a:r>
              <a:rPr lang="cs-CZ" sz="2000" dirty="0"/>
              <a:t>Pociťujete ve svém zaměstnání nějakou formu nejistoty?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 err="1"/>
              <a:t>coping</a:t>
            </a:r>
            <a:r>
              <a:rPr lang="cs-CZ" sz="2000" dirty="0"/>
              <a:t> mechanismus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619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2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koncepty třídní analýzy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Sociální třída</a:t>
            </a:r>
            <a:r>
              <a:rPr lang="en-US" dirty="0"/>
              <a:t>: </a:t>
            </a:r>
            <a:r>
              <a:rPr lang="cs-CZ" dirty="0"/>
              <a:t>skupina lidí čelících určitým životním podmínkám,</a:t>
            </a:r>
            <a:r>
              <a:rPr lang="en-US" dirty="0"/>
              <a:t> </a:t>
            </a:r>
            <a:r>
              <a:rPr lang="cs-CZ" dirty="0"/>
              <a:t>reagující na ně podobným způsobem</a:t>
            </a:r>
          </a:p>
          <a:p>
            <a:r>
              <a:rPr lang="cs-CZ" b="1" dirty="0"/>
              <a:t>Klasický přístup</a:t>
            </a:r>
            <a:r>
              <a:rPr lang="en-US" b="1" dirty="0"/>
              <a:t>: </a:t>
            </a:r>
            <a:r>
              <a:rPr lang="cs-CZ" dirty="0"/>
              <a:t>podmínka</a:t>
            </a:r>
            <a:r>
              <a:rPr lang="en-US" dirty="0"/>
              <a:t> = </a:t>
            </a:r>
            <a:r>
              <a:rPr lang="cs-CZ" dirty="0"/>
              <a:t>pozice na trhu práce</a:t>
            </a:r>
            <a:r>
              <a:rPr lang="en-US" dirty="0"/>
              <a:t>(Marx, Weber)</a:t>
            </a:r>
            <a:endParaRPr lang="cs-CZ" dirty="0"/>
          </a:p>
          <a:p>
            <a:r>
              <a:rPr lang="cs-CZ" b="1" dirty="0"/>
              <a:t>Inovace</a:t>
            </a:r>
            <a:r>
              <a:rPr lang="en-US" b="1" dirty="0"/>
              <a:t>: </a:t>
            </a:r>
            <a:r>
              <a:rPr lang="cs-CZ" dirty="0"/>
              <a:t>kromě ekonomických aspektů života zahrneme do třídní analýzy také vzdělání a známosti</a:t>
            </a:r>
            <a:r>
              <a:rPr lang="en-US" dirty="0"/>
              <a:t> (Bourdieu)</a:t>
            </a:r>
          </a:p>
          <a:p>
            <a:r>
              <a:rPr lang="cs-CZ" b="1" dirty="0"/>
              <a:t>Koncept kapitálů</a:t>
            </a:r>
            <a:r>
              <a:rPr lang="en-US" b="1" dirty="0"/>
              <a:t>: </a:t>
            </a:r>
            <a:r>
              <a:rPr lang="cs-CZ" dirty="0"/>
              <a:t>ekonomický, kulturní, sociální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9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operacionalizovat </a:t>
            </a:r>
            <a:r>
              <a:rPr lang="cs-CZ" dirty="0" err="1"/>
              <a:t>Prekariát</a:t>
            </a:r>
            <a:r>
              <a:rPr lang="en-GB" dirty="0"/>
              <a:t>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Rozdíly oproti</a:t>
            </a:r>
            <a:r>
              <a:rPr lang="en-GB" dirty="0"/>
              <a:t> FTPC</a:t>
            </a:r>
          </a:p>
          <a:p>
            <a:pPr lvl="1"/>
            <a:r>
              <a:rPr lang="cs-CZ" sz="2000" dirty="0"/>
              <a:t>Částečný úvazek</a:t>
            </a:r>
            <a:r>
              <a:rPr lang="en-GB" sz="2000" dirty="0"/>
              <a:t>, </a:t>
            </a:r>
            <a:r>
              <a:rPr lang="cs-CZ" sz="2000" dirty="0"/>
              <a:t>Smlouva určitá</a:t>
            </a:r>
            <a:r>
              <a:rPr lang="en-GB" sz="2000" dirty="0"/>
              <a:t>, </a:t>
            </a:r>
            <a:r>
              <a:rPr lang="cs-CZ" sz="2000" dirty="0"/>
              <a:t>Agentura</a:t>
            </a:r>
            <a:r>
              <a:rPr lang="en-GB" sz="2000" dirty="0"/>
              <a:t>, </a:t>
            </a:r>
            <a:r>
              <a:rPr lang="cs-CZ" sz="2000" dirty="0"/>
              <a:t>Švarc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je každý částečný úvazek </a:t>
            </a:r>
            <a:r>
              <a:rPr lang="cs-CZ" sz="2000" dirty="0" err="1"/>
              <a:t>prekarizovaný</a:t>
            </a:r>
            <a:r>
              <a:rPr lang="en-GB" sz="2000" dirty="0"/>
              <a:t>?</a:t>
            </a:r>
          </a:p>
          <a:p>
            <a:r>
              <a:rPr lang="cs-CZ" dirty="0"/>
              <a:t>Sociální charakteristiky zaměstnání</a:t>
            </a:r>
            <a:endParaRPr lang="en-GB" dirty="0"/>
          </a:p>
          <a:p>
            <a:pPr lvl="1"/>
            <a:r>
              <a:rPr lang="cs-CZ" sz="2000" dirty="0"/>
              <a:t>Přístup ke zdravotnímu pojištění, odborům, stávce…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/>
              <a:t>nebývá součástí </a:t>
            </a:r>
            <a:r>
              <a:rPr lang="cs-CZ" sz="2000" dirty="0" err="1"/>
              <a:t>surveyů</a:t>
            </a:r>
            <a:endParaRPr lang="en-GB" sz="2000" dirty="0"/>
          </a:p>
          <a:p>
            <a:r>
              <a:rPr lang="cs-CZ" dirty="0"/>
              <a:t>Sebehodnocení zaměstnanců</a:t>
            </a:r>
            <a:endParaRPr lang="cs-CZ" sz="1500" dirty="0"/>
          </a:p>
          <a:p>
            <a:pPr lvl="1"/>
            <a:r>
              <a:rPr lang="cs-CZ" sz="2000" dirty="0"/>
              <a:t>Pociťujete ve svém zaměstnání nějakou formu nejistoty?</a:t>
            </a:r>
            <a:endParaRPr lang="en-GB" sz="2000" dirty="0"/>
          </a:p>
          <a:p>
            <a:pPr lvl="1"/>
            <a:r>
              <a:rPr lang="cs-CZ" sz="2000" b="1" dirty="0"/>
              <a:t>PROBLÉM</a:t>
            </a:r>
            <a:r>
              <a:rPr lang="en-GB" sz="2000" dirty="0"/>
              <a:t>: </a:t>
            </a:r>
            <a:r>
              <a:rPr lang="cs-CZ" sz="2000" dirty="0" err="1"/>
              <a:t>coping</a:t>
            </a:r>
            <a:r>
              <a:rPr lang="cs-CZ" sz="2000" dirty="0"/>
              <a:t> mechanismus</a:t>
            </a:r>
            <a:endParaRPr lang="en-GB" sz="2000" dirty="0"/>
          </a:p>
          <a:p>
            <a:pPr marL="54000" indent="0">
              <a:buNone/>
            </a:pPr>
            <a:endParaRPr lang="cs-CZ" dirty="0"/>
          </a:p>
          <a:p>
            <a:pPr marL="54000" indent="0" algn="ctr">
              <a:buNone/>
            </a:pPr>
            <a:r>
              <a:rPr lang="cs-CZ" dirty="0"/>
              <a:t>Rusko </a:t>
            </a:r>
            <a:r>
              <a:rPr lang="cs-CZ" sz="1800" dirty="0"/>
              <a:t>(</a:t>
            </a:r>
            <a:r>
              <a:rPr lang="cs-CZ" sz="1800" dirty="0" err="1"/>
              <a:t>Shkaratan</a:t>
            </a:r>
            <a:r>
              <a:rPr lang="cs-CZ" sz="1800" dirty="0"/>
              <a:t> and </a:t>
            </a:r>
            <a:r>
              <a:rPr lang="cs-CZ" sz="1800" dirty="0" err="1"/>
              <a:t>Gasiukova</a:t>
            </a:r>
            <a:r>
              <a:rPr lang="cs-CZ" sz="1800" dirty="0"/>
              <a:t> 2015)</a:t>
            </a:r>
            <a:r>
              <a:rPr lang="cs-CZ" dirty="0"/>
              <a:t>: 27 % • UK </a:t>
            </a:r>
            <a:r>
              <a:rPr lang="cs-CZ" sz="1800" dirty="0"/>
              <a:t>(</a:t>
            </a:r>
            <a:r>
              <a:rPr lang="cs-CZ" sz="1800" dirty="0" err="1"/>
              <a:t>Savage</a:t>
            </a:r>
            <a:r>
              <a:rPr lang="cs-CZ" sz="1800" dirty="0"/>
              <a:t> et al 2013)</a:t>
            </a:r>
            <a:r>
              <a:rPr lang="cs-CZ" dirty="0"/>
              <a:t>: 15 % </a:t>
            </a:r>
            <a:r>
              <a:rPr lang="cs-CZ" sz="1800" dirty="0"/>
              <a:t>(Great </a:t>
            </a:r>
            <a:r>
              <a:rPr lang="cs-CZ" sz="1800" dirty="0" err="1"/>
              <a:t>British</a:t>
            </a:r>
            <a:r>
              <a:rPr lang="cs-CZ" sz="1800" dirty="0"/>
              <a:t> </a:t>
            </a:r>
            <a:r>
              <a:rPr lang="cs-CZ" sz="1800" dirty="0" err="1"/>
              <a:t>Class</a:t>
            </a:r>
            <a:r>
              <a:rPr lang="cs-CZ" sz="1800" dirty="0"/>
              <a:t> </a:t>
            </a:r>
            <a:r>
              <a:rPr lang="cs-CZ" sz="1800" dirty="0" err="1"/>
              <a:t>Survey</a:t>
            </a:r>
            <a:r>
              <a:rPr lang="cs-CZ" sz="1800" dirty="0"/>
              <a:t>) • </a:t>
            </a:r>
            <a:r>
              <a:rPr lang="cs-CZ" dirty="0"/>
              <a:t>Česko </a:t>
            </a:r>
            <a:r>
              <a:rPr lang="cs-CZ" sz="1800" dirty="0"/>
              <a:t>(Prokop et al 2019)</a:t>
            </a:r>
            <a:r>
              <a:rPr lang="cs-CZ" dirty="0"/>
              <a:t>: 18 % • Španělsko </a:t>
            </a:r>
            <a:r>
              <a:rPr lang="cs-CZ" sz="1800" dirty="0"/>
              <a:t>(De La Poza 2020)</a:t>
            </a:r>
            <a:r>
              <a:rPr lang="cs-CZ" dirty="0"/>
              <a:t>: 39 %</a:t>
            </a:r>
          </a:p>
        </p:txBody>
      </p:sp>
    </p:spTree>
    <p:extLst>
      <p:ext uri="{BB962C8B-B14F-4D97-AF65-F5344CB8AC3E}">
        <p14:creationId xmlns:p14="http://schemas.microsoft.com/office/powerpoint/2010/main" val="17955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TEDx</a:t>
            </a:r>
            <a:r>
              <a:rPr lang="cs-CZ" dirty="0"/>
              <a:t>: Guy </a:t>
            </a:r>
            <a:r>
              <a:rPr lang="cs-CZ" dirty="0" err="1"/>
              <a:t>Standing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AB2CA8-9CAC-4D9B-927C-A2D50BB5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82" y="1415560"/>
            <a:ext cx="6647501" cy="374532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187F6F-C27E-472E-8E1A-C144726FF056}"/>
              </a:ext>
            </a:extLst>
          </p:cNvPr>
          <p:cNvSpPr txBox="1"/>
          <p:nvPr/>
        </p:nvSpPr>
        <p:spPr>
          <a:xfrm>
            <a:off x="540000" y="54048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https://youtu.be/nnYhZCUYOxs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11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Prekérní otázka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zkušenost s nejistotou stejně formujícím zážitkem pro všechny typy povolání?</a:t>
            </a:r>
          </a:p>
          <a:p>
            <a:r>
              <a:rPr lang="cs-CZ" dirty="0"/>
              <a:t>Mění hodnoty a postoje u všech stejně?</a:t>
            </a:r>
          </a:p>
          <a:p>
            <a:r>
              <a:rPr lang="cs-CZ" dirty="0"/>
              <a:t>Je </a:t>
            </a:r>
            <a:r>
              <a:rPr lang="cs-CZ" dirty="0" err="1"/>
              <a:t>prekariát</a:t>
            </a:r>
            <a:r>
              <a:rPr lang="cs-CZ" dirty="0"/>
              <a:t> homogenní skupina, sociální třída, nebo je spíš něco jako „míra </a:t>
            </a:r>
            <a:r>
              <a:rPr lang="cs-CZ" dirty="0" err="1"/>
              <a:t>prekarity</a:t>
            </a:r>
            <a:r>
              <a:rPr lang="cs-CZ" dirty="0"/>
              <a:t>“, která je přítomná napříč </a:t>
            </a:r>
            <a:r>
              <a:rPr lang="cs-CZ"/>
              <a:t>společenskou strukturou?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3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koncepty třídní analýzy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en-GB" b="1" dirty="0"/>
              <a:t>EGP</a:t>
            </a:r>
            <a:r>
              <a:rPr lang="cs-CZ" b="1" dirty="0"/>
              <a:t> / </a:t>
            </a:r>
            <a:r>
              <a:rPr lang="cs-CZ" b="1" dirty="0" err="1"/>
              <a:t>ESeC</a:t>
            </a:r>
            <a:r>
              <a:rPr lang="en-GB" b="1" dirty="0"/>
              <a:t>:</a:t>
            </a:r>
          </a:p>
          <a:p>
            <a:r>
              <a:rPr lang="cs-CZ" dirty="0"/>
              <a:t>Zaměstnavatelé</a:t>
            </a:r>
            <a:endParaRPr lang="en-GB" dirty="0"/>
          </a:p>
          <a:p>
            <a:r>
              <a:rPr lang="cs-CZ" dirty="0"/>
              <a:t>Zaměstnanci</a:t>
            </a:r>
            <a:endParaRPr lang="en-GB" dirty="0"/>
          </a:p>
          <a:p>
            <a:pPr lvl="1"/>
            <a:r>
              <a:rPr lang="cs-CZ" sz="2000" dirty="0"/>
              <a:t>Servisní smlouva</a:t>
            </a:r>
            <a:endParaRPr lang="en-GB" sz="2000" dirty="0"/>
          </a:p>
          <a:p>
            <a:pPr lvl="1"/>
            <a:r>
              <a:rPr lang="cs-CZ" sz="2000" dirty="0"/>
              <a:t>Pracovní smlouva</a:t>
            </a:r>
            <a:endParaRPr lang="en-GB" sz="2000" dirty="0"/>
          </a:p>
          <a:p>
            <a:pPr lvl="1"/>
            <a:r>
              <a:rPr lang="cs-CZ" sz="2000" dirty="0"/>
              <a:t>Smíšená smlouva</a:t>
            </a:r>
            <a:endParaRPr lang="en-GB" sz="2000" dirty="0"/>
          </a:p>
          <a:p>
            <a:r>
              <a:rPr lang="cs-CZ" dirty="0"/>
              <a:t>OSVČ</a:t>
            </a:r>
          </a:p>
        </p:txBody>
      </p:sp>
    </p:spTree>
    <p:extLst>
      <p:ext uri="{BB962C8B-B14F-4D97-AF65-F5344CB8AC3E}">
        <p14:creationId xmlns:p14="http://schemas.microsoft.com/office/powerpoint/2010/main" val="233548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4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koncepty třídní analýzy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en-GB" b="1" dirty="0"/>
              <a:t>EGP</a:t>
            </a:r>
            <a:r>
              <a:rPr lang="cs-CZ" b="1" dirty="0"/>
              <a:t> / </a:t>
            </a:r>
            <a:r>
              <a:rPr lang="cs-CZ" b="1" dirty="0" err="1"/>
              <a:t>ESeC</a:t>
            </a:r>
            <a:r>
              <a:rPr lang="en-GB" b="1" dirty="0"/>
              <a:t>:</a:t>
            </a:r>
          </a:p>
          <a:p>
            <a:r>
              <a:rPr lang="cs-CZ" dirty="0"/>
              <a:t>Zaměstnavatelé</a:t>
            </a:r>
            <a:endParaRPr lang="en-GB" dirty="0"/>
          </a:p>
          <a:p>
            <a:r>
              <a:rPr lang="cs-CZ" dirty="0"/>
              <a:t>Zaměstnanci</a:t>
            </a:r>
            <a:endParaRPr lang="en-GB" dirty="0"/>
          </a:p>
          <a:p>
            <a:pPr lvl="1"/>
            <a:r>
              <a:rPr lang="cs-CZ" sz="2000" dirty="0"/>
              <a:t>Servisní smlouva</a:t>
            </a:r>
            <a:endParaRPr lang="en-GB" sz="2000" dirty="0"/>
          </a:p>
          <a:p>
            <a:pPr lvl="1"/>
            <a:r>
              <a:rPr lang="cs-CZ" sz="2000" dirty="0"/>
              <a:t>Pracovní smlouva</a:t>
            </a:r>
            <a:endParaRPr lang="en-GB" sz="2000" dirty="0"/>
          </a:p>
          <a:p>
            <a:pPr lvl="1"/>
            <a:r>
              <a:rPr lang="cs-CZ" sz="2000" dirty="0"/>
              <a:t>Smíšená smlouva</a:t>
            </a:r>
            <a:endParaRPr lang="en-GB" sz="2000" dirty="0"/>
          </a:p>
          <a:p>
            <a:r>
              <a:rPr lang="cs-CZ" dirty="0"/>
              <a:t>OSVČ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Deduktivní přístup</a:t>
            </a:r>
            <a:r>
              <a:rPr lang="en-GB" b="1" dirty="0"/>
              <a:t>: </a:t>
            </a:r>
            <a:endParaRPr lang="cs-CZ" b="1" dirty="0"/>
          </a:p>
          <a:p>
            <a:r>
              <a:rPr lang="cs-CZ" dirty="0"/>
              <a:t>Vycházíme z informací o struktuře trhu práce</a:t>
            </a:r>
          </a:p>
          <a:p>
            <a:r>
              <a:rPr lang="cs-CZ" dirty="0"/>
              <a:t>Třídy jsou teoreticky konstruovány</a:t>
            </a:r>
          </a:p>
          <a:p>
            <a:r>
              <a:rPr lang="cs-CZ" dirty="0"/>
              <a:t>A teprve poté naplněny konkrétními lidmi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3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5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Great </a:t>
            </a:r>
            <a:r>
              <a:rPr lang="en-GB" dirty="0"/>
              <a:t>B</a:t>
            </a:r>
            <a:r>
              <a:rPr lang="cs-CZ" dirty="0" err="1"/>
              <a:t>ritish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Survey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kapitál</a:t>
            </a:r>
          </a:p>
          <a:p>
            <a:r>
              <a:rPr lang="cs-CZ" dirty="0"/>
              <a:t>Ekonomický kapitál</a:t>
            </a:r>
          </a:p>
          <a:p>
            <a:r>
              <a:rPr lang="cs-CZ" dirty="0"/>
              <a:t>Kulturní kapitál</a:t>
            </a:r>
            <a:endParaRPr lang="en-GB" dirty="0"/>
          </a:p>
          <a:p>
            <a:r>
              <a:rPr lang="cs-CZ" dirty="0"/>
              <a:t>7 sociálních tříd</a:t>
            </a:r>
          </a:p>
        </p:txBody>
      </p:sp>
    </p:spTree>
    <p:extLst>
      <p:ext uri="{BB962C8B-B14F-4D97-AF65-F5344CB8AC3E}">
        <p14:creationId xmlns:p14="http://schemas.microsoft.com/office/powerpoint/2010/main" val="194541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6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Great </a:t>
            </a:r>
            <a:r>
              <a:rPr lang="en-GB" dirty="0"/>
              <a:t>B</a:t>
            </a:r>
            <a:r>
              <a:rPr lang="cs-CZ" dirty="0" err="1"/>
              <a:t>ritish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Survey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kapitál</a:t>
            </a:r>
          </a:p>
          <a:p>
            <a:r>
              <a:rPr lang="cs-CZ" dirty="0"/>
              <a:t>Ekonomický kapitál</a:t>
            </a:r>
          </a:p>
          <a:p>
            <a:r>
              <a:rPr lang="cs-CZ" dirty="0"/>
              <a:t>Kulturní kapitál</a:t>
            </a:r>
            <a:endParaRPr lang="en-GB" dirty="0"/>
          </a:p>
          <a:p>
            <a:r>
              <a:rPr lang="cs-CZ" dirty="0"/>
              <a:t>7 sociálních tříd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Induktivní přístup</a:t>
            </a:r>
          </a:p>
          <a:p>
            <a:pPr marL="54000" indent="0">
              <a:buNone/>
            </a:pPr>
            <a:r>
              <a:rPr lang="cs-CZ" dirty="0"/>
              <a:t>zjistíme informace o konkrétních lidech</a:t>
            </a:r>
          </a:p>
          <a:p>
            <a:pPr marL="54000" indent="0">
              <a:buNone/>
            </a:pPr>
            <a:r>
              <a:rPr lang="cs-CZ" dirty="0"/>
              <a:t>rozdělíme je do podobných skupin</a:t>
            </a:r>
          </a:p>
          <a:p>
            <a:pPr marL="54000" indent="0">
              <a:buNone/>
            </a:pPr>
            <a:r>
              <a:rPr lang="cs-CZ" dirty="0"/>
              <a:t>(vnitřně homogenní – příslušníci skupin se chovají stejně</a:t>
            </a:r>
          </a:p>
          <a:p>
            <a:pPr marL="54000" indent="0">
              <a:buNone/>
            </a:pPr>
            <a:r>
              <a:rPr lang="cs-CZ" dirty="0"/>
              <a:t>navenek heterogenní – skupiny se vzájemně liší)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34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US" altLang="cs-CZ" smtClean="0"/>
              <a:pPr/>
              <a:t>7</a:t>
            </a:fld>
            <a:endParaRPr lang="en-US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Great </a:t>
            </a:r>
            <a:r>
              <a:rPr lang="en-GB" dirty="0"/>
              <a:t>B</a:t>
            </a:r>
            <a:r>
              <a:rPr lang="cs-CZ" dirty="0" err="1"/>
              <a:t>ritish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Survey</a:t>
            </a:r>
            <a:endParaRPr lang="en-GB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EC1296F-2FFA-4DAA-9FAF-4ADA6422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71576"/>
            <a:ext cx="70675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Rozděleni svobodou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39E9A6-618D-45D9-BCDF-8C2C6832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9" y="1594890"/>
            <a:ext cx="2809467" cy="19804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3413EF-35B9-4E75-B155-F8B9F9C7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789" y="1746221"/>
            <a:ext cx="2888421" cy="182911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3B275D8-FFC3-497E-8700-B8E3E0FD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687" y="1673846"/>
            <a:ext cx="2954217" cy="19014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393FBBE-CCB8-4C36-A683-A44544147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06" y="3429000"/>
            <a:ext cx="2802888" cy="19936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BBA6A5-9495-4DA0-8ADD-9DD16017F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844" y="3647710"/>
            <a:ext cx="2881843" cy="18356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48667A-3257-4893-8BF3-447C0E20D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687" y="3647710"/>
            <a:ext cx="2921320" cy="20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Alternativní</a:t>
            </a:r>
            <a:r>
              <a:rPr lang="en-US" dirty="0"/>
              <a:t> </a:t>
            </a:r>
            <a:r>
              <a:rPr lang="en-US" dirty="0" err="1"/>
              <a:t>přístupy</a:t>
            </a:r>
            <a:r>
              <a:rPr lang="en-US" dirty="0"/>
              <a:t> k </a:t>
            </a:r>
            <a:r>
              <a:rPr lang="en-US" dirty="0" err="1"/>
              <a:t>třídní</a:t>
            </a:r>
            <a:r>
              <a:rPr lang="en-US" dirty="0"/>
              <a:t> </a:t>
            </a:r>
            <a:r>
              <a:rPr lang="en-US" dirty="0" err="1"/>
              <a:t>analýze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Rozděleni svobodou</a:t>
            </a:r>
            <a:endParaRPr lang="en-GB" dirty="0"/>
          </a:p>
        </p:txBody>
      </p:sp>
      <p:graphicFrame>
        <p:nvGraphicFramePr>
          <p:cNvPr id="14" name="Tabulka 6">
            <a:extLst>
              <a:ext uri="{FF2B5EF4-FFF2-40B4-BE49-F238E27FC236}">
                <a16:creationId xmlns:a16="http://schemas.microsoft.com/office/drawing/2014/main" id="{58358621-C173-444C-BA1A-9F3C7821F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54123"/>
              </p:ext>
            </p:extLst>
          </p:nvPr>
        </p:nvGraphicFramePr>
        <p:xfrm>
          <a:off x="540000" y="1517895"/>
          <a:ext cx="661693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946">
                  <a:extLst>
                    <a:ext uri="{9D8B030D-6E8A-4147-A177-3AD203B41FA5}">
                      <a16:colId xmlns:a16="http://schemas.microsoft.com/office/drawing/2014/main" val="401787046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804725833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370911568"/>
                    </a:ext>
                  </a:extLst>
                </a:gridCol>
                <a:gridCol w="1626576">
                  <a:extLst>
                    <a:ext uri="{9D8B030D-6E8A-4147-A177-3AD203B41FA5}">
                      <a16:colId xmlns:a16="http://schemas.microsoft.com/office/drawing/2014/main" val="4014922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Kulturní kapitál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Sociální kapitál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Ekonomický kapitál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9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4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Nastupující kosmopolitní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Zajištěná 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0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Tradiční pracující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5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Místních vazeb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0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Ohrožená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10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Strádající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8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1646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1178</TotalTime>
  <Words>969</Words>
  <Application>Microsoft Office PowerPoint</Application>
  <PresentationFormat>Předvádění na obrazovce (4:3)</PresentationFormat>
  <Paragraphs>243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Presentation_MU_EN</vt:lpstr>
      <vt:lpstr>Alternativní přístupy k třídní analýze</vt:lpstr>
      <vt:lpstr>Základní koncepty třídní analýzy</vt:lpstr>
      <vt:lpstr>Základní koncepty třídní analýzy</vt:lpstr>
      <vt:lpstr>Základní koncepty třídní analýzy</vt:lpstr>
      <vt:lpstr>Great British Class Survey</vt:lpstr>
      <vt:lpstr>Great British Class Survey</vt:lpstr>
      <vt:lpstr>Great British Class Survey</vt:lpstr>
      <vt:lpstr>Rozděleni svobodou</vt:lpstr>
      <vt:lpstr>Rozděleni svobodou</vt:lpstr>
      <vt:lpstr>Rozděleni svobodou</vt:lpstr>
      <vt:lpstr>Guy Standing: Prekariát</vt:lpstr>
      <vt:lpstr>Guy Standing: Prekariát</vt:lpstr>
      <vt:lpstr>Na cestě k flexibilní práci…</vt:lpstr>
      <vt:lpstr>Na cestě k flexibilní práci…</vt:lpstr>
      <vt:lpstr>Kritika Prekariátu</vt:lpstr>
      <vt:lpstr>Kdo je ohrožen prekarizací?</vt:lpstr>
      <vt:lpstr>Jak operacionalizovat Prekariát?</vt:lpstr>
      <vt:lpstr>Jak operacionalizovat Prekariát?</vt:lpstr>
      <vt:lpstr>Jak operacionalizovat Prekariát?</vt:lpstr>
      <vt:lpstr>Jak operacionalizovat Prekariát?</vt:lpstr>
      <vt:lpstr>TEDx: Guy Standing</vt:lpstr>
      <vt:lpstr>Prekérní 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 se prekariát v současné Evropě samostatnou sociální třídou?</dc:title>
  <dc:creator>Tomáš Tomáš</dc:creator>
  <cp:lastModifiedBy>Tomáš Tomáš</cp:lastModifiedBy>
  <cp:revision>44</cp:revision>
  <dcterms:created xsi:type="dcterms:W3CDTF">2021-06-21T19:13:01Z</dcterms:created>
  <dcterms:modified xsi:type="dcterms:W3CDTF">2021-10-16T21:35:00Z</dcterms:modified>
</cp:coreProperties>
</file>