
<file path=[Content_Types].xml><?xml version="1.0" encoding="utf-8"?>
<Types xmlns="http://schemas.openxmlformats.org/package/2006/content-types">
  <Default Extension="png" ContentType="image/png"/>
  <Default Extension="bin" ContentType="application/vnd.ms-office.vbaProject"/>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7" r:id="rId2"/>
    <p:sldId id="279" r:id="rId3"/>
    <p:sldId id="288" r:id="rId4"/>
    <p:sldId id="289" r:id="rId5"/>
    <p:sldId id="278" r:id="rId6"/>
    <p:sldId id="280" r:id="rId7"/>
    <p:sldId id="287" r:id="rId8"/>
    <p:sldId id="281" r:id="rId9"/>
    <p:sldId id="282" r:id="rId10"/>
    <p:sldId id="290" r:id="rId11"/>
    <p:sldId id="283" r:id="rId12"/>
    <p:sldId id="284" r:id="rId13"/>
    <p:sldId id="28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1274" autoAdjust="0"/>
  </p:normalViewPr>
  <p:slideViewPr>
    <p:cSldViewPr>
      <p:cViewPr varScale="1">
        <p:scale>
          <a:sx n="75" d="100"/>
          <a:sy n="75" d="100"/>
        </p:scale>
        <p:origin x="1013"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06/relationships/vbaProject" Target="vbaProject.bin"/><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A70F5-E00C-4C4E-A6A3-576EBB8BE0C5}" type="datetimeFigureOut">
              <a:rPr lang="en-GB" smtClean="0"/>
              <a:pPr/>
              <a:t>05/02/2022</a:t>
            </a:fld>
            <a:endParaRPr lang="en-GB"/>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86FA30-EEC0-4105-8354-B00133E9061E}" type="slidenum">
              <a:rPr lang="en-GB" smtClean="0"/>
              <a:pPr/>
              <a:t>‹#›</a:t>
            </a:fld>
            <a:endParaRPr lang="en-GB"/>
          </a:p>
        </p:txBody>
      </p:sp>
    </p:spTree>
    <p:extLst>
      <p:ext uri="{BB962C8B-B14F-4D97-AF65-F5344CB8AC3E}">
        <p14:creationId xmlns:p14="http://schemas.microsoft.com/office/powerpoint/2010/main" val="233263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An important characteristic of class systems, as opposed to slave or caste systems, is that in class-based systems of stratification, there is the opportunity for </a:t>
            </a:r>
            <a:r>
              <a:rPr lang="en-US" altLang="en-US" i="1">
                <a:ea typeface="ＭＳ Ｐゴシック" pitchFamily="34" charset="-128"/>
              </a:rPr>
              <a:t>social mobility</a:t>
            </a:r>
            <a:r>
              <a:rPr lang="en-US" altLang="en-US">
                <a:ea typeface="ＭＳ Ｐゴシック" pitchFamily="34" charset="-128"/>
              </a:rPr>
              <a:t>. This means that people and groups can, potentially, move up or down in the rankings, and this is seen by many as a significant benefit of class systems.</a:t>
            </a:r>
          </a:p>
          <a:p>
            <a:endParaRPr lang="en-US" altLang="en-US">
              <a:ea typeface="ＭＳ Ｐゴシック" pitchFamily="34" charset="-128"/>
            </a:endParaRPr>
          </a:p>
          <a:p>
            <a:r>
              <a:rPr lang="en-US" altLang="en-US">
                <a:ea typeface="ＭＳ Ｐゴシック" pitchFamily="34" charset="-128"/>
              </a:rPr>
              <a:t>In reality, however, such mobility is less common than our national mythology suggests. Typically, those who arrive at high positions have families who either had high positions themselves or the resources to provide the appropriate education for advancement. Achieving upward mobility is very difficult, and the wonderful stories we’ve all heard and seen (think, for example, of the movie </a:t>
            </a:r>
            <a:r>
              <a:rPr lang="en-US" altLang="en-US" i="1">
                <a:ea typeface="ＭＳ Ｐゴシック" pitchFamily="34" charset="-128"/>
              </a:rPr>
              <a:t>The Pursuit of Happyness</a:t>
            </a:r>
            <a:r>
              <a:rPr lang="en-US" altLang="en-US">
                <a:ea typeface="ＭＳ Ｐゴシック" pitchFamily="34" charset="-128"/>
              </a:rPr>
              <a:t>) are so very moving because they are the exception, not the norm. If such stories were common, they would not get our attention in nearly the same way.</a:t>
            </a:r>
          </a:p>
        </p:txBody>
      </p:sp>
    </p:spTree>
    <p:extLst>
      <p:ext uri="{BB962C8B-B14F-4D97-AF65-F5344CB8AC3E}">
        <p14:creationId xmlns:p14="http://schemas.microsoft.com/office/powerpoint/2010/main" val="422999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7</a:t>
            </a:fld>
            <a:endParaRPr lang="en-US"/>
          </a:p>
        </p:txBody>
      </p:sp>
    </p:spTree>
    <p:extLst>
      <p:ext uri="{BB962C8B-B14F-4D97-AF65-F5344CB8AC3E}">
        <p14:creationId xmlns:p14="http://schemas.microsoft.com/office/powerpoint/2010/main" val="4265160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p:cNvSpPr>
            <a:spLocks noGrp="1"/>
          </p:cNvSpPr>
          <p:nvPr>
            <p:ph type="sldNum" sz="quarter" idx="5"/>
          </p:nvPr>
        </p:nvSpPr>
        <p:spPr/>
        <p:txBody>
          <a:bodyPr/>
          <a:lstStyle/>
          <a:p>
            <a:pPr>
              <a:defRPr/>
            </a:pPr>
            <a:fld id="{753CB285-440E-4FB4-B114-70AC3D733C77}"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263998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15988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17054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663232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73730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59979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57554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137868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9027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244348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4B1FAE5E-1818-44BF-9E7B-60E370BE01F5}" type="datetimeFigureOut">
              <a:rPr lang="en-GB" smtClean="0"/>
              <a:pPr/>
              <a:t>05/02/2022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9494B6D5-A0B9-47D8-AD4D-9B608C1A07EE}" type="slidenum">
              <a:rPr lang="en-GB" smtClean="0"/>
              <a:pPr/>
              <a:t>‹#›</a:t>
            </a:fld>
            <a:endParaRPr lang="en-GB"/>
          </a:p>
        </p:txBody>
      </p:sp>
    </p:spTree>
    <p:extLst>
      <p:ext uri="{BB962C8B-B14F-4D97-AF65-F5344CB8AC3E}">
        <p14:creationId xmlns:p14="http://schemas.microsoft.com/office/powerpoint/2010/main" val="392014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FAE5E-1818-44BF-9E7B-60E370BE01F5}" type="datetimeFigureOut">
              <a:rPr lang="en-GB" smtClean="0"/>
              <a:pPr/>
              <a:t>05/02/2022</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94B6D5-A0B9-47D8-AD4D-9B608C1A07EE}" type="slidenum">
              <a:rPr lang="en-GB" smtClean="0"/>
              <a:pPr/>
              <a:t>‹#›</a:t>
            </a:fld>
            <a:endParaRPr lang="en-GB"/>
          </a:p>
        </p:txBody>
      </p:sp>
    </p:spTree>
    <p:extLst>
      <p:ext uri="{BB962C8B-B14F-4D97-AF65-F5344CB8AC3E}">
        <p14:creationId xmlns:p14="http://schemas.microsoft.com/office/powerpoint/2010/main" val="3840035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guardian.com/politics/2010/jan/15/gordon-brown-labour-middle-class" TargetMode="External"/><Relationship Id="rId2" Type="http://schemas.openxmlformats.org/officeDocument/2006/relationships/hyperlink" Target="https://www.theguardian.com/politics/2004/oct/11/labour.uk" TargetMode="External"/><Relationship Id="rId1" Type="http://schemas.openxmlformats.org/officeDocument/2006/relationships/slideLayout" Target="../slideLayouts/slideLayout2.xml"/><Relationship Id="rId5" Type="http://schemas.openxmlformats.org/officeDocument/2006/relationships/hyperlink" Target="https://www.theguardian.com/education/video/2016/sep/09/theresa-may-education-shakeup-to-make-uk-a-great-meritocracy-video" TargetMode="External"/><Relationship Id="rId4" Type="http://schemas.openxmlformats.org/officeDocument/2006/relationships/hyperlink" Target="https://www.theguardian.com/society/2013/nov/14/david-cameron-social-mobility-major"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fontScale="90000"/>
          </a:bodyPr>
          <a:lstStyle/>
          <a:p>
            <a:r>
              <a:rPr lang="en-GB" altLang="en-US" sz="3600" b="1" dirty="0"/>
              <a:t>Social</a:t>
            </a:r>
            <a:r>
              <a:rPr lang="en-GB" altLang="en-US" sz="3600" dirty="0"/>
              <a:t> </a:t>
            </a:r>
            <a:r>
              <a:rPr lang="en-GB" altLang="en-US" sz="3600" b="1" dirty="0"/>
              <a:t>Stratification Research – </a:t>
            </a:r>
            <a:r>
              <a:rPr lang="en-GB" altLang="en-US" sz="3600" b="1" dirty="0">
                <a:solidFill>
                  <a:srgbClr val="FF0000"/>
                </a:solidFill>
              </a:rPr>
              <a:t>4 generations</a:t>
            </a:r>
            <a:endParaRPr lang="en-GB" altLang="en-US" sz="3600" dirty="0">
              <a:solidFill>
                <a:srgbClr val="FF0000"/>
              </a:solidFill>
            </a:endParaRPr>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Social stratification research (SSR) or social mobility research (SMR) has been established after 2WW</a:t>
            </a:r>
          </a:p>
          <a:p>
            <a:r>
              <a:rPr lang="en-GB" altLang="en-US" sz="2400" dirty="0"/>
              <a:t>The aim was to map and compare social structures of advanced societies</a:t>
            </a:r>
          </a:p>
          <a:p>
            <a:r>
              <a:rPr lang="en-GB" altLang="en-US" sz="2400" dirty="0"/>
              <a:t>SSR research is primary comparative and relational</a:t>
            </a:r>
          </a:p>
          <a:p>
            <a:pPr lvl="1"/>
            <a:r>
              <a:rPr lang="en-GB" altLang="en-US" sz="2000" dirty="0"/>
              <a:t>why?</a:t>
            </a:r>
          </a:p>
          <a:p>
            <a:r>
              <a:rPr lang="en-GB" altLang="en-US" sz="2400" dirty="0"/>
              <a:t>Nowadays  we can distinguished  4  generations in SSR</a:t>
            </a:r>
          </a:p>
          <a:p>
            <a:r>
              <a:rPr lang="en-GB" altLang="en-US" sz="2400" dirty="0"/>
              <a:t>Generations are delimited by </a:t>
            </a:r>
          </a:p>
          <a:p>
            <a:pPr lvl="1"/>
            <a:r>
              <a:rPr lang="en-GB" altLang="en-US" sz="2000" dirty="0"/>
              <a:t>research problems </a:t>
            </a:r>
          </a:p>
          <a:p>
            <a:pPr lvl="1"/>
            <a:r>
              <a:rPr lang="en-GB" altLang="en-US" sz="2000" dirty="0"/>
              <a:t>methods of data collection</a:t>
            </a:r>
          </a:p>
          <a:p>
            <a:pPr lvl="1"/>
            <a:r>
              <a:rPr lang="en-GB" altLang="en-US" sz="2000" dirty="0"/>
              <a:t>measurement procedures/ technics</a:t>
            </a:r>
          </a:p>
          <a:p>
            <a:pPr lvl="1"/>
            <a:r>
              <a:rPr lang="en-GB" altLang="en-US" sz="2000" dirty="0"/>
              <a:t>results</a:t>
            </a:r>
          </a:p>
          <a:p>
            <a:pPr lvl="1"/>
            <a:r>
              <a:rPr lang="en-GB" altLang="en-US" sz="2000" dirty="0"/>
              <a:t>time periods (but with overlaps)</a:t>
            </a:r>
          </a:p>
          <a:p>
            <a:r>
              <a:rPr lang="en-GB" altLang="en-US" sz="2400" dirty="0"/>
              <a:t>SSR is primarily quantitative	</a:t>
            </a:r>
            <a:r>
              <a:rPr lang="en-GB" altLang="en-US" sz="1800" dirty="0"/>
              <a:t>	</a:t>
            </a:r>
          </a:p>
          <a:p>
            <a:pPr marL="990600" lvl="1" indent="-533400"/>
            <a:endParaRPr lang="en-GB" altLang="en-US" dirty="0"/>
          </a:p>
          <a:p>
            <a:endParaRPr lang="en-GB" altLang="en-US" sz="2400" dirty="0"/>
          </a:p>
        </p:txBody>
      </p:sp>
    </p:spTree>
    <p:custDataLst>
      <p:tags r:id="rId1"/>
    </p:custDataLst>
    <p:extLst>
      <p:ext uri="{BB962C8B-B14F-4D97-AF65-F5344CB8AC3E}">
        <p14:creationId xmlns:p14="http://schemas.microsoft.com/office/powerpoint/2010/main" val="377149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669851DB-3619-4BFB-8A85-5012A1C578F2}"/>
              </a:ext>
            </a:extLst>
          </p:cNvPr>
          <p:cNvPicPr>
            <a:picLocks noChangeAspect="1"/>
          </p:cNvPicPr>
          <p:nvPr/>
        </p:nvPicPr>
        <p:blipFill>
          <a:blip r:embed="rId2"/>
          <a:stretch>
            <a:fillRect/>
          </a:stretch>
        </p:blipFill>
        <p:spPr>
          <a:xfrm>
            <a:off x="753139" y="0"/>
            <a:ext cx="7637721" cy="6858000"/>
          </a:xfrm>
          <a:prstGeom prst="rect">
            <a:avLst/>
          </a:prstGeom>
        </p:spPr>
      </p:pic>
    </p:spTree>
    <p:extLst>
      <p:ext uri="{BB962C8B-B14F-4D97-AF65-F5344CB8AC3E}">
        <p14:creationId xmlns:p14="http://schemas.microsoft.com/office/powerpoint/2010/main" val="303618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Third</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11</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SEI or later ISEI has not theoretical justification, it is result of empirical analysis (c.f. </a:t>
            </a:r>
            <a:r>
              <a:rPr lang="en-GB" altLang="en-US" sz="2400" dirty="0" err="1"/>
              <a:t>Ganzeboom</a:t>
            </a:r>
            <a:r>
              <a:rPr lang="en-GB" altLang="en-US" sz="2400" dirty="0"/>
              <a:t> construction of ISEI)</a:t>
            </a:r>
          </a:p>
          <a:p>
            <a:r>
              <a:rPr lang="en-GB" altLang="en-US" sz="2400" dirty="0"/>
              <a:t>SEI or ISEI means reduction of occupation into contextual variables that are income and education</a:t>
            </a:r>
          </a:p>
          <a:p>
            <a:r>
              <a:rPr lang="en-GB" altLang="en-US" sz="2400" dirty="0"/>
              <a:t>third generation means comeback to social classes and original concept of social mobility  but with proper statistical technics</a:t>
            </a:r>
          </a:p>
          <a:p>
            <a:r>
              <a:rPr lang="en-GB" altLang="en-US" sz="2400" dirty="0"/>
              <a:t>1970 – 1980 time period</a:t>
            </a:r>
          </a:p>
          <a:p>
            <a:r>
              <a:rPr lang="en-GB" altLang="en-US" sz="2400" dirty="0"/>
              <a:t>EGP social class scheme, later </a:t>
            </a:r>
            <a:r>
              <a:rPr lang="en-GB" altLang="en-US" sz="2400" dirty="0" err="1"/>
              <a:t>ESeC</a:t>
            </a:r>
            <a:r>
              <a:rPr lang="en-GB" altLang="en-US" sz="2400" dirty="0"/>
              <a:t> (</a:t>
            </a:r>
            <a:r>
              <a:rPr lang="en-GB" altLang="en-US" sz="2400" dirty="0" err="1"/>
              <a:t>ESeG</a:t>
            </a:r>
            <a:r>
              <a:rPr lang="en-GB" altLang="en-US" sz="2400" dirty="0"/>
              <a:t>)</a:t>
            </a:r>
          </a:p>
          <a:p>
            <a:r>
              <a:rPr lang="en-GB" altLang="en-US" sz="2400" dirty="0"/>
              <a:t>division between structural and net mobility – wrong distinction</a:t>
            </a:r>
          </a:p>
          <a:p>
            <a:r>
              <a:rPr lang="en-GB" altLang="en-US" sz="2400" dirty="0"/>
              <a:t>replace these concept by absolute and relative mobility</a:t>
            </a:r>
          </a:p>
          <a:p>
            <a:r>
              <a:rPr lang="en-GB" altLang="en-US" sz="2400" dirty="0"/>
              <a:t>absolute mobility indicated by percent</a:t>
            </a:r>
          </a:p>
          <a:p>
            <a:r>
              <a:rPr lang="en-GB" altLang="en-US" sz="2400" dirty="0"/>
              <a:t>relative mobility indicated by odds ratios (OR), log-linear models</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96837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Third</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12</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key tested assumption: FJH hypothesis (</a:t>
            </a:r>
            <a:r>
              <a:rPr lang="en-GB" altLang="en-US" sz="2400" dirty="0" err="1"/>
              <a:t>Featherman</a:t>
            </a:r>
            <a:r>
              <a:rPr lang="en-GB" altLang="en-US" sz="2400" dirty="0"/>
              <a:t>, Jones, Hauser, 1975), the same hypothesis like LZ hypothesis, but in relative terms</a:t>
            </a:r>
          </a:p>
          <a:p>
            <a:pPr marL="0" indent="0">
              <a:buNone/>
            </a:pPr>
            <a:r>
              <a:rPr lang="en-GB" altLang="en-US" sz="2400" i="1" dirty="0"/>
              <a:t>	„…</a:t>
            </a:r>
            <a:r>
              <a:rPr lang="en-GB" sz="2400" i="1" dirty="0"/>
              <a:t>there exists a cross-national similarity of social mobility rates at the level of underlying relative mobility chances, such that in all societies having a nuclear family system and market economy, the mobility pattern will be ‘basically the same</a:t>
            </a:r>
            <a:r>
              <a:rPr lang="en-GB" sz="2400" dirty="0"/>
              <a:t>.</a:t>
            </a:r>
            <a:r>
              <a:rPr lang="en-GB" altLang="en-US" sz="2400" i="1" dirty="0"/>
              <a:t>“</a:t>
            </a:r>
          </a:p>
          <a:p>
            <a:pPr marL="0" indent="0">
              <a:buNone/>
            </a:pPr>
            <a:endParaRPr lang="en-GB" altLang="en-US" sz="2400" i="1" dirty="0"/>
          </a:p>
          <a:p>
            <a:r>
              <a:rPr lang="en-GB" altLang="en-US" sz="2400" dirty="0"/>
              <a:t>key test/book: Robert Erikson, John </a:t>
            </a:r>
            <a:r>
              <a:rPr lang="en-GB" altLang="en-US" sz="2400" dirty="0" err="1"/>
              <a:t>Goldthorpe</a:t>
            </a:r>
            <a:r>
              <a:rPr lang="en-GB" altLang="en-US" sz="2400" dirty="0"/>
              <a:t>: </a:t>
            </a:r>
            <a:r>
              <a:rPr lang="en-GB" altLang="en-US" sz="2400" i="1" dirty="0"/>
              <a:t>The</a:t>
            </a:r>
            <a:r>
              <a:rPr lang="en-GB" altLang="en-US" sz="2400" dirty="0"/>
              <a:t> </a:t>
            </a:r>
            <a:r>
              <a:rPr lang="en-GB" altLang="en-US" sz="2400" i="1" dirty="0"/>
              <a:t>Constant Flux: A Study of Class Mobility in Industrial Society</a:t>
            </a:r>
            <a:r>
              <a:rPr lang="en-GB" altLang="en-US" sz="2400" dirty="0"/>
              <a:t> (1992)</a:t>
            </a:r>
          </a:p>
          <a:p>
            <a:r>
              <a:rPr lang="en-GB" altLang="en-US" sz="2400" dirty="0"/>
              <a:t>test of LTI vs FJH: opening vs no change</a:t>
            </a:r>
          </a:p>
          <a:p>
            <a:r>
              <a:rPr lang="en-GB" altLang="en-US" sz="2400" dirty="0"/>
              <a:t>results support FJH hypothesis: no change/ but difference among countries </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438228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Fourth </a:t>
            </a:r>
            <a:r>
              <a:rPr lang="en-GB" altLang="en-US" sz="3600" b="1" dirty="0"/>
              <a:t>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13</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from 1990 up to now</a:t>
            </a:r>
          </a:p>
          <a:p>
            <a:r>
              <a:rPr lang="en-GB" altLang="en-US" sz="2400" dirty="0"/>
              <a:t>the fourth generation is defined by turn to substantive questions in SSR</a:t>
            </a:r>
          </a:p>
          <a:p>
            <a:r>
              <a:rPr lang="en-GB" altLang="en-US" sz="2400" dirty="0"/>
              <a:t>no statistical development any more</a:t>
            </a:r>
          </a:p>
          <a:p>
            <a:r>
              <a:rPr lang="en-GB" altLang="en-US" sz="2400" dirty="0"/>
              <a:t>statistical measures are very sophisticated in contemporary SSR</a:t>
            </a:r>
          </a:p>
          <a:p>
            <a:r>
              <a:rPr lang="en-GB" altLang="en-US" sz="2400" dirty="0"/>
              <a:t>connection of research questions and explanations of the second generation and statistical measures of the third generation</a:t>
            </a:r>
          </a:p>
          <a:p>
            <a:r>
              <a:rPr lang="en-GB" altLang="en-US" sz="2400" dirty="0"/>
              <a:t>substantive research question </a:t>
            </a:r>
          </a:p>
          <a:p>
            <a:r>
              <a:rPr lang="en-GB" altLang="en-US" sz="2400" dirty="0"/>
              <a:t>key O-E-D triangle</a:t>
            </a:r>
          </a:p>
          <a:p>
            <a:r>
              <a:rPr lang="en-GB" altLang="en-US" sz="2400" dirty="0"/>
              <a:t>O-E: social stratification in education</a:t>
            </a:r>
          </a:p>
          <a:p>
            <a:r>
              <a:rPr lang="en-GB" altLang="en-US" sz="2400" dirty="0"/>
              <a:t>E-D: from education to labour market positions</a:t>
            </a:r>
          </a:p>
          <a:p>
            <a:r>
              <a:rPr lang="en-GB" altLang="en-US" sz="2400" dirty="0"/>
              <a:t>O-D: social mobility research</a:t>
            </a:r>
          </a:p>
          <a:p>
            <a:r>
              <a:rPr lang="en-GB" altLang="en-US" sz="2400" dirty="0"/>
              <a:t>key question: </a:t>
            </a:r>
            <a:r>
              <a:rPr lang="en-GB" altLang="en-US" sz="2400" i="1" dirty="0"/>
              <a:t>the effect of ascription in life results</a:t>
            </a:r>
          </a:p>
          <a:p>
            <a:endParaRPr lang="en-GB" altLang="en-US" sz="2400" dirty="0"/>
          </a:p>
          <a:p>
            <a:endParaRPr lang="en-GB" altLang="en-US" sz="2400" dirty="0"/>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4280609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t>Social mobility – key concept of SSR</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2</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Sorokin’s book </a:t>
            </a:r>
            <a:r>
              <a:rPr lang="en-GB" altLang="en-US" sz="2400" i="1" dirty="0"/>
              <a:t>Social Mobility </a:t>
            </a:r>
            <a:r>
              <a:rPr lang="en-GB" altLang="en-US" sz="2400" dirty="0"/>
              <a:t>has been printed in 1927</a:t>
            </a:r>
          </a:p>
          <a:p>
            <a:r>
              <a:rPr lang="en-GB" altLang="en-US" sz="2400" dirty="0"/>
              <a:t>first using of the concept of social mobility</a:t>
            </a:r>
          </a:p>
          <a:p>
            <a:r>
              <a:rPr lang="en-GB" altLang="en-US" sz="2400" dirty="0"/>
              <a:t>macro concept for social groups or higher aggregates</a:t>
            </a:r>
          </a:p>
          <a:p>
            <a:r>
              <a:rPr lang="en-GB" altLang="en-US" sz="2400" dirty="0"/>
              <a:t>it is not about individuals</a:t>
            </a:r>
          </a:p>
          <a:p>
            <a:r>
              <a:rPr lang="en-GB" altLang="en-US" sz="2400" dirty="0"/>
              <a:t>social stratification is not social mobility</a:t>
            </a:r>
          </a:p>
          <a:p>
            <a:r>
              <a:rPr lang="en-GB" altLang="en-US" sz="2400" dirty="0"/>
              <a:t>social mobility define</a:t>
            </a:r>
            <a:r>
              <a:rPr lang="cs-CZ" altLang="en-US" sz="2400" dirty="0"/>
              <a:t> </a:t>
            </a:r>
            <a:r>
              <a:rPr lang="cs-CZ" altLang="en-US" sz="2400" dirty="0" err="1"/>
              <a:t>the</a:t>
            </a:r>
            <a:r>
              <a:rPr lang="en-GB" altLang="en-US" sz="2400" dirty="0"/>
              <a:t> openness of social stratification</a:t>
            </a:r>
          </a:p>
          <a:p>
            <a:r>
              <a:rPr lang="en-GB" altLang="en-US" sz="2400" dirty="0"/>
              <a:t>different social mobility lifts</a:t>
            </a:r>
            <a:r>
              <a:rPr lang="en-GB" altLang="en-US" sz="2000" dirty="0"/>
              <a:t> </a:t>
            </a:r>
          </a:p>
          <a:p>
            <a:pPr lvl="1"/>
            <a:endParaRPr lang="en-GB" altLang="en-US" sz="20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580885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4953" y="908672"/>
            <a:ext cx="7886700" cy="640557"/>
          </a:xfrm>
        </p:spPr>
        <p:txBody>
          <a:bodyPr>
            <a:normAutofit/>
          </a:bodyPr>
          <a:lstStyle/>
          <a:p>
            <a:r>
              <a:rPr lang="en-US" altLang="en-US" sz="2400" b="1" dirty="0"/>
              <a:t>Social mobility</a:t>
            </a:r>
          </a:p>
        </p:txBody>
      </p:sp>
      <p:sp>
        <p:nvSpPr>
          <p:cNvPr id="25603" name="Rectangle 3"/>
          <p:cNvSpPr>
            <a:spLocks noGrp="1" noChangeArrowheads="1"/>
          </p:cNvSpPr>
          <p:nvPr>
            <p:ph type="body" idx="1"/>
          </p:nvPr>
        </p:nvSpPr>
        <p:spPr>
          <a:xfrm>
            <a:off x="480369" y="1781626"/>
            <a:ext cx="7886700" cy="3263504"/>
          </a:xfrm>
        </p:spPr>
        <p:txBody>
          <a:bodyPr>
            <a:normAutofit/>
          </a:bodyPr>
          <a:lstStyle/>
          <a:p>
            <a:r>
              <a:rPr lang="en-US" altLang="en-US" sz="1800" dirty="0"/>
              <a:t>Social mobility is the movement of people up or down the stratification system.</a:t>
            </a:r>
          </a:p>
          <a:p>
            <a:r>
              <a:rPr lang="en-US" altLang="en-US" sz="1800" dirty="0"/>
              <a:t>Class systems allow for more movement than slave or caste systems.</a:t>
            </a:r>
          </a:p>
          <a:p>
            <a:r>
              <a:rPr lang="en-US" altLang="en-US" sz="1800" b="1" dirty="0" err="1"/>
              <a:t>Intragenerational</a:t>
            </a:r>
            <a:r>
              <a:rPr lang="en-US" altLang="en-US" sz="1800" b="1" dirty="0"/>
              <a:t> and intergenerational</a:t>
            </a:r>
            <a:r>
              <a:rPr lang="en-US" altLang="en-US" sz="1800" dirty="0"/>
              <a:t> social mobility.</a:t>
            </a:r>
            <a:endParaRPr lang="cs-CZ" altLang="en-US" sz="1800" dirty="0"/>
          </a:p>
          <a:p>
            <a:r>
              <a:rPr lang="en-US" altLang="en-US" sz="1800" dirty="0"/>
              <a:t>While class systems do allow for </a:t>
            </a:r>
            <a:r>
              <a:rPr lang="en-US" altLang="en-US" sz="1800" b="1" dirty="0"/>
              <a:t>social mobility</a:t>
            </a:r>
            <a:r>
              <a:rPr lang="en-US" altLang="en-US" sz="1800" dirty="0"/>
              <a:t>, opportunities are not evenly distributed across social groups.</a:t>
            </a:r>
            <a:endParaRPr lang="cs-CZ" altLang="en-US" sz="1800" dirty="0"/>
          </a:p>
          <a:p>
            <a:r>
              <a:rPr lang="cs-CZ" altLang="en-US" sz="1800" dirty="0" err="1"/>
              <a:t>Social</a:t>
            </a:r>
            <a:r>
              <a:rPr lang="cs-CZ" altLang="en-US" sz="1800" dirty="0"/>
              <a:t> </a:t>
            </a:r>
            <a:r>
              <a:rPr lang="cs-CZ" altLang="en-US" sz="1800" dirty="0" err="1"/>
              <a:t>origin</a:t>
            </a:r>
            <a:r>
              <a:rPr lang="cs-CZ" altLang="en-US" sz="1800" dirty="0"/>
              <a:t> </a:t>
            </a:r>
            <a:r>
              <a:rPr lang="cs-CZ" altLang="en-US" sz="1800" dirty="0" err="1"/>
              <a:t>class</a:t>
            </a:r>
            <a:r>
              <a:rPr lang="cs-CZ" altLang="en-US" sz="1800" dirty="0"/>
              <a:t>/</a:t>
            </a:r>
            <a:r>
              <a:rPr lang="cs-CZ" altLang="en-US" sz="1800" dirty="0" err="1"/>
              <a:t>actual</a:t>
            </a:r>
            <a:r>
              <a:rPr lang="cs-CZ" altLang="en-US" sz="1800" dirty="0"/>
              <a:t> </a:t>
            </a:r>
            <a:r>
              <a:rPr lang="cs-CZ" altLang="en-US" sz="1800" dirty="0" err="1"/>
              <a:t>social</a:t>
            </a:r>
            <a:r>
              <a:rPr lang="cs-CZ" altLang="en-US" sz="1800" dirty="0"/>
              <a:t> </a:t>
            </a:r>
            <a:r>
              <a:rPr lang="cs-CZ" altLang="en-US" sz="1800" dirty="0" err="1"/>
              <a:t>class</a:t>
            </a:r>
            <a:r>
              <a:rPr lang="cs-CZ" altLang="en-US" sz="1800" dirty="0"/>
              <a:t> </a:t>
            </a:r>
            <a:r>
              <a:rPr lang="cs-CZ" altLang="en-US" sz="1800" dirty="0" err="1"/>
              <a:t>position</a:t>
            </a:r>
            <a:r>
              <a:rPr lang="en-US" altLang="en-US" sz="1800" dirty="0"/>
              <a:t> </a:t>
            </a:r>
            <a:r>
              <a:rPr lang="cs-CZ" altLang="en-US" sz="1800" dirty="0" err="1"/>
              <a:t>have</a:t>
            </a:r>
            <a:r>
              <a:rPr lang="en-US" altLang="en-US" sz="1800" dirty="0"/>
              <a:t> a significant impact on many aspects of life, including education, occupation, place of residence, marriage partner, and more</a:t>
            </a:r>
          </a:p>
          <a:p>
            <a:endParaRPr lang="en-US" altLang="en-US" dirty="0"/>
          </a:p>
          <a:p>
            <a:endParaRPr lang="en-US" altLang="en-US" b="1" dirty="0"/>
          </a:p>
        </p:txBody>
      </p:sp>
      <p:sp>
        <p:nvSpPr>
          <p:cNvPr id="25604" name="Slide Number Placeholder 3"/>
          <p:cNvSpPr txBox="1">
            <a:spLocks noGrp="1"/>
          </p:cNvSpPr>
          <p:nvPr/>
        </p:nvSpPr>
        <p:spPr bwMode="auto">
          <a:xfrm>
            <a:off x="7310437" y="5736432"/>
            <a:ext cx="452438" cy="178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662D91"/>
              </a:buClr>
              <a:buChar char="•"/>
              <a:defRPr sz="3200">
                <a:solidFill>
                  <a:schemeClr val="tx1"/>
                </a:solidFill>
                <a:latin typeface="Times New Roman" pitchFamily="18" charset="0"/>
                <a:cs typeface="Arial" charset="0"/>
              </a:defRPr>
            </a:lvl1pPr>
            <a:lvl2pPr marL="37931725" indent="-37474525" eaLnBrk="0" hangingPunct="0">
              <a:spcBef>
                <a:spcPct val="20000"/>
              </a:spcBef>
              <a:buClr>
                <a:srgbClr val="662D91"/>
              </a:buClr>
              <a:buChar char="–"/>
              <a:defRPr sz="2800">
                <a:solidFill>
                  <a:schemeClr val="tx1"/>
                </a:solidFill>
                <a:latin typeface="Times New Roman" pitchFamily="18" charset="0"/>
                <a:cs typeface="Arial" charset="0"/>
              </a:defRPr>
            </a:lvl2pPr>
            <a:lvl3pPr marL="1143000" indent="-228600" eaLnBrk="0" hangingPunct="0">
              <a:spcBef>
                <a:spcPct val="20000"/>
              </a:spcBef>
              <a:buClr>
                <a:srgbClr val="662D91"/>
              </a:buClr>
              <a:buChar char="•"/>
              <a:defRPr sz="2400">
                <a:solidFill>
                  <a:schemeClr val="tx1"/>
                </a:solidFill>
                <a:latin typeface="Times New Roman" pitchFamily="18" charset="0"/>
                <a:cs typeface="Arial" charset="0"/>
              </a:defRPr>
            </a:lvl3pPr>
            <a:lvl4pPr marL="1600200" indent="-228600" eaLnBrk="0" hangingPunct="0">
              <a:spcBef>
                <a:spcPct val="20000"/>
              </a:spcBef>
              <a:buClr>
                <a:srgbClr val="662D91"/>
              </a:buClr>
              <a:buChar char="–"/>
              <a:defRPr sz="2000">
                <a:solidFill>
                  <a:schemeClr val="tx1"/>
                </a:solidFill>
                <a:latin typeface="Times New Roman" pitchFamily="18" charset="0"/>
                <a:cs typeface="Arial" charset="0"/>
              </a:defRPr>
            </a:lvl4pPr>
            <a:lvl5pPr marL="2057400" indent="-228600" eaLnBrk="0" hangingPunct="0">
              <a:spcBef>
                <a:spcPct val="20000"/>
              </a:spcBef>
              <a:buClr>
                <a:srgbClr val="662D91"/>
              </a:buClr>
              <a:buChar char="»"/>
              <a:defRPr sz="2000">
                <a:solidFill>
                  <a:schemeClr val="tx1"/>
                </a:solidFill>
                <a:latin typeface="Times New Roman" pitchFamily="18" charset="0"/>
                <a:cs typeface="Arial" charset="0"/>
              </a:defRPr>
            </a:lvl5pPr>
            <a:lvl6pPr marL="25146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6pPr>
            <a:lvl7pPr marL="29718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7pPr>
            <a:lvl8pPr marL="34290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8pPr>
            <a:lvl9pPr marL="3886200" indent="-228600" eaLnBrk="0" fontAlgn="base" hangingPunct="0">
              <a:spcBef>
                <a:spcPct val="20000"/>
              </a:spcBef>
              <a:spcAft>
                <a:spcPct val="0"/>
              </a:spcAft>
              <a:buClr>
                <a:srgbClr val="662D91"/>
              </a:buClr>
              <a:buChar char="»"/>
              <a:defRPr sz="2000">
                <a:solidFill>
                  <a:schemeClr val="tx1"/>
                </a:solidFill>
                <a:latin typeface="Times New Roman" pitchFamily="18" charset="0"/>
                <a:cs typeface="Arial" charset="0"/>
              </a:defRPr>
            </a:lvl9pPr>
          </a:lstStyle>
          <a:p>
            <a:pPr algn="ctr" eaLnBrk="1" hangingPunct="1">
              <a:spcBef>
                <a:spcPct val="0"/>
              </a:spcBef>
              <a:buClrTx/>
              <a:buFontTx/>
              <a:buNone/>
            </a:pPr>
            <a:fld id="{1090E254-4034-4A36-BA41-BBABBF2E845D}" type="slidenum">
              <a:rPr lang="en-US" altLang="en-US" sz="750">
                <a:solidFill>
                  <a:schemeClr val="bg1"/>
                </a:solidFill>
                <a:latin typeface="Arial" charset="0"/>
                <a:ea typeface="ＭＳ Ｐゴシック" pitchFamily="34" charset="-128"/>
              </a:rPr>
              <a:pPr algn="ctr" eaLnBrk="1" hangingPunct="1">
                <a:spcBef>
                  <a:spcPct val="0"/>
                </a:spcBef>
                <a:buClrTx/>
                <a:buFontTx/>
                <a:buNone/>
              </a:pPr>
              <a:t>3</a:t>
            </a:fld>
            <a:endParaRPr lang="en-US" altLang="en-US" sz="750">
              <a:solidFill>
                <a:schemeClr val="bg1"/>
              </a:solidFill>
              <a:latin typeface="Arial" charset="0"/>
              <a:ea typeface="ＭＳ Ｐゴシック" pitchFamily="34" charset="-128"/>
            </a:endParaRPr>
          </a:p>
        </p:txBody>
      </p:sp>
    </p:spTree>
    <p:extLst>
      <p:ext uri="{BB962C8B-B14F-4D97-AF65-F5344CB8AC3E}">
        <p14:creationId xmlns:p14="http://schemas.microsoft.com/office/powerpoint/2010/main" val="1252241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dirty="0"/>
              <a:t>Social mobility </a:t>
            </a:r>
            <a:r>
              <a:rPr lang="cs-CZ" altLang="en-US" dirty="0"/>
              <a:t>- </a:t>
            </a:r>
            <a:r>
              <a:rPr lang="cs-CZ" altLang="en-US" dirty="0" err="1"/>
              <a:t>politicians</a:t>
            </a:r>
            <a:endParaRPr lang="en-GB" altLang="en-US" dirty="0"/>
          </a:p>
        </p:txBody>
      </p:sp>
      <p:sp>
        <p:nvSpPr>
          <p:cNvPr id="5123" name="Rectangle 3"/>
          <p:cNvSpPr>
            <a:spLocks noGrp="1" noChangeArrowheads="1"/>
          </p:cNvSpPr>
          <p:nvPr>
            <p:ph type="body" idx="1"/>
          </p:nvPr>
        </p:nvSpPr>
        <p:spPr/>
        <p:txBody>
          <a:bodyPr>
            <a:normAutofit lnSpcReduction="10000"/>
          </a:bodyPr>
          <a:lstStyle/>
          <a:p>
            <a:r>
              <a:rPr lang="en-US" dirty="0"/>
              <a:t>“</a:t>
            </a:r>
            <a:r>
              <a:rPr lang="cs-CZ" dirty="0"/>
              <a:t>I </a:t>
            </a:r>
            <a:r>
              <a:rPr lang="en-US" dirty="0"/>
              <a:t>want to see social mobility rising once again,” said prime minister </a:t>
            </a:r>
            <a:r>
              <a:rPr lang="en-US" dirty="0">
                <a:hlinkClick r:id="rId2"/>
              </a:rPr>
              <a:t>Tony Blair in 2004</a:t>
            </a:r>
            <a:endParaRPr lang="cs-CZ" dirty="0"/>
          </a:p>
          <a:p>
            <a:r>
              <a:rPr lang="en-US" dirty="0"/>
              <a:t>“We can unleash the biggest wave of social mobility since the second world war,” said prime minister </a:t>
            </a:r>
            <a:r>
              <a:rPr lang="en-US" dirty="0">
                <a:hlinkClick r:id="rId3"/>
              </a:rPr>
              <a:t>Gordon Brown in 2010</a:t>
            </a:r>
            <a:r>
              <a:rPr lang="en-US" dirty="0"/>
              <a:t>. </a:t>
            </a:r>
          </a:p>
          <a:p>
            <a:r>
              <a:rPr lang="en-US" dirty="0"/>
              <a:t>“I want to see a </a:t>
            </a:r>
            <a:r>
              <a:rPr lang="en-US" dirty="0">
                <a:hlinkClick r:id="rId4"/>
              </a:rPr>
              <a:t>more socially mobile Britain</a:t>
            </a:r>
            <a:r>
              <a:rPr lang="en-US" dirty="0"/>
              <a:t>,” said David Cameron in 2013. </a:t>
            </a:r>
          </a:p>
          <a:p>
            <a:r>
              <a:rPr lang="en-US" dirty="0"/>
              <a:t>“I want Britain to be the world’s great meritocracy,” said </a:t>
            </a:r>
            <a:r>
              <a:rPr lang="en-US" dirty="0">
                <a:hlinkClick r:id="rId5"/>
              </a:rPr>
              <a:t>Theresa May in 2016</a:t>
            </a:r>
            <a:r>
              <a:rPr lang="en-US" dirty="0"/>
              <a:t>.</a:t>
            </a:r>
            <a:endParaRPr lang="en-GB" altLang="en-US" dirty="0"/>
          </a:p>
        </p:txBody>
      </p:sp>
    </p:spTree>
    <p:extLst>
      <p:ext uri="{BB962C8B-B14F-4D97-AF65-F5344CB8AC3E}">
        <p14:creationId xmlns:p14="http://schemas.microsoft.com/office/powerpoint/2010/main" val="168449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5</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1950 – 1960 time period</a:t>
            </a:r>
          </a:p>
          <a:p>
            <a:r>
              <a:rPr lang="en-GB" altLang="en-US" sz="2400" dirty="0"/>
              <a:t>Research committee for social stratification and inequality (RC28) has been established under ISA</a:t>
            </a:r>
          </a:p>
          <a:p>
            <a:r>
              <a:rPr lang="en-GB" altLang="en-US" sz="2400" dirty="0"/>
              <a:t>comparative research of social mobility</a:t>
            </a:r>
          </a:p>
          <a:p>
            <a:r>
              <a:rPr lang="en-GB" altLang="en-US" sz="2400" dirty="0"/>
              <a:t>the aim is to map the openness of social structures</a:t>
            </a:r>
          </a:p>
          <a:p>
            <a:r>
              <a:rPr lang="en-GB" altLang="en-US" sz="2400" dirty="0"/>
              <a:t>research question: how strong is OD connection?</a:t>
            </a:r>
          </a:p>
          <a:p>
            <a:r>
              <a:rPr lang="en-GB" altLang="en-US" sz="2400" dirty="0"/>
              <a:t>simple social class categories (usually 3 categories)</a:t>
            </a:r>
          </a:p>
          <a:p>
            <a:r>
              <a:rPr lang="en-GB" altLang="en-US" sz="2400" dirty="0"/>
              <a:t>simple statistical technics, proportions </a:t>
            </a:r>
          </a:p>
          <a:p>
            <a:pPr lvl="1"/>
            <a:r>
              <a:rPr lang="en-GB" altLang="en-US" sz="2000" dirty="0"/>
              <a:t>OD mobility (contingency) tables</a:t>
            </a:r>
          </a:p>
          <a:p>
            <a:pPr lvl="2"/>
            <a:r>
              <a:rPr lang="en-GB" altLang="en-US" dirty="0"/>
              <a:t>demonstration, percent, outflow, inflow percent</a:t>
            </a:r>
          </a:p>
          <a:p>
            <a:pPr lvl="1"/>
            <a:r>
              <a:rPr lang="en-GB" altLang="en-US" dirty="0"/>
              <a:t>structural vs net mobility, defined in theoretical level, </a:t>
            </a:r>
            <a:r>
              <a:rPr lang="cs-CZ" altLang="en-US" dirty="0" err="1"/>
              <a:t>problems</a:t>
            </a:r>
            <a:r>
              <a:rPr lang="cs-CZ" altLang="en-US" dirty="0"/>
              <a:t> w</a:t>
            </a:r>
            <a:r>
              <a:rPr lang="en-GB" altLang="en-US" dirty="0" err="1"/>
              <a:t>ith</a:t>
            </a:r>
            <a:r>
              <a:rPr lang="en-GB" altLang="en-US" dirty="0"/>
              <a:t> identification</a:t>
            </a:r>
            <a:r>
              <a:rPr lang="cs-CZ" altLang="en-US" dirty="0"/>
              <a:t> </a:t>
            </a:r>
            <a:r>
              <a:rPr lang="en-GB" altLang="en-US" dirty="0"/>
              <a:t>in empirical </a:t>
            </a:r>
            <a:r>
              <a:rPr lang="cs-CZ" altLang="en-US" dirty="0" err="1"/>
              <a:t>analysis</a:t>
            </a:r>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95862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6</a:t>
            </a:fld>
            <a:endParaRPr lang="en-GB" dirty="0"/>
          </a:p>
        </p:txBody>
      </p:sp>
      <p:sp>
        <p:nvSpPr>
          <p:cNvPr id="15365" name="Content Placeholder 6"/>
          <p:cNvSpPr>
            <a:spLocks noGrp="1"/>
          </p:cNvSpPr>
          <p:nvPr>
            <p:ph sz="half" idx="1"/>
          </p:nvPr>
        </p:nvSpPr>
        <p:spPr>
          <a:xfrm>
            <a:off x="251520" y="980728"/>
            <a:ext cx="8568952" cy="5760640"/>
          </a:xfrm>
        </p:spPr>
        <p:txBody>
          <a:bodyPr>
            <a:normAutofit lnSpcReduction="10000"/>
          </a:bodyPr>
          <a:lstStyle/>
          <a:p>
            <a:r>
              <a:rPr lang="en-GB" altLang="en-US" sz="2400" dirty="0"/>
              <a:t>key tested assumption: LZ hypothesis (</a:t>
            </a:r>
            <a:r>
              <a:rPr lang="en-GB" altLang="en-US" sz="2400" dirty="0" err="1"/>
              <a:t>Lipset</a:t>
            </a:r>
            <a:r>
              <a:rPr lang="en-GB" altLang="en-US" sz="2400" dirty="0"/>
              <a:t>, Zetterberg, 1956)</a:t>
            </a:r>
          </a:p>
          <a:p>
            <a:pPr marL="0" indent="0">
              <a:buNone/>
            </a:pPr>
            <a:r>
              <a:rPr lang="en-GB" altLang="en-US" sz="2400" i="1" dirty="0"/>
              <a:t>	„…the overall pattern of social mobility appears to be much the same in the industrial societies of various Western countries.“</a:t>
            </a:r>
          </a:p>
          <a:p>
            <a:endParaRPr lang="en-GB" altLang="en-US" sz="2400" dirty="0"/>
          </a:p>
          <a:p>
            <a:r>
              <a:rPr lang="en-GB" altLang="en-US" sz="2400" dirty="0"/>
              <a:t>LZ hypothesis has been a reaction to the prevailing assumption that in US we can find more intergenerational mobility than in other western industrialized  countries</a:t>
            </a:r>
          </a:p>
          <a:p>
            <a:r>
              <a:rPr lang="en-GB" altLang="en-US" sz="2400" dirty="0"/>
              <a:t>LZ hypothesis has not been rejected </a:t>
            </a:r>
          </a:p>
          <a:p>
            <a:r>
              <a:rPr lang="en-GB" altLang="en-US" sz="2400" dirty="0"/>
              <a:t>In all nations the same level of social mobility</a:t>
            </a:r>
          </a:p>
          <a:p>
            <a:r>
              <a:rPr lang="en-GB" altLang="en-US" sz="2400" dirty="0"/>
              <a:t>LZ hypothesis says there is no linear relationship between industrialization and social mobility</a:t>
            </a:r>
          </a:p>
          <a:p>
            <a:r>
              <a:rPr lang="en-GB" altLang="en-US" sz="2400" dirty="0"/>
              <a:t>The industrialization means the rise of social mobility </a:t>
            </a:r>
          </a:p>
          <a:p>
            <a:r>
              <a:rPr lang="en-GB" altLang="en-US" sz="2400" dirty="0"/>
              <a:t>But only under certain level</a:t>
            </a:r>
          </a:p>
          <a:p>
            <a:r>
              <a:rPr lang="en-GB" altLang="en-US" sz="2400" dirty="0"/>
              <a:t>After that higher industrialization does not mean higher social mobility</a:t>
            </a:r>
          </a:p>
          <a:p>
            <a:endParaRPr lang="en-GB" altLang="en-US" sz="2400" dirty="0"/>
          </a:p>
          <a:p>
            <a:endParaRPr lang="en-GB" altLang="en-US" sz="24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49711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First</a:t>
            </a:r>
            <a:r>
              <a:rPr lang="en-GB" altLang="en-US" sz="3600" b="1" dirty="0"/>
              <a:t> generation of SSR (II</a:t>
            </a:r>
            <a:r>
              <a:rPr lang="cs-CZ" altLang="en-US" sz="3600" b="1" dirty="0"/>
              <a:t>I</a:t>
            </a:r>
            <a:r>
              <a:rPr lang="en-GB" altLang="en-US" sz="3600" b="1" dirty="0"/>
              <a:t>)</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7</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cs-CZ" altLang="en-US" sz="2400" dirty="0" err="1"/>
              <a:t>Important</a:t>
            </a:r>
            <a:r>
              <a:rPr lang="cs-CZ" altLang="en-US" sz="2400" dirty="0"/>
              <a:t> </a:t>
            </a:r>
            <a:r>
              <a:rPr lang="cs-CZ" altLang="en-US" sz="2400" dirty="0" err="1"/>
              <a:t>research</a:t>
            </a:r>
            <a:r>
              <a:rPr lang="cs-CZ" altLang="en-US" sz="2400" dirty="0"/>
              <a:t> </a:t>
            </a:r>
            <a:r>
              <a:rPr lang="cs-CZ" altLang="en-US" sz="2400" dirty="0" err="1"/>
              <a:t>questions</a:t>
            </a:r>
            <a:r>
              <a:rPr lang="cs-CZ" altLang="en-US" sz="2400" dirty="0"/>
              <a:t> in </a:t>
            </a:r>
            <a:r>
              <a:rPr lang="cs-CZ" altLang="en-US" sz="2400" dirty="0" err="1"/>
              <a:t>first</a:t>
            </a:r>
            <a:r>
              <a:rPr lang="cs-CZ" altLang="en-US" sz="2400" dirty="0"/>
              <a:t> </a:t>
            </a:r>
            <a:r>
              <a:rPr lang="cs-CZ" altLang="en-US" sz="2400" dirty="0" err="1"/>
              <a:t>generation</a:t>
            </a:r>
            <a:r>
              <a:rPr lang="cs-CZ" altLang="en-US" sz="2400" dirty="0"/>
              <a:t>:</a:t>
            </a:r>
            <a:endParaRPr lang="en-GB" altLang="en-US" sz="2400" dirty="0"/>
          </a:p>
          <a:p>
            <a:endParaRPr lang="cs-CZ" altLang="en-US" sz="2400" dirty="0"/>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economic</a:t>
            </a:r>
            <a:r>
              <a:rPr lang="cs-CZ" altLang="en-US" sz="2400" dirty="0"/>
              <a:t> </a:t>
            </a:r>
            <a:r>
              <a:rPr lang="cs-CZ" altLang="en-US" sz="2400" dirty="0" err="1"/>
              <a:t>development</a:t>
            </a:r>
            <a:r>
              <a:rPr lang="cs-CZ" altLang="en-US" sz="2400" dirty="0"/>
              <a:t>?</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political</a:t>
            </a:r>
            <a:r>
              <a:rPr lang="cs-CZ" altLang="en-US" sz="2400" dirty="0"/>
              <a:t> stability?</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a:t>
            </a:r>
            <a:r>
              <a:rPr lang="cs-CZ" altLang="en-US" sz="2400" dirty="0" err="1"/>
              <a:t>political</a:t>
            </a:r>
            <a:r>
              <a:rPr lang="cs-CZ" altLang="en-US" sz="2400" dirty="0"/>
              <a:t> </a:t>
            </a:r>
            <a:r>
              <a:rPr lang="cs-CZ" altLang="en-US" sz="2400" dirty="0" err="1"/>
              <a:t>behaviour</a:t>
            </a:r>
            <a:r>
              <a:rPr lang="cs-CZ" altLang="en-US" sz="2400" dirty="0"/>
              <a:t>?</a:t>
            </a:r>
          </a:p>
          <a:p>
            <a:r>
              <a:rPr lang="cs-CZ" altLang="en-US" sz="2400" dirty="0" err="1"/>
              <a:t>Association</a:t>
            </a:r>
            <a:r>
              <a:rPr lang="cs-CZ" altLang="en-US" sz="2400" dirty="0"/>
              <a:t> </a:t>
            </a:r>
            <a:r>
              <a:rPr lang="cs-CZ" altLang="en-US" sz="2400" dirty="0" err="1"/>
              <a:t>between</a:t>
            </a:r>
            <a:r>
              <a:rPr lang="cs-CZ" altLang="en-US" sz="2400" dirty="0"/>
              <a:t> </a:t>
            </a:r>
            <a:r>
              <a:rPr lang="cs-CZ" altLang="en-US" sz="2400" dirty="0" err="1"/>
              <a:t>social</a:t>
            </a:r>
            <a:r>
              <a:rPr lang="cs-CZ" altLang="en-US" sz="2400" dirty="0"/>
              <a:t> mobility and fertility</a:t>
            </a:r>
          </a:p>
          <a:p>
            <a:r>
              <a:rPr lang="cs-CZ" altLang="en-US" sz="2400" dirty="0" err="1"/>
              <a:t>Extent</a:t>
            </a:r>
            <a:r>
              <a:rPr lang="cs-CZ" altLang="en-US" sz="2400" dirty="0"/>
              <a:t> </a:t>
            </a:r>
            <a:r>
              <a:rPr lang="cs-CZ" altLang="en-US" sz="2400" dirty="0" err="1"/>
              <a:t>of</a:t>
            </a:r>
            <a:r>
              <a:rPr lang="cs-CZ" altLang="en-US" sz="2400" dirty="0"/>
              <a:t> </a:t>
            </a:r>
            <a:r>
              <a:rPr lang="cs-CZ" altLang="en-US" sz="2400" dirty="0" err="1"/>
              <a:t>assortative</a:t>
            </a:r>
            <a:r>
              <a:rPr lang="cs-CZ" altLang="en-US" sz="2400" dirty="0"/>
              <a:t> </a:t>
            </a:r>
            <a:r>
              <a:rPr lang="cs-CZ" altLang="en-US" sz="2400" dirty="0" err="1"/>
              <a:t>mating</a:t>
            </a:r>
            <a:r>
              <a:rPr lang="cs-CZ" altLang="en-US" sz="2400" dirty="0"/>
              <a:t> by </a:t>
            </a:r>
            <a:r>
              <a:rPr lang="cs-CZ" altLang="en-US" sz="2400" dirty="0" err="1"/>
              <a:t>social</a:t>
            </a:r>
            <a:r>
              <a:rPr lang="cs-CZ" altLang="en-US" sz="2400" dirty="0"/>
              <a:t> </a:t>
            </a:r>
            <a:r>
              <a:rPr lang="cs-CZ" altLang="en-US" sz="2400" dirty="0" err="1"/>
              <a:t>origin</a:t>
            </a:r>
            <a:r>
              <a:rPr lang="cs-CZ" altLang="en-US" sz="2400" dirty="0"/>
              <a:t> and </a:t>
            </a:r>
            <a:r>
              <a:rPr lang="cs-CZ" altLang="en-US" sz="2400" dirty="0" err="1"/>
              <a:t>education</a:t>
            </a:r>
            <a:r>
              <a:rPr lang="cs-CZ" altLang="en-US" sz="2400" dirty="0"/>
              <a:t>?</a:t>
            </a:r>
          </a:p>
          <a:p>
            <a:r>
              <a:rPr lang="cs-CZ" altLang="en-US" sz="2400" dirty="0" err="1"/>
              <a:t>What</a:t>
            </a:r>
            <a:r>
              <a:rPr lang="cs-CZ" altLang="en-US" sz="2400" dirty="0"/>
              <a:t> </a:t>
            </a:r>
            <a:r>
              <a:rPr lang="cs-CZ" altLang="en-US" sz="2400" dirty="0" err="1"/>
              <a:t>is</a:t>
            </a:r>
            <a:r>
              <a:rPr lang="cs-CZ" altLang="en-US" sz="2400" dirty="0"/>
              <a:t> </a:t>
            </a:r>
            <a:r>
              <a:rPr lang="cs-CZ" altLang="en-US" sz="2400" dirty="0" err="1"/>
              <a:t>effect</a:t>
            </a:r>
            <a:r>
              <a:rPr lang="cs-CZ" altLang="en-US" sz="2400" dirty="0"/>
              <a:t> </a:t>
            </a:r>
            <a:r>
              <a:rPr lang="cs-CZ" altLang="en-US" sz="2400" dirty="0" err="1"/>
              <a:t>of</a:t>
            </a:r>
            <a:r>
              <a:rPr lang="cs-CZ" altLang="en-US" sz="2400" dirty="0"/>
              <a:t> </a:t>
            </a:r>
            <a:r>
              <a:rPr lang="cs-CZ" altLang="en-US" sz="2400" dirty="0" err="1"/>
              <a:t>education</a:t>
            </a:r>
            <a:r>
              <a:rPr lang="cs-CZ" altLang="en-US" sz="2400" dirty="0"/>
              <a:t> in </a:t>
            </a:r>
            <a:r>
              <a:rPr lang="cs-CZ" altLang="en-US" sz="2400" dirty="0" err="1"/>
              <a:t>social</a:t>
            </a:r>
            <a:r>
              <a:rPr lang="cs-CZ" altLang="en-US" sz="2400" dirty="0"/>
              <a:t> mobility proces?</a:t>
            </a:r>
          </a:p>
          <a:p>
            <a:pPr marL="457200" lvl="1" indent="0">
              <a:buNone/>
            </a:pPr>
            <a:endParaRPr lang="cs-CZ" altLang="en-US" sz="2000" dirty="0"/>
          </a:p>
          <a:p>
            <a:pPr lvl="1"/>
            <a:endParaRPr lang="cs-CZ" altLang="en-US" sz="2000" dirty="0"/>
          </a:p>
          <a:p>
            <a:pPr lvl="1"/>
            <a:endParaRPr lang="en-GB" altLang="en-US" sz="2000"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151424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Second</a:t>
            </a:r>
            <a:r>
              <a:rPr lang="en-GB" altLang="en-US" sz="3600" b="1" dirty="0"/>
              <a:t> generation of SSR (I)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8</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1960 – 1970 time period</a:t>
            </a:r>
          </a:p>
          <a:p>
            <a:r>
              <a:rPr lang="en-GB" altLang="en-US" sz="2400" dirty="0"/>
              <a:t>change from comparative social mobility research to status attainment process in a society</a:t>
            </a:r>
          </a:p>
          <a:p>
            <a:r>
              <a:rPr lang="en-GB" altLang="en-US" sz="2400" dirty="0"/>
              <a:t>turn to the continuous variables, SEI scores for occupations</a:t>
            </a:r>
          </a:p>
          <a:p>
            <a:r>
              <a:rPr lang="en-GB" altLang="en-US" sz="2400" dirty="0"/>
              <a:t>the aim is to map the social determinants of occupational status</a:t>
            </a:r>
          </a:p>
          <a:p>
            <a:r>
              <a:rPr lang="en-GB" altLang="en-US" sz="2400" dirty="0"/>
              <a:t>reformulation of research question</a:t>
            </a:r>
          </a:p>
          <a:p>
            <a:r>
              <a:rPr lang="en-GB" altLang="en-US" sz="2400" dirty="0"/>
              <a:t>no connection OD (first generation)</a:t>
            </a:r>
          </a:p>
          <a:p>
            <a:r>
              <a:rPr lang="en-GB" altLang="en-US" sz="2400" dirty="0"/>
              <a:t>but how O influences D directly and also indirectly via other variables, especially via E </a:t>
            </a:r>
          </a:p>
          <a:p>
            <a:r>
              <a:rPr lang="en-GB" altLang="en-US" sz="2400" dirty="0"/>
              <a:t>introduction of path models in sociology</a:t>
            </a:r>
          </a:p>
          <a:p>
            <a:r>
              <a:rPr lang="en-GB" altLang="en-US" sz="2400" dirty="0"/>
              <a:t>result: status attainment model or „social mobility piggy“</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71879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title"/>
          </p:nvPr>
        </p:nvSpPr>
        <p:spPr>
          <a:xfrm>
            <a:off x="467544" y="116632"/>
            <a:ext cx="8458200" cy="648072"/>
          </a:xfrm>
        </p:spPr>
        <p:txBody>
          <a:bodyPr>
            <a:normAutofit/>
          </a:bodyPr>
          <a:lstStyle/>
          <a:p>
            <a:r>
              <a:rPr lang="en-GB" altLang="en-US" sz="3600" b="1" dirty="0">
                <a:solidFill>
                  <a:srgbClr val="FF0000"/>
                </a:solidFill>
              </a:rPr>
              <a:t>Second</a:t>
            </a:r>
            <a:r>
              <a:rPr lang="en-GB" altLang="en-US" sz="3600" b="1" dirty="0"/>
              <a:t> generation of SSR (II)</a:t>
            </a:r>
            <a:endParaRPr lang="en-GB" altLang="en-US" sz="3600" dirty="0"/>
          </a:p>
        </p:txBody>
      </p:sp>
      <p:sp>
        <p:nvSpPr>
          <p:cNvPr id="16388" name="Slide Number Placeholder 4"/>
          <p:cNvSpPr>
            <a:spLocks noGrp="1"/>
          </p:cNvSpPr>
          <p:nvPr>
            <p:ph type="sldNum" sz="quarter" idx="11"/>
          </p:nvPr>
        </p:nvSpPr>
        <p:spPr/>
        <p:txBody>
          <a:bodyPr/>
          <a:lstStyle/>
          <a:p>
            <a:pPr fontAlgn="base">
              <a:spcBef>
                <a:spcPct val="0"/>
              </a:spcBef>
              <a:spcAft>
                <a:spcPct val="0"/>
              </a:spcAft>
              <a:defRPr/>
            </a:pPr>
            <a:fld id="{F7613A7B-1E37-43CB-AD81-1FF334CA232C}" type="slidenum">
              <a:rPr lang="en-GB" smtClean="0"/>
              <a:pPr fontAlgn="base">
                <a:spcBef>
                  <a:spcPct val="0"/>
                </a:spcBef>
                <a:spcAft>
                  <a:spcPct val="0"/>
                </a:spcAft>
                <a:defRPr/>
              </a:pPr>
              <a:t>9</a:t>
            </a:fld>
            <a:endParaRPr lang="en-GB" dirty="0"/>
          </a:p>
        </p:txBody>
      </p:sp>
      <p:sp>
        <p:nvSpPr>
          <p:cNvPr id="15365" name="Content Placeholder 6"/>
          <p:cNvSpPr>
            <a:spLocks noGrp="1"/>
          </p:cNvSpPr>
          <p:nvPr>
            <p:ph sz="half" idx="1"/>
          </p:nvPr>
        </p:nvSpPr>
        <p:spPr>
          <a:xfrm>
            <a:off x="251520" y="980728"/>
            <a:ext cx="8568952" cy="5760640"/>
          </a:xfrm>
        </p:spPr>
        <p:txBody>
          <a:bodyPr>
            <a:normAutofit/>
          </a:bodyPr>
          <a:lstStyle/>
          <a:p>
            <a:r>
              <a:rPr lang="en-GB" altLang="en-US" sz="2400" dirty="0"/>
              <a:t>representatives are Petr </a:t>
            </a:r>
            <a:r>
              <a:rPr lang="en-GB" altLang="en-US" sz="2400" dirty="0" err="1"/>
              <a:t>Blau</a:t>
            </a:r>
            <a:r>
              <a:rPr lang="en-GB" altLang="en-US" sz="2400" dirty="0"/>
              <a:t>, Otis Dudley Duncan: </a:t>
            </a:r>
            <a:r>
              <a:rPr lang="en-GB" altLang="en-US" sz="2400" i="1" dirty="0"/>
              <a:t>American Occupational Structure </a:t>
            </a:r>
            <a:r>
              <a:rPr lang="en-GB" altLang="en-US" sz="2400" dirty="0"/>
              <a:t>(1967)</a:t>
            </a:r>
          </a:p>
          <a:p>
            <a:r>
              <a:rPr lang="en-GB" altLang="en-US" sz="2400" dirty="0"/>
              <a:t>no difference between inter- and intra-generational mobility</a:t>
            </a:r>
          </a:p>
          <a:p>
            <a:r>
              <a:rPr lang="en-GB" altLang="en-US" sz="2400" dirty="0"/>
              <a:t>only one social mobility between O and D but O is starting position, no characteristic of parents</a:t>
            </a:r>
          </a:p>
          <a:p>
            <a:r>
              <a:rPr lang="en-GB" altLang="en-US" sz="2400" dirty="0"/>
              <a:t>tested assumption: industrialization promotes achievement and reduces ascription, the importance of E increases in time</a:t>
            </a:r>
          </a:p>
          <a:p>
            <a:r>
              <a:rPr lang="en-GB" altLang="en-US" sz="2400" dirty="0"/>
              <a:t>results: Yes - the effect of E is stronger in time and influences D with higher intensity in time, </a:t>
            </a:r>
            <a:r>
              <a:rPr lang="en-GB" altLang="en-US" sz="2400" i="1" dirty="0"/>
              <a:t>American society becomes meritocratic society </a:t>
            </a:r>
          </a:p>
          <a:p>
            <a:r>
              <a:rPr lang="en-GB" altLang="en-US" sz="2400" dirty="0"/>
              <a:t>robust results but without comparative potency</a:t>
            </a:r>
          </a:p>
          <a:p>
            <a:r>
              <a:rPr lang="en-GB" altLang="en-US" sz="2400" dirty="0"/>
              <a:t>no social class divisions in this approach </a:t>
            </a:r>
          </a:p>
          <a:p>
            <a:r>
              <a:rPr lang="en-GB" altLang="en-US" sz="2400" dirty="0"/>
              <a:t>original concept of social mobility disappeared</a:t>
            </a:r>
          </a:p>
          <a:p>
            <a:endParaRPr lang="en-GB" altLang="en-US" dirty="0"/>
          </a:p>
          <a:p>
            <a:endParaRPr lang="en-GB" altLang="en-US" sz="2400" dirty="0"/>
          </a:p>
          <a:p>
            <a:pPr marL="57150" indent="0">
              <a:buNone/>
            </a:pPr>
            <a:endParaRPr lang="en-GB" altLang="en-US" dirty="0"/>
          </a:p>
          <a:p>
            <a:endParaRPr lang="en-GB" altLang="en-US" sz="2400" dirty="0"/>
          </a:p>
        </p:txBody>
      </p:sp>
    </p:spTree>
    <p:custDataLst>
      <p:tags r:id="rId1"/>
    </p:custDataLst>
    <p:extLst>
      <p:ext uri="{BB962C8B-B14F-4D97-AF65-F5344CB8AC3E}">
        <p14:creationId xmlns:p14="http://schemas.microsoft.com/office/powerpoint/2010/main" val="25284611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1094</TotalTime>
  <Words>1299</Words>
  <Application>Microsoft Office PowerPoint</Application>
  <PresentationFormat>Předvádění na obrazovce (4:3)</PresentationFormat>
  <Paragraphs>157</Paragraphs>
  <Slides>13</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ＭＳ Ｐゴシック</vt:lpstr>
      <vt:lpstr>Arial</vt:lpstr>
      <vt:lpstr>Calibri</vt:lpstr>
      <vt:lpstr>Motiv systému Office</vt:lpstr>
      <vt:lpstr>Social Stratification Research – 4 generations</vt:lpstr>
      <vt:lpstr>Social mobility – key concept of SSR</vt:lpstr>
      <vt:lpstr>Social mobility</vt:lpstr>
      <vt:lpstr>Social mobility - politicians</vt:lpstr>
      <vt:lpstr>First generation of SSR (I)</vt:lpstr>
      <vt:lpstr>First generation of SSR (II)</vt:lpstr>
      <vt:lpstr>First generation of SSR (III)</vt:lpstr>
      <vt:lpstr>Second generation of SSR (I)</vt:lpstr>
      <vt:lpstr>Second generation of SSR (II)</vt:lpstr>
      <vt:lpstr>Prezentace aplikace PowerPoint</vt:lpstr>
      <vt:lpstr>Third generation of SSR (I)</vt:lpstr>
      <vt:lpstr>Third generation of SSR (II)</vt:lpstr>
      <vt:lpstr>Fourth generation of SSR (I)</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aaaa</dc:creator>
  <cp:lastModifiedBy>Tomáš Katrňák</cp:lastModifiedBy>
  <cp:revision>98</cp:revision>
  <dcterms:created xsi:type="dcterms:W3CDTF">2013-09-22T19:27:37Z</dcterms:created>
  <dcterms:modified xsi:type="dcterms:W3CDTF">2022-02-05T08:28:08Z</dcterms:modified>
</cp:coreProperties>
</file>