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91" r:id="rId3"/>
    <p:sldId id="285" r:id="rId4"/>
    <p:sldId id="263" r:id="rId5"/>
    <p:sldId id="316" r:id="rId6"/>
    <p:sldId id="294" r:id="rId7"/>
    <p:sldId id="290" r:id="rId8"/>
    <p:sldId id="284" r:id="rId9"/>
    <p:sldId id="313" r:id="rId10"/>
    <p:sldId id="314" r:id="rId11"/>
    <p:sldId id="267" r:id="rId12"/>
    <p:sldId id="315" r:id="rId13"/>
    <p:sldId id="28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15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2C55E6-7BAE-4558-8A68-4AC7A069FCC3}" type="datetimeFigureOut">
              <a:rPr lang="cs-CZ" smtClean="0"/>
              <a:t>08.11.2022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E82C37-8D91-409D-BD19-3C0E92F998A6}" type="slidenum">
              <a:rPr lang="cs-CZ" smtClean="0"/>
              <a:t>‹#›</a:t>
            </a:fld>
            <a:endParaRPr lang="cs-CZ"/>
          </a:p>
        </p:txBody>
      </p:sp>
    </p:spTree>
    <p:extLst>
      <p:ext uri="{BB962C8B-B14F-4D97-AF65-F5344CB8AC3E}">
        <p14:creationId xmlns:p14="http://schemas.microsoft.com/office/powerpoint/2010/main" val="144671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1964174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584926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157029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3097870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376395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23737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61723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63513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42C2AEA2-3A2F-4EC1-BD57-68CEE2CB98B4}" type="datetimeFigureOut">
              <a:rPr lang="cs-CZ" smtClean="0"/>
              <a:t>08.11.2022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374270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42C2AEA2-3A2F-4EC1-BD57-68CEE2CB98B4}" type="datetimeFigureOut">
              <a:rPr lang="cs-CZ" smtClean="0"/>
              <a:t>08.11.2022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29272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2C2AEA2-3A2F-4EC1-BD57-68CEE2CB98B4}" type="datetimeFigureOut">
              <a:rPr lang="cs-CZ" smtClean="0"/>
              <a:t>08.11.2022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214167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42C2AEA2-3A2F-4EC1-BD57-68CEE2CB98B4}" type="datetimeFigureOut">
              <a:rPr lang="cs-CZ" smtClean="0"/>
              <a:t>08.11.2022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332091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2C2AEA2-3A2F-4EC1-BD57-68CEE2CB98B4}" type="datetimeFigureOut">
              <a:rPr lang="cs-CZ" smtClean="0"/>
              <a:t>08.11.2022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86456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2C2AEA2-3A2F-4EC1-BD57-68CEE2CB98B4}" type="datetimeFigureOut">
              <a:rPr lang="cs-CZ" smtClean="0"/>
              <a:t>08.11.2022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785772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42C2AEA2-3A2F-4EC1-BD57-68CEE2CB98B4}" type="datetimeFigureOut">
              <a:rPr lang="cs-CZ" smtClean="0"/>
              <a:t>08.11.2022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EE61E55-2DC5-471F-9330-BFDFADF689CF}" type="slidenum">
              <a:rPr lang="cs-CZ" smtClean="0"/>
              <a:t>‹#›</a:t>
            </a:fld>
            <a:endParaRPr lang="cs-CZ"/>
          </a:p>
        </p:txBody>
      </p:sp>
    </p:spTree>
    <p:extLst>
      <p:ext uri="{BB962C8B-B14F-4D97-AF65-F5344CB8AC3E}">
        <p14:creationId xmlns:p14="http://schemas.microsoft.com/office/powerpoint/2010/main" val="182578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2AEA2-3A2F-4EC1-BD57-68CEE2CB98B4}" type="datetimeFigureOut">
              <a:rPr lang="cs-CZ" smtClean="0"/>
              <a:t>08.11.2022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E61E55-2DC5-471F-9330-BFDFADF689CF}" type="slidenum">
              <a:rPr lang="cs-CZ" smtClean="0"/>
              <a:t>‹#›</a:t>
            </a:fld>
            <a:endParaRPr lang="cs-CZ"/>
          </a:p>
        </p:txBody>
      </p:sp>
    </p:spTree>
    <p:extLst>
      <p:ext uri="{BB962C8B-B14F-4D97-AF65-F5344CB8AC3E}">
        <p14:creationId xmlns:p14="http://schemas.microsoft.com/office/powerpoint/2010/main" val="1854947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t2XFh_tD2R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heguardian.com/politics/2010/jan/15/gordon-brown-labour-middle-class" TargetMode="External"/><Relationship Id="rId2" Type="http://schemas.openxmlformats.org/officeDocument/2006/relationships/hyperlink" Target="https://www.theguardian.com/politics/2004/oct/11/labour.uk" TargetMode="External"/><Relationship Id="rId1" Type="http://schemas.openxmlformats.org/officeDocument/2006/relationships/slideLayout" Target="../slideLayouts/slideLayout2.xml"/><Relationship Id="rId5" Type="http://schemas.openxmlformats.org/officeDocument/2006/relationships/hyperlink" Target="https://www.theguardian.com/education/video/2016/sep/09/theresa-may-education-shakeup-to-make-uk-a-great-meritocracy-video" TargetMode="External"/><Relationship Id="rId4" Type="http://schemas.openxmlformats.org/officeDocument/2006/relationships/hyperlink" Target="https://www.theguardian.com/society/2013/nov/14/david-cameron-social-mobility-majo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7764" y="114300"/>
            <a:ext cx="10515600" cy="716974"/>
          </a:xfrm>
        </p:spPr>
        <p:txBody>
          <a:bodyPr>
            <a:normAutofit/>
          </a:bodyPr>
          <a:lstStyle/>
          <a:p>
            <a:r>
              <a:rPr lang="cs-CZ" altLang="en-US" sz="3600" b="1" dirty="0" err="1">
                <a:latin typeface="+mn-lt"/>
              </a:rPr>
              <a:t>Theory</a:t>
            </a:r>
            <a:r>
              <a:rPr lang="cs-CZ" altLang="en-US" sz="3600" b="1" dirty="0">
                <a:latin typeface="+mn-lt"/>
              </a:rPr>
              <a:t> </a:t>
            </a:r>
            <a:r>
              <a:rPr lang="cs-CZ" altLang="en-US" sz="3600" b="1" dirty="0" err="1">
                <a:latin typeface="+mn-lt"/>
              </a:rPr>
              <a:t>of</a:t>
            </a:r>
            <a:r>
              <a:rPr lang="cs-CZ" altLang="en-US" sz="3600" b="1" dirty="0">
                <a:latin typeface="+mn-lt"/>
              </a:rPr>
              <a:t> s</a:t>
            </a:r>
            <a:r>
              <a:rPr lang="en-US" altLang="en-US" sz="3600" b="1" dirty="0" err="1">
                <a:latin typeface="+mn-lt"/>
              </a:rPr>
              <a:t>ocial</a:t>
            </a:r>
            <a:r>
              <a:rPr lang="en-US" altLang="en-US" sz="3600" b="1" dirty="0">
                <a:latin typeface="+mn-lt"/>
              </a:rPr>
              <a:t> mobility</a:t>
            </a:r>
            <a:r>
              <a:rPr lang="cs-CZ" altLang="en-US" sz="3600" b="1" dirty="0">
                <a:latin typeface="+mn-lt"/>
              </a:rPr>
              <a:t> I</a:t>
            </a:r>
            <a:endParaRPr lang="en-US" altLang="en-US" sz="3600" b="1" dirty="0">
              <a:latin typeface="+mn-lt"/>
            </a:endParaRPr>
          </a:p>
        </p:txBody>
      </p:sp>
      <p:sp>
        <p:nvSpPr>
          <p:cNvPr id="25603" name="Rectangle 3"/>
          <p:cNvSpPr>
            <a:spLocks noGrp="1" noChangeArrowheads="1"/>
          </p:cNvSpPr>
          <p:nvPr>
            <p:ph type="body" idx="1"/>
          </p:nvPr>
        </p:nvSpPr>
        <p:spPr>
          <a:xfrm>
            <a:off x="551873" y="1302327"/>
            <a:ext cx="10515600" cy="4710546"/>
          </a:xfrm>
        </p:spPr>
        <p:txBody>
          <a:bodyPr>
            <a:normAutofit/>
          </a:bodyPr>
          <a:lstStyle/>
          <a:p>
            <a:r>
              <a:rPr lang="en-US" altLang="en-US" sz="2400"/>
              <a:t>Social mobility </a:t>
            </a:r>
            <a:r>
              <a:rPr lang="en-US" altLang="en-US" sz="2400" dirty="0"/>
              <a:t>is the movement of people up or down the stratification system.</a:t>
            </a:r>
          </a:p>
          <a:p>
            <a:r>
              <a:rPr lang="en-US" altLang="en-US" sz="2400" dirty="0"/>
              <a:t>Class systems allow for more movement than slave or caste systems.</a:t>
            </a:r>
          </a:p>
          <a:p>
            <a:r>
              <a:rPr lang="en-US" altLang="en-US" sz="2400" i="1" dirty="0"/>
              <a:t>Intragenerational</a:t>
            </a:r>
            <a:r>
              <a:rPr lang="en-US" altLang="en-US" sz="2400" dirty="0"/>
              <a:t> and </a:t>
            </a:r>
            <a:r>
              <a:rPr lang="en-US" altLang="en-US" sz="2400" i="1" dirty="0"/>
              <a:t>intergenerational</a:t>
            </a:r>
            <a:r>
              <a:rPr lang="en-US" altLang="en-US" sz="2400" dirty="0"/>
              <a:t> social mobility.</a:t>
            </a:r>
          </a:p>
          <a:p>
            <a:r>
              <a:rPr lang="en-US" altLang="en-US" sz="2400" dirty="0"/>
              <a:t>While class systems do allow for social mobility, opportunities are not evenly distributed across social groups</a:t>
            </a:r>
            <a:endParaRPr lang="cs-CZ" altLang="en-US" sz="2400" dirty="0"/>
          </a:p>
          <a:p>
            <a:endParaRPr lang="en-US" altLang="en-US" sz="2400" dirty="0"/>
          </a:p>
          <a:p>
            <a:r>
              <a:rPr lang="en-US" altLang="en-US" sz="2400" dirty="0"/>
              <a:t>Social origin class/actual social class position have a significant impact on many aspects of life, including education, occupation, place of residence, marriage partner, and more</a:t>
            </a:r>
          </a:p>
          <a:p>
            <a:pPr lvl="1"/>
            <a:r>
              <a:rPr lang="en-US" altLang="en-US" dirty="0"/>
              <a:t>Against to economic liberal view of social world</a:t>
            </a:r>
          </a:p>
          <a:p>
            <a:endParaRPr lang="en-US" altLang="en-US" dirty="0"/>
          </a:p>
          <a:p>
            <a:endParaRPr lang="en-US" altLang="en-US" b="1" dirty="0"/>
          </a:p>
        </p:txBody>
      </p:sp>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1</a:t>
            </a:fld>
            <a:endParaRPr lang="en-US" altLang="en-US" sz="1000">
              <a:solidFill>
                <a:schemeClr val="bg1"/>
              </a:solidFill>
              <a:latin typeface="Arial" charset="0"/>
              <a:ea typeface="ＭＳ Ｐゴシック" pitchFamily="34" charset="-128"/>
            </a:endParaRPr>
          </a:p>
        </p:txBody>
      </p:sp>
    </p:spTree>
    <p:extLst>
      <p:ext uri="{BB962C8B-B14F-4D97-AF65-F5344CB8AC3E}">
        <p14:creationId xmlns:p14="http://schemas.microsoft.com/office/powerpoint/2010/main" val="242156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73C27E3-9CD1-41BB-823F-ED876C7E5BE9}"/>
              </a:ext>
            </a:extLst>
          </p:cNvPr>
          <p:cNvSpPr>
            <a:spLocks noGrp="1" noChangeArrowheads="1"/>
          </p:cNvSpPr>
          <p:nvPr>
            <p:ph type="title"/>
          </p:nvPr>
        </p:nvSpPr>
        <p:spPr>
          <a:xfrm>
            <a:off x="79617" y="90551"/>
            <a:ext cx="8229600" cy="864096"/>
          </a:xfrm>
        </p:spPr>
        <p:txBody>
          <a:bodyPr>
            <a:normAutofit/>
          </a:bodyPr>
          <a:lstStyle/>
          <a:p>
            <a:r>
              <a:rPr lang="cs-CZ" altLang="en-US" sz="3600" b="1" dirty="0" err="1">
                <a:latin typeface="+mn-lt"/>
              </a:rPr>
              <a:t>Exogenous</a:t>
            </a:r>
            <a:r>
              <a:rPr lang="cs-CZ" altLang="en-US" sz="3600" b="1" dirty="0">
                <a:latin typeface="+mn-lt"/>
              </a:rPr>
              <a:t> </a:t>
            </a:r>
            <a:r>
              <a:rPr lang="cs-CZ" altLang="en-US" sz="3600" b="1" dirty="0" err="1">
                <a:latin typeface="+mn-lt"/>
              </a:rPr>
              <a:t>factors</a:t>
            </a:r>
            <a:r>
              <a:rPr lang="cs-CZ" altLang="en-US" sz="3600" b="1" dirty="0">
                <a:latin typeface="+mn-lt"/>
              </a:rPr>
              <a:t> I</a:t>
            </a:r>
            <a:endParaRPr lang="en-US" altLang="en-US" sz="3600" b="1" dirty="0">
              <a:latin typeface="+mn-lt"/>
            </a:endParaRPr>
          </a:p>
        </p:txBody>
      </p:sp>
      <p:sp>
        <p:nvSpPr>
          <p:cNvPr id="2" name="TextovéPole 1">
            <a:extLst>
              <a:ext uri="{FF2B5EF4-FFF2-40B4-BE49-F238E27FC236}">
                <a16:creationId xmlns:a16="http://schemas.microsoft.com/office/drawing/2014/main" id="{A271E683-3AF6-4E2B-A346-A9C54D5518CF}"/>
              </a:ext>
            </a:extLst>
          </p:cNvPr>
          <p:cNvSpPr txBox="1"/>
          <p:nvPr/>
        </p:nvSpPr>
        <p:spPr>
          <a:xfrm>
            <a:off x="692728" y="1043708"/>
            <a:ext cx="11185236" cy="521681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cs-CZ" altLang="en-US" sz="2400" dirty="0" err="1"/>
              <a:t>Demographic</a:t>
            </a:r>
            <a:r>
              <a:rPr lang="cs-CZ" altLang="en-US" sz="2400" dirty="0"/>
              <a:t>, </a:t>
            </a:r>
            <a:r>
              <a:rPr lang="cs-CZ" altLang="en-US" sz="2400" dirty="0" err="1"/>
              <a:t>economic</a:t>
            </a:r>
            <a:r>
              <a:rPr lang="cs-CZ" altLang="en-US" sz="2400" dirty="0"/>
              <a:t>, </a:t>
            </a:r>
            <a:r>
              <a:rPr lang="cs-CZ" altLang="en-US" sz="2400" dirty="0" err="1"/>
              <a:t>political</a:t>
            </a:r>
            <a:r>
              <a:rPr lang="cs-CZ" altLang="en-US" sz="2400" dirty="0"/>
              <a:t> </a:t>
            </a:r>
            <a:r>
              <a:rPr lang="cs-CZ" altLang="en-US" sz="2400" dirty="0" err="1"/>
              <a:t>factors</a:t>
            </a:r>
            <a:endParaRPr lang="cs-CZ" altLang="en-US" sz="2400" dirty="0"/>
          </a:p>
          <a:p>
            <a:pPr marL="342900" indent="-342900">
              <a:spcAft>
                <a:spcPts val="600"/>
              </a:spcAft>
              <a:buFont typeface="Arial" panose="020B0604020202020204" pitchFamily="34" charset="0"/>
              <a:buChar char="•"/>
            </a:pPr>
            <a:r>
              <a:rPr lang="cs-CZ" altLang="en-US" sz="2400" dirty="0" err="1"/>
              <a:t>Contextual</a:t>
            </a:r>
            <a:r>
              <a:rPr lang="cs-CZ" altLang="en-US" sz="2400" dirty="0"/>
              <a:t> </a:t>
            </a:r>
            <a:r>
              <a:rPr lang="cs-CZ" altLang="en-US" sz="2400" dirty="0" err="1"/>
              <a:t>dependent</a:t>
            </a:r>
            <a:endParaRPr lang="cs-CZ" altLang="en-US" sz="2400" dirty="0"/>
          </a:p>
          <a:p>
            <a:pPr marL="342900" indent="-342900">
              <a:spcAft>
                <a:spcPts val="600"/>
              </a:spcAft>
              <a:buFont typeface="Arial" panose="020B0604020202020204" pitchFamily="34" charset="0"/>
              <a:buChar char="•"/>
            </a:pPr>
            <a:r>
              <a:rPr lang="cs-CZ" altLang="en-US" sz="2400" dirty="0" err="1"/>
              <a:t>Differences</a:t>
            </a:r>
            <a:r>
              <a:rPr lang="cs-CZ" altLang="en-US" sz="2400" dirty="0"/>
              <a:t> </a:t>
            </a:r>
            <a:r>
              <a:rPr lang="cs-CZ" altLang="en-US" sz="2400" dirty="0" err="1"/>
              <a:t>between</a:t>
            </a:r>
            <a:r>
              <a:rPr lang="cs-CZ" altLang="en-US" sz="2400" dirty="0"/>
              <a:t> </a:t>
            </a:r>
            <a:r>
              <a:rPr lang="cs-CZ" altLang="en-US" sz="2400" dirty="0" err="1"/>
              <a:t>countries</a:t>
            </a:r>
            <a:r>
              <a:rPr lang="cs-CZ" altLang="en-US" sz="2400" dirty="0"/>
              <a:t> </a:t>
            </a:r>
          </a:p>
          <a:p>
            <a:pPr marL="800100" lvl="1" indent="-342900">
              <a:spcAft>
                <a:spcPts val="600"/>
              </a:spcAft>
              <a:buFont typeface="Arial" panose="020B0604020202020204" pitchFamily="34" charset="0"/>
              <a:buChar char="•"/>
            </a:pPr>
            <a:r>
              <a:rPr lang="cs-CZ" altLang="en-US" sz="2400" dirty="0" err="1"/>
              <a:t>level</a:t>
            </a:r>
            <a:r>
              <a:rPr lang="cs-CZ" altLang="en-US" sz="2400" dirty="0"/>
              <a:t> </a:t>
            </a:r>
            <a:r>
              <a:rPr lang="cs-CZ" altLang="en-US" sz="2400" dirty="0" err="1"/>
              <a:t>of</a:t>
            </a:r>
            <a:r>
              <a:rPr lang="cs-CZ" altLang="en-US" sz="2400" dirty="0"/>
              <a:t> </a:t>
            </a:r>
            <a:r>
              <a:rPr lang="cs-CZ" altLang="en-US" sz="2400" dirty="0" err="1"/>
              <a:t>industrialization</a:t>
            </a:r>
            <a:endParaRPr lang="cs-CZ" altLang="en-US" sz="2400" dirty="0"/>
          </a:p>
          <a:p>
            <a:pPr marL="800100" lvl="1" indent="-342900">
              <a:spcAft>
                <a:spcPts val="600"/>
              </a:spcAft>
              <a:buFont typeface="Arial" panose="020B0604020202020204" pitchFamily="34" charset="0"/>
              <a:buChar char="•"/>
            </a:pPr>
            <a:r>
              <a:rPr lang="en-US" altLang="ja-JP" sz="2400" dirty="0"/>
              <a:t>technological and economic trends</a:t>
            </a:r>
            <a:endParaRPr lang="cs-CZ" altLang="en-US" sz="2400" dirty="0"/>
          </a:p>
          <a:p>
            <a:pPr marL="342900" indent="-342900">
              <a:spcAft>
                <a:spcPts val="600"/>
              </a:spcAft>
              <a:buFont typeface="Arial" panose="020B0604020202020204" pitchFamily="34" charset="0"/>
              <a:buChar char="•"/>
            </a:pPr>
            <a:endParaRPr lang="cs-CZ" altLang="en-US" sz="2400"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dirty="0" err="1"/>
              <a:t>social</a:t>
            </a:r>
            <a:r>
              <a:rPr lang="cs-CZ" altLang="en-US" sz="2400" dirty="0"/>
              <a:t> </a:t>
            </a:r>
            <a:r>
              <a:rPr lang="cs-CZ" altLang="en-US" sz="2400" dirty="0" err="1"/>
              <a:t>class</a:t>
            </a:r>
            <a:r>
              <a:rPr lang="cs-CZ" altLang="en-US" sz="2400" dirty="0"/>
              <a:t> </a:t>
            </a:r>
            <a:r>
              <a:rPr lang="cs-CZ" altLang="en-US" sz="2400" dirty="0" err="1"/>
              <a:t>structure</a:t>
            </a:r>
            <a:endParaRPr lang="cs-CZ" altLang="en-US" sz="2400"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dirty="0" err="1"/>
              <a:t>the</a:t>
            </a:r>
            <a:r>
              <a:rPr lang="cs-CZ" altLang="en-US" sz="2400" dirty="0"/>
              <a:t> </a:t>
            </a:r>
            <a:r>
              <a:rPr lang="cs-CZ" altLang="en-US" sz="2400" dirty="0" err="1"/>
              <a:t>proportions</a:t>
            </a:r>
            <a:r>
              <a:rPr lang="cs-CZ" altLang="en-US" sz="2400" dirty="0"/>
              <a:t> </a:t>
            </a:r>
            <a:r>
              <a:rPr lang="cs-CZ" altLang="en-US" sz="2400" dirty="0" err="1"/>
              <a:t>of</a:t>
            </a:r>
            <a:r>
              <a:rPr lang="cs-CZ" altLang="en-US" sz="2400" dirty="0"/>
              <a:t> </a:t>
            </a:r>
            <a:r>
              <a:rPr lang="cs-CZ" altLang="en-US" sz="2400" dirty="0" err="1"/>
              <a:t>social</a:t>
            </a:r>
            <a:r>
              <a:rPr lang="cs-CZ" altLang="en-US" sz="2400" dirty="0"/>
              <a:t> </a:t>
            </a:r>
            <a:r>
              <a:rPr lang="cs-CZ" altLang="en-US" sz="2400" dirty="0" err="1"/>
              <a:t>classes</a:t>
            </a:r>
            <a:endParaRPr lang="cs-CZ" altLang="en-US" sz="2400"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i="1" dirty="0" err="1"/>
              <a:t>numbers</a:t>
            </a:r>
            <a:r>
              <a:rPr lang="cs-CZ" altLang="en-US" sz="2400" i="1" dirty="0"/>
              <a:t> </a:t>
            </a:r>
            <a:r>
              <a:rPr lang="cs-CZ" altLang="en-US" sz="2400" i="1" dirty="0" err="1"/>
              <a:t>of</a:t>
            </a:r>
            <a:r>
              <a:rPr lang="cs-CZ" altLang="en-US" sz="2400" i="1" dirty="0"/>
              <a:t> </a:t>
            </a:r>
            <a:r>
              <a:rPr lang="cs-CZ" altLang="en-US" sz="2400" i="1" dirty="0" err="1"/>
              <a:t>people</a:t>
            </a:r>
            <a:r>
              <a:rPr lang="cs-CZ" altLang="en-US" sz="2400" i="1" dirty="0"/>
              <a:t> in </a:t>
            </a:r>
            <a:r>
              <a:rPr lang="cs-CZ" altLang="en-US" sz="2400" i="1" dirty="0" err="1"/>
              <a:t>classes</a:t>
            </a:r>
            <a:r>
              <a:rPr lang="cs-CZ" altLang="en-US" sz="2400" i="1" dirty="0"/>
              <a:t> </a:t>
            </a:r>
            <a:r>
              <a:rPr lang="cs-CZ" altLang="en-US" sz="2400" dirty="0" err="1"/>
              <a:t>vs</a:t>
            </a:r>
            <a:r>
              <a:rPr lang="cs-CZ" altLang="en-US" sz="2400" dirty="0"/>
              <a:t> </a:t>
            </a:r>
            <a:r>
              <a:rPr lang="cs-CZ" altLang="en-US" sz="2400" i="1" dirty="0" err="1"/>
              <a:t>changes</a:t>
            </a:r>
            <a:r>
              <a:rPr lang="cs-CZ" altLang="en-US" sz="2400" i="1" dirty="0"/>
              <a:t> in </a:t>
            </a:r>
            <a:r>
              <a:rPr lang="cs-CZ" altLang="en-US" sz="2400" i="1" dirty="0" err="1"/>
              <a:t>class</a:t>
            </a:r>
            <a:r>
              <a:rPr lang="cs-CZ" altLang="en-US" sz="2400" i="1" dirty="0"/>
              <a:t> </a:t>
            </a:r>
            <a:r>
              <a:rPr lang="cs-CZ" altLang="en-US" sz="2400" i="1" dirty="0" err="1"/>
              <a:t>positions</a:t>
            </a:r>
            <a:r>
              <a:rPr lang="cs-CZ" altLang="en-US" sz="2400" i="1" dirty="0"/>
              <a:t> </a:t>
            </a:r>
            <a:r>
              <a:rPr lang="cs-CZ" altLang="en-US" sz="2400" i="1" dirty="0" err="1"/>
              <a:t>of</a:t>
            </a:r>
            <a:r>
              <a:rPr lang="cs-CZ" altLang="en-US" sz="2400" i="1" dirty="0"/>
              <a:t> </a:t>
            </a:r>
            <a:r>
              <a:rPr lang="cs-CZ" altLang="en-US" sz="2400" i="1" dirty="0" err="1"/>
              <a:t>people</a:t>
            </a:r>
            <a:endParaRPr lang="cs-CZ" altLang="en-US" sz="2400" i="1" dirty="0"/>
          </a:p>
          <a:p>
            <a:pPr marL="342900" indent="-342900">
              <a:spcAft>
                <a:spcPts val="600"/>
              </a:spcAft>
              <a:buFont typeface="Arial" panose="020B0604020202020204" pitchFamily="34" charset="0"/>
              <a:buChar char="•"/>
            </a:pPr>
            <a:r>
              <a:rPr lang="cs-CZ" altLang="en-US" sz="2400" dirty="0" err="1"/>
              <a:t>Changes</a:t>
            </a:r>
            <a:r>
              <a:rPr lang="cs-CZ" altLang="en-US" sz="2400" dirty="0"/>
              <a:t> in </a:t>
            </a:r>
            <a:r>
              <a:rPr lang="cs-CZ" altLang="en-US" sz="2400" i="1" dirty="0" err="1"/>
              <a:t>classholders</a:t>
            </a:r>
            <a:r>
              <a:rPr lang="cs-CZ" altLang="en-US" sz="2400" dirty="0"/>
              <a:t> </a:t>
            </a:r>
            <a:r>
              <a:rPr lang="cs-CZ" altLang="en-US" sz="2400" dirty="0" err="1"/>
              <a:t>vs</a:t>
            </a:r>
            <a:r>
              <a:rPr lang="cs-CZ" altLang="en-US" sz="2400" dirty="0"/>
              <a:t> </a:t>
            </a:r>
            <a:r>
              <a:rPr lang="cs-CZ" altLang="en-US" sz="2400" dirty="0" err="1"/>
              <a:t>changes</a:t>
            </a:r>
            <a:r>
              <a:rPr lang="cs-CZ" altLang="en-US" sz="2400" dirty="0"/>
              <a:t> in </a:t>
            </a:r>
            <a:r>
              <a:rPr lang="cs-CZ" altLang="en-US" sz="2400" i="1" dirty="0" err="1"/>
              <a:t>social</a:t>
            </a:r>
            <a:r>
              <a:rPr lang="cs-CZ" altLang="en-US" sz="2400" i="1" dirty="0"/>
              <a:t> mobility </a:t>
            </a:r>
            <a:br>
              <a:rPr lang="cs-CZ" altLang="en-US" sz="2400" dirty="0"/>
            </a:br>
            <a:br>
              <a:rPr lang="cs-CZ" altLang="en-US" sz="2400" dirty="0"/>
            </a:br>
            <a:endParaRPr lang="cs-CZ" sz="2400" dirty="0"/>
          </a:p>
        </p:txBody>
      </p:sp>
    </p:spTree>
    <p:custDataLst>
      <p:tags r:id="rId1"/>
    </p:custDataLst>
    <p:extLst>
      <p:ext uri="{BB962C8B-B14F-4D97-AF65-F5344CB8AC3E}">
        <p14:creationId xmlns:p14="http://schemas.microsoft.com/office/powerpoint/2010/main" val="1368267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8077200" y="6248400"/>
            <a:ext cx="2133600" cy="457200"/>
          </a:xfrm>
          <a:prstGeom prst="rect">
            <a:avLst/>
          </a:prstGeom>
          <a:noFill/>
          <a:ln>
            <a:miter lim="800000"/>
            <a:headEnd/>
            <a:tailEnd/>
          </a:ln>
        </p:spPr>
        <p:txBody>
          <a:bodyPr anchor="b"/>
          <a:lstStyle>
            <a:lvl1pPr>
              <a:defRPr sz="1000">
                <a:solidFill>
                  <a:schemeClr val="tx1"/>
                </a:solidFill>
                <a:latin typeface="Tahoma" panose="020B0604030504040204" pitchFamily="34" charset="0"/>
              </a:defRPr>
            </a:lvl1pPr>
            <a:lvl2pPr marL="742950" indent="-285750">
              <a:defRPr sz="1000">
                <a:solidFill>
                  <a:schemeClr val="tx1"/>
                </a:solidFill>
                <a:latin typeface="Tahoma" panose="020B0604030504040204" pitchFamily="34" charset="0"/>
              </a:defRPr>
            </a:lvl2pPr>
            <a:lvl3pPr marL="1143000" indent="-228600">
              <a:defRPr sz="1000">
                <a:solidFill>
                  <a:schemeClr val="tx1"/>
                </a:solidFill>
                <a:latin typeface="Tahoma" panose="020B0604030504040204" pitchFamily="34" charset="0"/>
              </a:defRPr>
            </a:lvl3pPr>
            <a:lvl4pPr marL="1600200" indent="-228600">
              <a:defRPr sz="1000">
                <a:solidFill>
                  <a:schemeClr val="tx1"/>
                </a:solidFill>
                <a:latin typeface="Tahoma" panose="020B0604030504040204" pitchFamily="34" charset="0"/>
              </a:defRPr>
            </a:lvl4pPr>
            <a:lvl5pPr marL="2057400" indent="-228600">
              <a:defRPr sz="1000">
                <a:solidFill>
                  <a:schemeClr val="tx1"/>
                </a:solidFill>
                <a:latin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defRPr>
            </a:lvl9pPr>
          </a:lstStyle>
          <a:p>
            <a:pPr algn="r" eaLnBrk="1" hangingPunct="1"/>
            <a:fld id="{DFC7677C-39CA-4B2C-8D8B-5BBB4DFFF828}" type="slidenum">
              <a:rPr lang="cs-CZ" altLang="ja-JP" sz="1200">
                <a:effectLst>
                  <a:outerShdw blurRad="38100" dist="38100" dir="2700000" algn="tl">
                    <a:srgbClr val="FFFFFF"/>
                  </a:outerShdw>
                </a:effectLst>
              </a:rPr>
              <a:pPr algn="r" eaLnBrk="1" hangingPunct="1"/>
              <a:t>11</a:t>
            </a:fld>
            <a:endParaRPr lang="cs-CZ" altLang="ja-JP" sz="1200">
              <a:effectLst>
                <a:outerShdw blurRad="38100" dist="38100" dir="2700000" algn="tl">
                  <a:srgbClr val="FFFFFF"/>
                </a:outerShdw>
              </a:effectLst>
            </a:endParaRPr>
          </a:p>
        </p:txBody>
      </p:sp>
      <p:sp>
        <p:nvSpPr>
          <p:cNvPr id="63492" name="Rectangle 4"/>
          <p:cNvSpPr>
            <a:spLocks noChangeArrowheads="1"/>
          </p:cNvSpPr>
          <p:nvPr/>
        </p:nvSpPr>
        <p:spPr bwMode="auto">
          <a:xfrm>
            <a:off x="79616" y="958564"/>
            <a:ext cx="730023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7338" indent="-287338">
              <a:defRPr sz="1000">
                <a:solidFill>
                  <a:schemeClr val="tx1"/>
                </a:solidFill>
                <a:latin typeface="Tahoma" panose="020B0604030504040204" pitchFamily="34" charset="0"/>
              </a:defRPr>
            </a:lvl1pPr>
            <a:lvl2pPr marL="744538" indent="-287338">
              <a:defRPr sz="1000">
                <a:solidFill>
                  <a:schemeClr val="tx1"/>
                </a:solidFill>
                <a:latin typeface="Tahoma" panose="020B0604030504040204" pitchFamily="34" charset="0"/>
              </a:defRPr>
            </a:lvl2pPr>
            <a:lvl3pPr marL="1143000" indent="-228600">
              <a:defRPr sz="1000">
                <a:solidFill>
                  <a:schemeClr val="tx1"/>
                </a:solidFill>
                <a:latin typeface="Tahoma" panose="020B0604030504040204" pitchFamily="34" charset="0"/>
              </a:defRPr>
            </a:lvl3pPr>
            <a:lvl4pPr marL="1600200" indent="-228600">
              <a:defRPr sz="1000">
                <a:solidFill>
                  <a:schemeClr val="tx1"/>
                </a:solidFill>
                <a:latin typeface="Tahoma" panose="020B0604030504040204" pitchFamily="34" charset="0"/>
              </a:defRPr>
            </a:lvl4pPr>
            <a:lvl5pPr marL="2057400" indent="-228600">
              <a:defRPr sz="1000">
                <a:solidFill>
                  <a:schemeClr val="tx1"/>
                </a:solidFill>
                <a:latin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Tahoma" panose="020B0604030504040204" pitchFamily="34" charset="0"/>
              </a:defRPr>
            </a:lvl9pPr>
          </a:lstStyle>
          <a:p>
            <a:pPr eaLnBrk="1" hangingPunct="1">
              <a:spcAft>
                <a:spcPts val="600"/>
              </a:spcAft>
              <a:buFontTx/>
              <a:buChar char="•"/>
            </a:pPr>
            <a:r>
              <a:rPr lang="en-US" altLang="ja-JP" sz="2400" u="sng" dirty="0">
                <a:latin typeface="+mn-lt"/>
              </a:rPr>
              <a:t>Birth cohort replacement</a:t>
            </a:r>
            <a:r>
              <a:rPr lang="en-US" altLang="ja-JP" sz="2400" dirty="0">
                <a:latin typeface="+mn-lt"/>
              </a:rPr>
              <a:t>, education, equalization and compositional effect in social mobility (Breen, Johnson, 2007)</a:t>
            </a:r>
          </a:p>
          <a:p>
            <a:pPr lvl="1" eaLnBrk="1" hangingPunct="1">
              <a:spcAft>
                <a:spcPts val="600"/>
              </a:spcAft>
              <a:buFontTx/>
              <a:buChar char="•"/>
            </a:pPr>
            <a:r>
              <a:rPr lang="en-US" altLang="ja-JP" sz="2400" dirty="0" err="1">
                <a:latin typeface="+mn-lt"/>
              </a:rPr>
              <a:t>Labour</a:t>
            </a:r>
            <a:r>
              <a:rPr lang="en-US" altLang="ja-JP" sz="2400" dirty="0">
                <a:latin typeface="+mn-lt"/>
              </a:rPr>
              <a:t> market </a:t>
            </a:r>
            <a:r>
              <a:rPr lang="cs-CZ" altLang="ja-JP" sz="2400" dirty="0">
                <a:latin typeface="+mn-lt"/>
              </a:rPr>
              <a:t>=</a:t>
            </a:r>
            <a:r>
              <a:rPr lang="en-US" altLang="ja-JP" sz="2400" dirty="0">
                <a:latin typeface="+mn-lt"/>
              </a:rPr>
              <a:t> birth cohort</a:t>
            </a:r>
            <a:r>
              <a:rPr lang="cs-CZ" altLang="ja-JP" sz="2400" dirty="0">
                <a:latin typeface="+mn-lt"/>
              </a:rPr>
              <a:t>s (APC </a:t>
            </a:r>
            <a:r>
              <a:rPr lang="cs-CZ" altLang="ja-JP" sz="2400" dirty="0" err="1">
                <a:latin typeface="+mn-lt"/>
              </a:rPr>
              <a:t>differences</a:t>
            </a:r>
            <a:r>
              <a:rPr lang="cs-CZ" altLang="ja-JP" sz="2400" dirty="0">
                <a:latin typeface="+mn-lt"/>
              </a:rPr>
              <a:t>)</a:t>
            </a:r>
            <a:endParaRPr lang="en-US" altLang="ja-JP" sz="2400" dirty="0">
              <a:latin typeface="+mn-lt"/>
            </a:endParaRPr>
          </a:p>
          <a:p>
            <a:pPr lvl="1" eaLnBrk="1" hangingPunct="1">
              <a:spcAft>
                <a:spcPts val="600"/>
              </a:spcAft>
              <a:buFontTx/>
              <a:buChar char="•"/>
            </a:pPr>
            <a:r>
              <a:rPr lang="en-US" altLang="ja-JP" sz="2400" dirty="0">
                <a:latin typeface="+mn-lt"/>
              </a:rPr>
              <a:t>Cohort replacement </a:t>
            </a:r>
          </a:p>
          <a:p>
            <a:pPr lvl="1">
              <a:spcAft>
                <a:spcPts val="600"/>
              </a:spcAft>
              <a:buFontTx/>
              <a:buChar char="•"/>
            </a:pPr>
            <a:r>
              <a:rPr lang="en-US" altLang="ja-JP" sz="2400" dirty="0">
                <a:latin typeface="+mn-lt"/>
              </a:rPr>
              <a:t>Argument: in each younger cohort we can measure higher social fluidity (lower OD association)</a:t>
            </a:r>
          </a:p>
          <a:p>
            <a:pPr lvl="3" eaLnBrk="1" hangingPunct="1">
              <a:spcAft>
                <a:spcPts val="600"/>
              </a:spcAft>
              <a:buFontTx/>
              <a:buChar char="•"/>
            </a:pPr>
            <a:r>
              <a:rPr lang="en-US" altLang="ja-JP" sz="2400" dirty="0">
                <a:latin typeface="+mn-lt"/>
              </a:rPr>
              <a:t>Why? Connections: O - E – D</a:t>
            </a:r>
            <a:r>
              <a:rPr lang="cs-CZ" altLang="ja-JP" sz="2400" dirty="0">
                <a:latin typeface="+mn-lt"/>
              </a:rPr>
              <a:t> triangle</a:t>
            </a:r>
            <a:endParaRPr lang="en-US" altLang="ja-JP" sz="2400" dirty="0">
              <a:latin typeface="+mn-lt"/>
            </a:endParaRPr>
          </a:p>
          <a:p>
            <a:pPr lvl="3" eaLnBrk="1" hangingPunct="1">
              <a:spcAft>
                <a:spcPts val="600"/>
              </a:spcAft>
              <a:buFontTx/>
              <a:buChar char="•"/>
            </a:pPr>
            <a:r>
              <a:rPr lang="en-US" altLang="ja-JP" sz="2400" u="sng" dirty="0">
                <a:latin typeface="+mn-lt"/>
              </a:rPr>
              <a:t>Equalization effect</a:t>
            </a:r>
            <a:r>
              <a:rPr lang="en-US" altLang="ja-JP" sz="2400" dirty="0">
                <a:latin typeface="+mn-lt"/>
              </a:rPr>
              <a:t> </a:t>
            </a:r>
          </a:p>
          <a:p>
            <a:pPr lvl="3" eaLnBrk="1" hangingPunct="1">
              <a:spcAft>
                <a:spcPts val="600"/>
              </a:spcAft>
              <a:buFontTx/>
              <a:buChar char="•"/>
            </a:pPr>
            <a:r>
              <a:rPr lang="en-US" altLang="ja-JP" sz="2400" u="sng" dirty="0">
                <a:latin typeface="+mn-lt"/>
              </a:rPr>
              <a:t>Compositional effect</a:t>
            </a:r>
            <a:endParaRPr lang="cs-CZ" altLang="ja-JP" sz="2400" u="sng" dirty="0">
              <a:latin typeface="+mn-lt"/>
            </a:endParaRPr>
          </a:p>
          <a:p>
            <a:pPr lvl="1">
              <a:spcAft>
                <a:spcPts val="600"/>
              </a:spcAft>
              <a:buFontTx/>
              <a:buChar char="•"/>
            </a:pPr>
            <a:endParaRPr lang="cs-CZ" altLang="ja-JP" sz="2400" dirty="0">
              <a:latin typeface="+mn-lt"/>
              <a:ea typeface="ＭＳ Ｐゴシック" panose="020B0600070205080204" pitchFamily="34" charset="-128"/>
            </a:endParaRPr>
          </a:p>
          <a:p>
            <a:pPr lvl="1">
              <a:spcAft>
                <a:spcPts val="600"/>
              </a:spcAft>
              <a:buFontTx/>
              <a:buChar char="•"/>
            </a:pPr>
            <a:r>
              <a:rPr lang="en-US" altLang="ja-JP" sz="2400" dirty="0">
                <a:latin typeface="+mn-lt"/>
                <a:ea typeface="ＭＳ Ｐゴシック" panose="020B0600070205080204" pitchFamily="34" charset="-128"/>
              </a:rPr>
              <a:t>This argument is relevant for stable democratic society „under normal circumstances</a:t>
            </a:r>
            <a:r>
              <a:rPr lang="cs-CZ" altLang="ja-JP" sz="2400" dirty="0">
                <a:latin typeface="+mn-lt"/>
              </a:rPr>
              <a:t>“ </a:t>
            </a:r>
            <a:endParaRPr lang="en-US" altLang="ja-JP" sz="1800" dirty="0">
              <a:ea typeface="ＭＳ Ｐゴシック" panose="020B0600070205080204" pitchFamily="34" charset="-128"/>
            </a:endParaRPr>
          </a:p>
        </p:txBody>
      </p:sp>
      <p:sp>
        <p:nvSpPr>
          <p:cNvPr id="5" name="Rectangle 2">
            <a:extLst>
              <a:ext uri="{FF2B5EF4-FFF2-40B4-BE49-F238E27FC236}">
                <a16:creationId xmlns:a16="http://schemas.microsoft.com/office/drawing/2014/main" id="{7A4380CC-51C5-433C-9897-D368B4EFAE4D}"/>
              </a:ext>
            </a:extLst>
          </p:cNvPr>
          <p:cNvSpPr txBox="1">
            <a:spLocks noChangeArrowheads="1"/>
          </p:cNvSpPr>
          <p:nvPr/>
        </p:nvSpPr>
        <p:spPr>
          <a:xfrm>
            <a:off x="79616" y="90551"/>
            <a:ext cx="9978783" cy="64835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cs-CZ" altLang="en-US" sz="3600" b="1" dirty="0" err="1">
                <a:latin typeface="+mn-lt"/>
              </a:rPr>
              <a:t>Example</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exogenous</a:t>
            </a:r>
            <a:r>
              <a:rPr lang="cs-CZ" altLang="en-US" sz="3600" b="1" dirty="0">
                <a:latin typeface="+mn-lt"/>
              </a:rPr>
              <a:t> </a:t>
            </a:r>
            <a:r>
              <a:rPr lang="cs-CZ" altLang="en-US" sz="3600" b="1" dirty="0" err="1">
                <a:latin typeface="+mn-lt"/>
              </a:rPr>
              <a:t>factors</a:t>
            </a:r>
            <a:endParaRPr lang="en-US" altLang="en-US" sz="3600" b="1" dirty="0">
              <a:latin typeface="+mn-lt"/>
            </a:endParaRPr>
          </a:p>
        </p:txBody>
      </p:sp>
      <p:pic>
        <p:nvPicPr>
          <p:cNvPr id="6" name="Obrázek 5">
            <a:extLst>
              <a:ext uri="{FF2B5EF4-FFF2-40B4-BE49-F238E27FC236}">
                <a16:creationId xmlns:a16="http://schemas.microsoft.com/office/drawing/2014/main" id="{39FF2493-D61F-44B6-8942-7BCD063E7FBA}"/>
              </a:ext>
            </a:extLst>
          </p:cNvPr>
          <p:cNvPicPr>
            <a:picLocks noChangeAspect="1"/>
          </p:cNvPicPr>
          <p:nvPr/>
        </p:nvPicPr>
        <p:blipFill>
          <a:blip r:embed="rId2"/>
          <a:stretch>
            <a:fillRect/>
          </a:stretch>
        </p:blipFill>
        <p:spPr>
          <a:xfrm>
            <a:off x="7459473" y="1600200"/>
            <a:ext cx="4732527" cy="5105400"/>
          </a:xfrm>
          <a:prstGeom prst="rect">
            <a:avLst/>
          </a:prstGeom>
        </p:spPr>
      </p:pic>
    </p:spTree>
    <p:extLst>
      <p:ext uri="{BB962C8B-B14F-4D97-AF65-F5344CB8AC3E}">
        <p14:creationId xmlns:p14="http://schemas.microsoft.com/office/powerpoint/2010/main" val="119462083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a:extLst>
              <a:ext uri="{FF2B5EF4-FFF2-40B4-BE49-F238E27FC236}">
                <a16:creationId xmlns:a16="http://schemas.microsoft.com/office/drawing/2014/main" id="{673C27E3-9CD1-41BB-823F-ED876C7E5BE9}"/>
              </a:ext>
            </a:extLst>
          </p:cNvPr>
          <p:cNvSpPr>
            <a:spLocks noGrp="1" noChangeArrowheads="1"/>
          </p:cNvSpPr>
          <p:nvPr>
            <p:ph type="title"/>
          </p:nvPr>
        </p:nvSpPr>
        <p:spPr>
          <a:xfrm>
            <a:off x="79617" y="90551"/>
            <a:ext cx="8229600" cy="639122"/>
          </a:xfrm>
        </p:spPr>
        <p:txBody>
          <a:bodyPr>
            <a:normAutofit/>
          </a:bodyPr>
          <a:lstStyle/>
          <a:p>
            <a:r>
              <a:rPr lang="cs-CZ" altLang="en-US" sz="3600" b="1" dirty="0" err="1">
                <a:latin typeface="+mn-lt"/>
              </a:rPr>
              <a:t>Endogenous</a:t>
            </a:r>
            <a:r>
              <a:rPr lang="cs-CZ" altLang="en-US" sz="3600" b="1" dirty="0">
                <a:latin typeface="+mn-lt"/>
              </a:rPr>
              <a:t> </a:t>
            </a:r>
            <a:r>
              <a:rPr lang="cs-CZ" altLang="en-US" sz="3600" b="1" dirty="0" err="1">
                <a:latin typeface="+mn-lt"/>
              </a:rPr>
              <a:t>factors</a:t>
            </a:r>
            <a:endParaRPr lang="en-US" altLang="en-US" sz="3600" b="1" dirty="0">
              <a:latin typeface="+mn-lt"/>
            </a:endParaRPr>
          </a:p>
        </p:txBody>
      </p:sp>
      <p:sp>
        <p:nvSpPr>
          <p:cNvPr id="2" name="TextovéPole 1">
            <a:extLst>
              <a:ext uri="{FF2B5EF4-FFF2-40B4-BE49-F238E27FC236}">
                <a16:creationId xmlns:a16="http://schemas.microsoft.com/office/drawing/2014/main" id="{A271E683-3AF6-4E2B-A346-A9C54D5518CF}"/>
              </a:ext>
            </a:extLst>
          </p:cNvPr>
          <p:cNvSpPr txBox="1"/>
          <p:nvPr/>
        </p:nvSpPr>
        <p:spPr>
          <a:xfrm>
            <a:off x="692728" y="1043708"/>
            <a:ext cx="11185236" cy="5139869"/>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altLang="en-US" sz="2400" dirty="0"/>
              <a:t>Inner mobility regime</a:t>
            </a:r>
          </a:p>
          <a:p>
            <a:pPr marL="342900" indent="-342900">
              <a:spcAft>
                <a:spcPts val="600"/>
              </a:spcAft>
              <a:buFont typeface="Arial" panose="020B0604020202020204" pitchFamily="34" charset="0"/>
              <a:buChar char="•"/>
            </a:pPr>
            <a:r>
              <a:rPr lang="en-US" altLang="en-US" sz="2400" dirty="0"/>
              <a:t>Contextual independent</a:t>
            </a:r>
          </a:p>
          <a:p>
            <a:pPr marL="342900" indent="-342900">
              <a:spcAft>
                <a:spcPts val="600"/>
              </a:spcAft>
              <a:buFont typeface="Arial" panose="020B0604020202020204" pitchFamily="34" charset="0"/>
              <a:buChar char="•"/>
            </a:pPr>
            <a:r>
              <a:rPr lang="en-US" altLang="en-US" sz="2400" dirty="0"/>
              <a:t>Similar in all countries </a:t>
            </a:r>
          </a:p>
          <a:p>
            <a:pPr marL="800100" lvl="1" indent="-342900">
              <a:spcAft>
                <a:spcPts val="600"/>
              </a:spcAft>
              <a:buFont typeface="Arial" panose="020B0604020202020204" pitchFamily="34" charset="0"/>
              <a:buChar char="•"/>
            </a:pPr>
            <a:r>
              <a:rPr lang="en-US" altLang="en-US" sz="2400" dirty="0"/>
              <a:t>Level of social fluidity is the same over countries – </a:t>
            </a:r>
            <a:r>
              <a:rPr lang="en-US" altLang="en-US" sz="2400" i="1" dirty="0"/>
              <a:t>red queen effect</a:t>
            </a:r>
          </a:p>
          <a:p>
            <a:pPr marL="800100" lvl="1" indent="-342900">
              <a:spcAft>
                <a:spcPts val="600"/>
              </a:spcAft>
              <a:buFont typeface="Arial" panose="020B0604020202020204" pitchFamily="34" charset="0"/>
              <a:buChar char="•"/>
            </a:pPr>
            <a:r>
              <a:rPr lang="en-US" altLang="en-US" sz="2400" dirty="0"/>
              <a:t>Similar factors that influence social fluidity</a:t>
            </a:r>
          </a:p>
          <a:p>
            <a:pPr marL="342900" indent="-342900">
              <a:spcAft>
                <a:spcPts val="600"/>
              </a:spcAft>
              <a:buFont typeface="Arial" panose="020B0604020202020204" pitchFamily="34" charset="0"/>
              <a:buChar char="•"/>
            </a:pPr>
            <a:r>
              <a:rPr lang="en-US" altLang="ja-JP" sz="2400" dirty="0"/>
              <a:t>Sociological theories</a:t>
            </a:r>
          </a:p>
          <a:p>
            <a:pPr marL="800100" lvl="1" indent="-342900">
              <a:spcAft>
                <a:spcPts val="600"/>
              </a:spcAft>
              <a:buFont typeface="Arial" panose="020B0604020202020204" pitchFamily="34" charset="0"/>
              <a:buChar char="•"/>
            </a:pPr>
            <a:r>
              <a:rPr lang="en-US" altLang="ja-JP" sz="2400" i="1" dirty="0"/>
              <a:t>Social </a:t>
            </a:r>
            <a:r>
              <a:rPr lang="en-US" altLang="ja-JP" sz="2400" dirty="0"/>
              <a:t>vs.</a:t>
            </a:r>
            <a:r>
              <a:rPr lang="en-US" altLang="ja-JP" sz="2400" i="1" dirty="0"/>
              <a:t> cultural reproduction (glass ceiling vs. sticky floor)</a:t>
            </a:r>
          </a:p>
          <a:p>
            <a:pPr marL="800100" lvl="1" indent="-342900">
              <a:spcAft>
                <a:spcPts val="600"/>
              </a:spcAft>
              <a:buFont typeface="Arial" panose="020B0604020202020204" pitchFamily="34" charset="0"/>
              <a:buChar char="•"/>
            </a:pPr>
            <a:r>
              <a:rPr lang="en-US" altLang="ja-JP" sz="2400" i="1" dirty="0"/>
              <a:t>Theory of rational action </a:t>
            </a:r>
            <a:r>
              <a:rPr lang="en-US" altLang="ja-JP" sz="2400" dirty="0"/>
              <a:t>(</a:t>
            </a:r>
            <a:r>
              <a:rPr lang="en-US" altLang="ja-JP" sz="2400" dirty="0" err="1"/>
              <a:t>Goldthorpe</a:t>
            </a:r>
            <a:r>
              <a:rPr lang="en-US" altLang="ja-JP" sz="2400" dirty="0"/>
              <a:t>, 1996; 2000), the aim is to avoid of social decrease, because of that strong orientation for social reproduction, especially in educational aspiration that are stratified according to social origin</a:t>
            </a:r>
          </a:p>
          <a:p>
            <a:pPr marL="800100" lvl="1" indent="-342900">
              <a:spcAft>
                <a:spcPts val="600"/>
              </a:spcAft>
              <a:buFont typeface="Arial" panose="020B0604020202020204" pitchFamily="34" charset="0"/>
              <a:buChar char="•"/>
            </a:pPr>
            <a:r>
              <a:rPr lang="en-US" altLang="ja-JP" sz="2400" i="1" dirty="0"/>
              <a:t>Theory of cultural capital </a:t>
            </a:r>
            <a:r>
              <a:rPr lang="en-US" altLang="ja-JP" sz="2400" dirty="0"/>
              <a:t>is a tool for reproduction of class position via educational system (Bourdieu, </a:t>
            </a:r>
            <a:r>
              <a:rPr lang="en-US" altLang="ja-JP" sz="2400" dirty="0" err="1"/>
              <a:t>Passeron</a:t>
            </a:r>
            <a:r>
              <a:rPr lang="en-US" altLang="ja-JP" sz="2400" dirty="0"/>
              <a:t>, 1964; 1977)   </a:t>
            </a:r>
            <a:endParaRPr lang="cs-CZ" sz="2400" dirty="0"/>
          </a:p>
        </p:txBody>
      </p:sp>
    </p:spTree>
    <p:custDataLst>
      <p:tags r:id="rId1"/>
    </p:custDataLst>
    <p:extLst>
      <p:ext uri="{BB962C8B-B14F-4D97-AF65-F5344CB8AC3E}">
        <p14:creationId xmlns:p14="http://schemas.microsoft.com/office/powerpoint/2010/main" val="655398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Obrázek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0" y="692150"/>
            <a:ext cx="8280400"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6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5473" y="124980"/>
            <a:ext cx="10515600" cy="863311"/>
          </a:xfrm>
        </p:spPr>
        <p:txBody>
          <a:bodyPr>
            <a:normAutofit/>
          </a:bodyPr>
          <a:lstStyle/>
          <a:p>
            <a:pPr eaLnBrk="1" hangingPunct="1"/>
            <a:r>
              <a:rPr lang="cs-CZ" altLang="en-US" sz="3600" b="1" dirty="0" err="1">
                <a:latin typeface="+mn-lt"/>
              </a:rPr>
              <a:t>Theory</a:t>
            </a:r>
            <a:r>
              <a:rPr lang="cs-CZ" altLang="en-US" sz="3600" b="1" dirty="0">
                <a:latin typeface="+mn-lt"/>
              </a:rPr>
              <a:t> </a:t>
            </a:r>
            <a:r>
              <a:rPr lang="cs-CZ" altLang="en-US" sz="3600" b="1" dirty="0" err="1">
                <a:latin typeface="+mn-lt"/>
              </a:rPr>
              <a:t>of</a:t>
            </a:r>
            <a:r>
              <a:rPr lang="cs-CZ" altLang="en-US" sz="3600" b="1" dirty="0">
                <a:latin typeface="+mn-lt"/>
              </a:rPr>
              <a:t> s</a:t>
            </a:r>
            <a:r>
              <a:rPr lang="en-GB" altLang="en-US" sz="3600" b="1" dirty="0" err="1">
                <a:latin typeface="+mn-lt"/>
              </a:rPr>
              <a:t>ocial</a:t>
            </a:r>
            <a:r>
              <a:rPr lang="en-GB" altLang="en-US" sz="3600" b="1" dirty="0">
                <a:latin typeface="+mn-lt"/>
              </a:rPr>
              <a:t> mobility</a:t>
            </a:r>
            <a:r>
              <a:rPr lang="cs-CZ" altLang="en-US" sz="3600" b="1" dirty="0">
                <a:latin typeface="+mn-lt"/>
              </a:rPr>
              <a:t> II</a:t>
            </a:r>
            <a:r>
              <a:rPr lang="en-GB" altLang="en-US" sz="3600" b="1" dirty="0">
                <a:latin typeface="+mn-lt"/>
              </a:rPr>
              <a:t> </a:t>
            </a:r>
          </a:p>
        </p:txBody>
      </p:sp>
      <p:sp>
        <p:nvSpPr>
          <p:cNvPr id="5123" name="Rectangle 3"/>
          <p:cNvSpPr>
            <a:spLocks noGrp="1" noChangeArrowheads="1"/>
          </p:cNvSpPr>
          <p:nvPr>
            <p:ph type="body" idx="1"/>
          </p:nvPr>
        </p:nvSpPr>
        <p:spPr>
          <a:xfrm>
            <a:off x="441036" y="1154545"/>
            <a:ext cx="10515600" cy="5114781"/>
          </a:xfrm>
        </p:spPr>
        <p:txBody>
          <a:bodyPr>
            <a:normAutofit/>
          </a:bodyPr>
          <a:lstStyle/>
          <a:p>
            <a:r>
              <a:rPr lang="en-US" sz="2400" i="1" dirty="0"/>
              <a:t>Loss aversion</a:t>
            </a:r>
            <a:r>
              <a:rPr lang="en-US" sz="2400" dirty="0"/>
              <a:t> - psychological concept</a:t>
            </a:r>
          </a:p>
          <a:p>
            <a:r>
              <a:rPr lang="en-US" sz="2400" dirty="0"/>
              <a:t>Those who now occupy managerial and professional positions will do all they can to protect their children from falling down the social ladder. </a:t>
            </a:r>
          </a:p>
          <a:p>
            <a:pPr lvl="1"/>
            <a:endParaRPr lang="cs-CZ" sz="2000" dirty="0"/>
          </a:p>
          <a:p>
            <a:pPr lvl="1"/>
            <a:r>
              <a:rPr lang="en-US" dirty="0"/>
              <a:t>To pay for the best pre-school provision</a:t>
            </a:r>
          </a:p>
          <a:p>
            <a:pPr lvl="1"/>
            <a:r>
              <a:rPr lang="en-US" dirty="0"/>
              <a:t>To buy houses in areas with high-performing state schools</a:t>
            </a:r>
          </a:p>
          <a:p>
            <a:pPr lvl="1"/>
            <a:r>
              <a:rPr lang="en-US" dirty="0"/>
              <a:t>To hire private tutors, and arrange educationally enriching experiences</a:t>
            </a:r>
          </a:p>
          <a:p>
            <a:endParaRPr lang="cs-CZ" sz="2400" dirty="0"/>
          </a:p>
          <a:p>
            <a:r>
              <a:rPr lang="en-US" sz="2400" dirty="0"/>
              <a:t>All human behavior can be interpreted from the point of social position reproduction in time</a:t>
            </a:r>
          </a:p>
          <a:p>
            <a:endParaRPr lang="cs-CZ" dirty="0"/>
          </a:p>
        </p:txBody>
      </p:sp>
    </p:spTree>
    <p:extLst>
      <p:ext uri="{BB962C8B-B14F-4D97-AF65-F5344CB8AC3E}">
        <p14:creationId xmlns:p14="http://schemas.microsoft.com/office/powerpoint/2010/main" val="49501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7000" y="106508"/>
            <a:ext cx="10515600" cy="724766"/>
          </a:xfrm>
        </p:spPr>
        <p:txBody>
          <a:bodyPr>
            <a:normAutofit/>
          </a:bodyPr>
          <a:lstStyle/>
          <a:p>
            <a:pPr eaLnBrk="1" hangingPunct="1"/>
            <a:r>
              <a:rPr lang="cs-CZ" altLang="en-US" sz="3600" b="1" dirty="0" err="1">
                <a:latin typeface="+mn-lt"/>
              </a:rPr>
              <a:t>Theory</a:t>
            </a:r>
            <a:r>
              <a:rPr lang="cs-CZ" altLang="en-US" sz="3600" b="1" dirty="0">
                <a:latin typeface="+mn-lt"/>
              </a:rPr>
              <a:t> </a:t>
            </a:r>
            <a:r>
              <a:rPr lang="cs-CZ" altLang="en-US" sz="3600" b="1" dirty="0" err="1">
                <a:latin typeface="+mn-lt"/>
              </a:rPr>
              <a:t>of</a:t>
            </a:r>
            <a:r>
              <a:rPr lang="cs-CZ" altLang="en-US" sz="3600" b="1" dirty="0">
                <a:latin typeface="+mn-lt"/>
              </a:rPr>
              <a:t> s</a:t>
            </a:r>
            <a:r>
              <a:rPr lang="en-GB" altLang="en-US" sz="3600" b="1" dirty="0" err="1">
                <a:latin typeface="+mn-lt"/>
              </a:rPr>
              <a:t>ocial</a:t>
            </a:r>
            <a:r>
              <a:rPr lang="en-GB" altLang="en-US" sz="3600" b="1" dirty="0">
                <a:latin typeface="+mn-lt"/>
              </a:rPr>
              <a:t> mobility</a:t>
            </a:r>
            <a:r>
              <a:rPr lang="cs-CZ" altLang="en-US" sz="3600" b="1" dirty="0">
                <a:latin typeface="+mn-lt"/>
              </a:rPr>
              <a:t> III</a:t>
            </a:r>
            <a:endParaRPr lang="en-GB" altLang="en-US" sz="3600" b="1" dirty="0">
              <a:latin typeface="+mn-lt"/>
            </a:endParaRPr>
          </a:p>
        </p:txBody>
      </p:sp>
      <p:sp>
        <p:nvSpPr>
          <p:cNvPr id="5123" name="Rectangle 3"/>
          <p:cNvSpPr>
            <a:spLocks noGrp="1" noChangeArrowheads="1"/>
          </p:cNvSpPr>
          <p:nvPr>
            <p:ph type="body" idx="1"/>
          </p:nvPr>
        </p:nvSpPr>
        <p:spPr>
          <a:xfrm>
            <a:off x="348673" y="1034473"/>
            <a:ext cx="10515600" cy="4939290"/>
          </a:xfrm>
        </p:spPr>
        <p:txBody>
          <a:bodyPr/>
          <a:lstStyle/>
          <a:p>
            <a:pPr eaLnBrk="1" hangingPunct="1"/>
            <a:r>
              <a:rPr lang="en-US" altLang="en-US" sz="2400" dirty="0"/>
              <a:t>People may move up or down the social ladder within their lifetime or from one generation to the next. </a:t>
            </a:r>
          </a:p>
          <a:p>
            <a:pPr eaLnBrk="1" hangingPunct="1"/>
            <a:endParaRPr lang="cs-CZ" altLang="en-US" sz="2400" dirty="0"/>
          </a:p>
          <a:p>
            <a:pPr eaLnBrk="1" hangingPunct="1"/>
            <a:r>
              <a:rPr lang="en-US" altLang="en-US" sz="2400" dirty="0"/>
              <a:t>Everyone has the same chance of moving up is what lies behind the idea of </a:t>
            </a:r>
            <a:r>
              <a:rPr lang="en-US" altLang="en-US" sz="2400" i="1" dirty="0"/>
              <a:t>equality of opportunity</a:t>
            </a:r>
            <a:r>
              <a:rPr lang="en-US" altLang="en-US" sz="2400" dirty="0"/>
              <a:t>. </a:t>
            </a:r>
          </a:p>
          <a:p>
            <a:pPr eaLnBrk="1" hangingPunct="1"/>
            <a:endParaRPr lang="cs-CZ" altLang="en-US" sz="2400" dirty="0"/>
          </a:p>
          <a:p>
            <a:pPr eaLnBrk="1" hangingPunct="1"/>
            <a:r>
              <a:rPr lang="en-US" altLang="en-US" sz="2400" dirty="0"/>
              <a:t>Social mobility can relate to an individual’s life opportunities or opportunities in relation to parents (intergenerational)</a:t>
            </a:r>
          </a:p>
          <a:p>
            <a:pPr lvl="1"/>
            <a:r>
              <a:rPr lang="en-US" altLang="en-US" dirty="0"/>
              <a:t>ISO – inequality of social opportunity - definition</a:t>
            </a:r>
          </a:p>
          <a:p>
            <a:pPr lvl="1"/>
            <a:r>
              <a:rPr lang="en-US" altLang="en-US" dirty="0"/>
              <a:t>IEO – inequality of educational opportunity - definition</a:t>
            </a:r>
          </a:p>
          <a:p>
            <a:pPr eaLnBrk="1" hangingPunct="1"/>
            <a:endParaRPr lang="cs-CZ" altLang="en-US" dirty="0"/>
          </a:p>
          <a:p>
            <a:pPr eaLnBrk="1" hangingPunct="1"/>
            <a:endParaRPr lang="cs-CZ" altLang="en-US" dirty="0"/>
          </a:p>
          <a:p>
            <a:pPr marL="0" indent="0" eaLnBrk="1" hangingPunct="1">
              <a:buNone/>
            </a:pPr>
            <a:endParaRPr lang="en-GB" altLang="en-US" dirty="0"/>
          </a:p>
        </p:txBody>
      </p:sp>
    </p:spTree>
    <p:extLst>
      <p:ext uri="{BB962C8B-B14F-4D97-AF65-F5344CB8AC3E}">
        <p14:creationId xmlns:p14="http://schemas.microsoft.com/office/powerpoint/2010/main" val="37462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8090" y="142458"/>
            <a:ext cx="8229600" cy="642633"/>
          </a:xfrm>
        </p:spPr>
        <p:txBody>
          <a:bodyPr>
            <a:normAutofit/>
          </a:bodyPr>
          <a:lstStyle/>
          <a:p>
            <a:r>
              <a:rPr lang="cs-CZ" altLang="en-US" sz="3600" b="1" dirty="0" err="1">
                <a:latin typeface="+mn-lt"/>
              </a:rPr>
              <a:t>Inequality</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opportunity</a:t>
            </a:r>
            <a:endParaRPr lang="en-US" altLang="en-US" sz="3600" b="1" dirty="0">
              <a:latin typeface="+mn-lt"/>
            </a:endParaRPr>
          </a:p>
        </p:txBody>
      </p:sp>
      <p:sp>
        <p:nvSpPr>
          <p:cNvPr id="25603" name="Rectangle 3"/>
          <p:cNvSpPr>
            <a:spLocks noGrp="1" noChangeArrowheads="1"/>
          </p:cNvSpPr>
          <p:nvPr>
            <p:ph type="body" idx="1"/>
          </p:nvPr>
        </p:nvSpPr>
        <p:spPr>
          <a:xfrm>
            <a:off x="411017" y="785091"/>
            <a:ext cx="9721274" cy="5851446"/>
          </a:xfrm>
        </p:spPr>
        <p:txBody>
          <a:bodyPr>
            <a:normAutofit/>
          </a:bodyPr>
          <a:lstStyle/>
          <a:p>
            <a:pPr>
              <a:lnSpc>
                <a:spcPct val="120000"/>
              </a:lnSpc>
              <a:spcBef>
                <a:spcPts val="0"/>
              </a:spcBef>
            </a:pPr>
            <a:r>
              <a:rPr lang="cs-CZ" altLang="en-US" sz="2400" dirty="0"/>
              <a:t>I</a:t>
            </a:r>
            <a:r>
              <a:rPr lang="en-US" altLang="en-US" sz="2400" dirty="0" err="1"/>
              <a:t>ndicated</a:t>
            </a:r>
            <a:r>
              <a:rPr lang="en-US" altLang="en-US" sz="2400" dirty="0"/>
              <a:t> by social mobility </a:t>
            </a:r>
          </a:p>
          <a:p>
            <a:pPr>
              <a:lnSpc>
                <a:spcPct val="120000"/>
              </a:lnSpc>
              <a:spcBef>
                <a:spcPts val="0"/>
              </a:spcBef>
            </a:pPr>
            <a:endParaRPr lang="cs-CZ" altLang="en-US" sz="2400" dirty="0"/>
          </a:p>
          <a:p>
            <a:pPr>
              <a:lnSpc>
                <a:spcPct val="120000"/>
              </a:lnSpc>
              <a:spcBef>
                <a:spcPts val="0"/>
              </a:spcBef>
            </a:pPr>
            <a:r>
              <a:rPr lang="cs-CZ" altLang="en-US" sz="2400" dirty="0"/>
              <a:t>T</a:t>
            </a:r>
            <a:r>
              <a:rPr lang="en-US" altLang="en-US" sz="2400" dirty="0"/>
              <a:t>rends in European countries</a:t>
            </a:r>
          </a:p>
          <a:p>
            <a:pPr lvl="1">
              <a:lnSpc>
                <a:spcPct val="120000"/>
              </a:lnSpc>
              <a:spcBef>
                <a:spcPts val="0"/>
              </a:spcBef>
              <a:buFontTx/>
              <a:buChar char="•"/>
            </a:pPr>
            <a:r>
              <a:rPr lang="cs-CZ" altLang="ja-JP" dirty="0">
                <a:ea typeface="ＭＳ Ｐゴシック" pitchFamily="34" charset="-128"/>
              </a:rPr>
              <a:t>F</a:t>
            </a:r>
            <a:r>
              <a:rPr lang="en-US" altLang="ja-JP" dirty="0">
                <a:ea typeface="ＭＳ Ｐゴシック" pitchFamily="34" charset="-128"/>
              </a:rPr>
              <a:t>rom agriculture to industry: industrial societies</a:t>
            </a:r>
          </a:p>
          <a:p>
            <a:pPr lvl="1">
              <a:lnSpc>
                <a:spcPct val="120000"/>
              </a:lnSpc>
              <a:spcBef>
                <a:spcPts val="0"/>
              </a:spcBef>
              <a:buFontTx/>
              <a:buChar char="•"/>
            </a:pPr>
            <a:r>
              <a:rPr lang="cs-CZ" altLang="ja-JP" dirty="0">
                <a:ea typeface="ＭＳ Ｐゴシック" pitchFamily="34" charset="-128"/>
              </a:rPr>
              <a:t>F</a:t>
            </a:r>
            <a:r>
              <a:rPr lang="en-US" altLang="ja-JP" dirty="0">
                <a:ea typeface="ＭＳ Ｐゴシック" pitchFamily="34" charset="-128"/>
              </a:rPr>
              <a:t>rom industry to services: post-industrial societies</a:t>
            </a:r>
          </a:p>
          <a:p>
            <a:pPr lvl="2">
              <a:lnSpc>
                <a:spcPct val="120000"/>
              </a:lnSpc>
              <a:spcBef>
                <a:spcPts val="0"/>
              </a:spcBef>
              <a:buFontTx/>
              <a:buChar char="•"/>
            </a:pPr>
            <a:r>
              <a:rPr lang="cs-CZ" altLang="ja-JP" sz="2400" dirty="0">
                <a:ea typeface="ＭＳ Ｐゴシック" pitchFamily="34" charset="-128"/>
              </a:rPr>
              <a:t>T</a:t>
            </a:r>
            <a:r>
              <a:rPr lang="en-US" altLang="ja-JP" sz="2400" dirty="0" err="1">
                <a:ea typeface="ＭＳ Ｐゴシック" pitchFamily="34" charset="-128"/>
              </a:rPr>
              <a:t>hese</a:t>
            </a:r>
            <a:r>
              <a:rPr lang="en-US" altLang="ja-JP" sz="2400" dirty="0">
                <a:ea typeface="ＭＳ Ｐゴシック" pitchFamily="34" charset="-128"/>
              </a:rPr>
              <a:t> trends are reflected in structural social mobility trends</a:t>
            </a:r>
          </a:p>
          <a:p>
            <a:pPr>
              <a:lnSpc>
                <a:spcPct val="120000"/>
              </a:lnSpc>
              <a:spcBef>
                <a:spcPts val="0"/>
              </a:spcBef>
              <a:buFontTx/>
              <a:buChar char="•"/>
            </a:pPr>
            <a:endParaRPr lang="cs-CZ" altLang="ja-JP" sz="2400" dirty="0">
              <a:ea typeface="ＭＳ Ｐゴシック" pitchFamily="34" charset="-128"/>
            </a:endParaRPr>
          </a:p>
          <a:p>
            <a:pPr>
              <a:lnSpc>
                <a:spcPct val="120000"/>
              </a:lnSpc>
              <a:spcBef>
                <a:spcPts val="0"/>
              </a:spcBef>
              <a:buFontTx/>
              <a:buChar char="•"/>
            </a:pPr>
            <a:r>
              <a:rPr lang="cs-CZ" altLang="ja-JP" sz="2400" dirty="0">
                <a:ea typeface="ＭＳ Ｐゴシック" pitchFamily="34" charset="-128"/>
              </a:rPr>
              <a:t>B</a:t>
            </a:r>
            <a:r>
              <a:rPr lang="en-US" altLang="ja-JP" sz="2400" dirty="0" err="1">
                <a:ea typeface="ＭＳ Ｐゴシック" pitchFamily="34" charset="-128"/>
              </a:rPr>
              <a:t>ut</a:t>
            </a:r>
            <a:r>
              <a:rPr lang="en-US" altLang="ja-JP" sz="2400" dirty="0">
                <a:ea typeface="ＭＳ Ｐゴシック" pitchFamily="34" charset="-128"/>
              </a:rPr>
              <a:t> no changes in social fluidity (relative social mobility)</a:t>
            </a:r>
          </a:p>
          <a:p>
            <a:pPr lvl="1">
              <a:lnSpc>
                <a:spcPct val="120000"/>
              </a:lnSpc>
              <a:spcBef>
                <a:spcPts val="0"/>
              </a:spcBef>
              <a:buFontTx/>
              <a:buChar char="•"/>
            </a:pPr>
            <a:r>
              <a:rPr lang="cs-CZ" altLang="ja-JP" dirty="0">
                <a:ea typeface="ＭＳ Ｐゴシック" pitchFamily="34" charset="-128"/>
              </a:rPr>
              <a:t>O</a:t>
            </a:r>
            <a:r>
              <a:rPr lang="en-US" altLang="ja-JP" dirty="0" err="1">
                <a:ea typeface="ＭＳ Ｐゴシック" pitchFamily="34" charset="-128"/>
              </a:rPr>
              <a:t>dds</a:t>
            </a:r>
            <a:r>
              <a:rPr lang="en-US" altLang="ja-JP" dirty="0">
                <a:ea typeface="ＭＳ Ｐゴシック" pitchFamily="34" charset="-128"/>
              </a:rPr>
              <a:t> ratios are the same</a:t>
            </a:r>
          </a:p>
          <a:p>
            <a:pPr lvl="1">
              <a:lnSpc>
                <a:spcPct val="120000"/>
              </a:lnSpc>
              <a:spcBef>
                <a:spcPts val="0"/>
              </a:spcBef>
              <a:buFontTx/>
              <a:buChar char="•"/>
            </a:pPr>
            <a:r>
              <a:rPr lang="cs-CZ" altLang="ja-JP" dirty="0" err="1">
                <a:ea typeface="ＭＳ Ｐゴシック" pitchFamily="34" charset="-128"/>
              </a:rPr>
              <a:t>Three</a:t>
            </a:r>
            <a:r>
              <a:rPr lang="en-US" altLang="ja-JP" dirty="0">
                <a:ea typeface="ＭＳ Ｐゴシック" pitchFamily="34" charset="-128"/>
              </a:rPr>
              <a:t> factors that influence pattern of social fluidity</a:t>
            </a:r>
          </a:p>
          <a:p>
            <a:pPr lvl="2">
              <a:lnSpc>
                <a:spcPct val="120000"/>
              </a:lnSpc>
              <a:spcBef>
                <a:spcPts val="0"/>
              </a:spcBef>
              <a:buFontTx/>
              <a:buChar char="•"/>
            </a:pPr>
            <a:r>
              <a:rPr lang="cs-CZ" altLang="ja-JP" sz="2400" dirty="0">
                <a:ea typeface="ＭＳ Ｐゴシック" pitchFamily="34" charset="-128"/>
              </a:rPr>
              <a:t>d</a:t>
            </a:r>
            <a:r>
              <a:rPr lang="en-US" altLang="ja-JP" sz="2400" dirty="0" err="1">
                <a:ea typeface="ＭＳ Ｐゴシック" pitchFamily="34" charset="-128"/>
              </a:rPr>
              <a:t>esirability</a:t>
            </a:r>
            <a:endParaRPr lang="en-US" altLang="ja-JP" sz="2400" dirty="0">
              <a:ea typeface="ＭＳ Ｐゴシック" pitchFamily="34" charset="-128"/>
            </a:endParaRPr>
          </a:p>
          <a:p>
            <a:pPr lvl="2">
              <a:lnSpc>
                <a:spcPct val="120000"/>
              </a:lnSpc>
              <a:spcBef>
                <a:spcPts val="0"/>
              </a:spcBef>
              <a:buFontTx/>
              <a:buChar char="•"/>
            </a:pPr>
            <a:r>
              <a:rPr lang="cs-CZ" altLang="ja-JP" sz="2400" dirty="0">
                <a:ea typeface="ＭＳ Ｐゴシック" pitchFamily="34" charset="-128"/>
              </a:rPr>
              <a:t>b</a:t>
            </a:r>
            <a:r>
              <a:rPr lang="en-US" altLang="ja-JP" sz="2400" dirty="0" err="1">
                <a:ea typeface="ＭＳ Ｐゴシック" pitchFamily="34" charset="-128"/>
              </a:rPr>
              <a:t>ariers</a:t>
            </a:r>
            <a:endParaRPr lang="en-US" altLang="ja-JP" sz="2400" dirty="0">
              <a:ea typeface="ＭＳ Ｐゴシック" pitchFamily="34" charset="-128"/>
            </a:endParaRPr>
          </a:p>
          <a:p>
            <a:pPr lvl="2">
              <a:lnSpc>
                <a:spcPct val="120000"/>
              </a:lnSpc>
              <a:spcBef>
                <a:spcPts val="0"/>
              </a:spcBef>
              <a:buFontTx/>
              <a:buChar char="•"/>
            </a:pPr>
            <a:r>
              <a:rPr lang="cs-CZ" altLang="ja-JP" sz="2400" dirty="0">
                <a:ea typeface="ＭＳ Ｐゴシック" pitchFamily="34" charset="-128"/>
              </a:rPr>
              <a:t>r</a:t>
            </a:r>
            <a:r>
              <a:rPr lang="en-US" altLang="ja-JP" sz="2400" dirty="0" err="1">
                <a:ea typeface="ＭＳ Ｐゴシック" pitchFamily="34" charset="-128"/>
              </a:rPr>
              <a:t>esources</a:t>
            </a:r>
            <a:endParaRPr lang="en-US" altLang="ja-JP" sz="2400" dirty="0">
              <a:ea typeface="ＭＳ Ｐゴシック" pitchFamily="34" charset="-128"/>
            </a:endParaRPr>
          </a:p>
          <a:p>
            <a:endParaRPr lang="en-US" altLang="en-US" dirty="0"/>
          </a:p>
          <a:p>
            <a:endParaRPr lang="en-US" altLang="en-US" b="1" dirty="0"/>
          </a:p>
        </p:txBody>
      </p:sp>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4</a:t>
            </a:fld>
            <a:endParaRPr lang="en-US" altLang="en-US" sz="1000">
              <a:solidFill>
                <a:schemeClr val="bg1"/>
              </a:solidFill>
              <a:latin typeface="Arial" charset="0"/>
              <a:ea typeface="ＭＳ Ｐゴシック" pitchFamily="34" charset="-128"/>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4</a:t>
            </a:fld>
            <a:endParaRPr lang="en-GB"/>
          </a:p>
        </p:txBody>
      </p:sp>
    </p:spTree>
    <p:extLst>
      <p:ext uri="{BB962C8B-B14F-4D97-AF65-F5344CB8AC3E}">
        <p14:creationId xmlns:p14="http://schemas.microsoft.com/office/powerpoint/2010/main" val="3264486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5</a:t>
            </a:fld>
            <a:endParaRPr lang="en-US" altLang="en-US" sz="1000">
              <a:solidFill>
                <a:schemeClr val="bg1"/>
              </a:solidFill>
              <a:latin typeface="Arial" charset="0"/>
              <a:ea typeface="ＭＳ Ｐゴシック" pitchFamily="34" charset="-128"/>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5</a:t>
            </a:fld>
            <a:endParaRPr lang="en-GB"/>
          </a:p>
        </p:txBody>
      </p:sp>
      <p:graphicFrame>
        <p:nvGraphicFramePr>
          <p:cNvPr id="7" name="Tabulka 6">
            <a:extLst>
              <a:ext uri="{FF2B5EF4-FFF2-40B4-BE49-F238E27FC236}">
                <a16:creationId xmlns:a16="http://schemas.microsoft.com/office/drawing/2014/main" id="{84AFF7D8-F43D-4A4D-B396-BDF57823CDC7}"/>
              </a:ext>
            </a:extLst>
          </p:cNvPr>
          <p:cNvGraphicFramePr>
            <a:graphicFrameLocks noGrp="1"/>
          </p:cNvGraphicFramePr>
          <p:nvPr>
            <p:extLst>
              <p:ext uri="{D42A27DB-BD31-4B8C-83A1-F6EECF244321}">
                <p14:modId xmlns:p14="http://schemas.microsoft.com/office/powerpoint/2010/main" val="66570281"/>
              </p:ext>
            </p:extLst>
          </p:nvPr>
        </p:nvGraphicFramePr>
        <p:xfrm>
          <a:off x="1128584" y="136525"/>
          <a:ext cx="9778312" cy="6584953"/>
        </p:xfrm>
        <a:graphic>
          <a:graphicData uri="http://schemas.openxmlformats.org/drawingml/2006/table">
            <a:tbl>
              <a:tblPr>
                <a:tableStyleId>{5C22544A-7EE6-4342-B048-85BDC9FD1C3A}</a:tableStyleId>
              </a:tblPr>
              <a:tblGrid>
                <a:gridCol w="4415362">
                  <a:extLst>
                    <a:ext uri="{9D8B030D-6E8A-4147-A177-3AD203B41FA5}">
                      <a16:colId xmlns:a16="http://schemas.microsoft.com/office/drawing/2014/main" val="426768201"/>
                    </a:ext>
                  </a:extLst>
                </a:gridCol>
                <a:gridCol w="947588">
                  <a:extLst>
                    <a:ext uri="{9D8B030D-6E8A-4147-A177-3AD203B41FA5}">
                      <a16:colId xmlns:a16="http://schemas.microsoft.com/office/drawing/2014/main" val="1590113374"/>
                    </a:ext>
                  </a:extLst>
                </a:gridCol>
                <a:gridCol w="4415362">
                  <a:extLst>
                    <a:ext uri="{9D8B030D-6E8A-4147-A177-3AD203B41FA5}">
                      <a16:colId xmlns:a16="http://schemas.microsoft.com/office/drawing/2014/main" val="4082842639"/>
                    </a:ext>
                  </a:extLst>
                </a:gridCol>
              </a:tblGrid>
              <a:tr h="534229">
                <a:tc>
                  <a:txBody>
                    <a:bodyPr/>
                    <a:lstStyle/>
                    <a:p>
                      <a:pPr algn="ctr" fontAlgn="b"/>
                      <a:r>
                        <a:rPr lang="cs-CZ" sz="2000" u="none" strike="noStrike" dirty="0">
                          <a:effectLst/>
                        </a:rPr>
                        <a:t>Skleněný strop (</a:t>
                      </a:r>
                      <a:r>
                        <a:rPr lang="cs-CZ" sz="2000" u="none" strike="noStrike" dirty="0" err="1">
                          <a:effectLst/>
                        </a:rPr>
                        <a:t>Glass</a:t>
                      </a:r>
                      <a:r>
                        <a:rPr lang="cs-CZ" sz="2000" u="none" strike="noStrike" dirty="0">
                          <a:effectLst/>
                        </a:rPr>
                        <a:t> </a:t>
                      </a:r>
                      <a:r>
                        <a:rPr lang="cs-CZ" sz="2000" u="none" strike="noStrike" dirty="0" err="1">
                          <a:effectLst/>
                        </a:rPr>
                        <a:t>ceiling</a:t>
                      </a:r>
                      <a:r>
                        <a:rPr lang="cs-CZ" sz="2000" u="none" strike="noStrike" dirty="0">
                          <a:effectLst/>
                        </a:rPr>
                        <a:t>)</a:t>
                      </a:r>
                      <a:endParaRPr lang="cs-CZ" sz="2000" b="0" i="0" u="none" strike="noStrike" dirty="0">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Lepivá podlaha (Sticky Floor)</a:t>
                      </a:r>
                      <a:endParaRPr lang="cs-CZ"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4291299739"/>
                  </a:ext>
                </a:extLst>
              </a:tr>
              <a:tr h="534229">
                <a:tc>
                  <a:txBody>
                    <a:bodyPr/>
                    <a:lstStyle/>
                    <a:p>
                      <a:pPr algn="ctr" fontAlgn="b"/>
                      <a:r>
                        <a:rPr lang="cs-CZ" sz="2000" u="none" strike="noStrike" dirty="0">
                          <a:effectLst/>
                        </a:rPr>
                        <a:t>omezení, bariéry</a:t>
                      </a:r>
                      <a:endParaRPr lang="cs-CZ" sz="2000" b="0" i="0" u="none" strike="noStrike" dirty="0">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hodnoty, motivace</a:t>
                      </a:r>
                      <a:endParaRPr lang="cs-CZ"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2204008684"/>
                  </a:ext>
                </a:extLst>
              </a:tr>
              <a:tr h="534229">
                <a:tc>
                  <a:txBody>
                    <a:bodyPr/>
                    <a:lstStyle/>
                    <a:p>
                      <a:pPr algn="ctr" fontAlgn="b"/>
                      <a:r>
                        <a:rPr lang="cs-CZ" sz="2000" u="none" strike="noStrike" dirty="0">
                          <a:effectLst/>
                        </a:rPr>
                        <a:t>stejné úsilí</a:t>
                      </a:r>
                      <a:endParaRPr lang="cs-CZ" sz="2000" b="0" i="0" u="none" strike="noStrike" dirty="0">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rozdílné úsilí </a:t>
                      </a:r>
                      <a:endParaRPr lang="cs-CZ"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1468823372"/>
                  </a:ext>
                </a:extLst>
              </a:tr>
              <a:tr h="534229">
                <a:tc>
                  <a:txBody>
                    <a:bodyPr/>
                    <a:lstStyle/>
                    <a:p>
                      <a:pPr algn="ctr" fontAlgn="b"/>
                      <a:r>
                        <a:rPr lang="cs-CZ" sz="2000" u="none" strike="noStrike" dirty="0">
                          <a:effectLst/>
                        </a:rPr>
                        <a:t>problém na straně systému</a:t>
                      </a:r>
                      <a:endParaRPr lang="cs-CZ" sz="2000" b="0" i="0" u="none" strike="noStrike" dirty="0">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pl-PL" sz="2000" u="none" strike="noStrike">
                          <a:effectLst/>
                        </a:rPr>
                        <a:t>problém na straně rodiny/jedince</a:t>
                      </a:r>
                      <a:endParaRPr lang="pl-PL"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3388847568"/>
                  </a:ext>
                </a:extLst>
              </a:tr>
              <a:tr h="534229">
                <a:tc>
                  <a:txBody>
                    <a:bodyPr/>
                    <a:lstStyle/>
                    <a:p>
                      <a:pPr algn="ctr" fontAlgn="b"/>
                      <a:r>
                        <a:rPr lang="cs-CZ" sz="2000" u="none" strike="noStrike" dirty="0">
                          <a:effectLst/>
                        </a:rPr>
                        <a:t>systémové/sociální vysvětlení</a:t>
                      </a:r>
                      <a:endParaRPr lang="cs-CZ" sz="2000" b="0" i="0" u="none" strike="noStrike" dirty="0">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kulturalistické vysvětlení</a:t>
                      </a:r>
                      <a:endParaRPr lang="cs-CZ"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369539456"/>
                  </a:ext>
                </a:extLst>
              </a:tr>
              <a:tr h="534229">
                <a:tc>
                  <a:txBody>
                    <a:bodyPr/>
                    <a:lstStyle/>
                    <a:p>
                      <a:pPr algn="ctr" fontAlgn="b"/>
                      <a:r>
                        <a:rPr lang="cs-CZ" sz="2000" u="none" strike="noStrike">
                          <a:effectLst/>
                        </a:rPr>
                        <a:t>Emile Durkheim</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Max Weber</a:t>
                      </a:r>
                      <a:endParaRPr lang="cs-CZ"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462255670"/>
                  </a:ext>
                </a:extLst>
              </a:tr>
              <a:tr h="534229">
                <a:tc>
                  <a:txBody>
                    <a:bodyPr/>
                    <a:lstStyle/>
                    <a:p>
                      <a:pPr algn="ctr" fontAlgn="b"/>
                      <a:r>
                        <a:rPr lang="cs-CZ" sz="2000" u="none" strike="noStrike">
                          <a:effectLst/>
                        </a:rPr>
                        <a:t>sociální fakta</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dirty="0">
                          <a:effectLst/>
                        </a:rPr>
                        <a:t>X</a:t>
                      </a:r>
                      <a:endParaRPr lang="cs-CZ" sz="2000" b="0" i="0" u="none" strike="noStrike" dirty="0">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sociální jednání</a:t>
                      </a:r>
                      <a:endParaRPr lang="cs-CZ" sz="2000" b="0" i="0" u="none" strike="noStrike">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3554695208"/>
                  </a:ext>
                </a:extLst>
              </a:tr>
              <a:tr h="534229">
                <a:tc>
                  <a:txBody>
                    <a:bodyPr/>
                    <a:lstStyle/>
                    <a:p>
                      <a:pPr algn="ctr" fontAlgn="b"/>
                      <a:r>
                        <a:rPr lang="cs-CZ" sz="2000" u="none" strike="noStrike">
                          <a:effectLst/>
                        </a:rPr>
                        <a:t>metodologický holismus</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dirty="0">
                          <a:effectLst/>
                        </a:rPr>
                        <a:t>metodologický individualismus</a:t>
                      </a:r>
                      <a:endParaRPr lang="cs-CZ" sz="2000" b="0" i="0" u="none" strike="noStrike" dirty="0">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3838313641"/>
                  </a:ext>
                </a:extLst>
              </a:tr>
              <a:tr h="534229">
                <a:tc>
                  <a:txBody>
                    <a:bodyPr/>
                    <a:lstStyle/>
                    <a:p>
                      <a:pPr algn="ctr" fontAlgn="b"/>
                      <a:r>
                        <a:rPr lang="cs-CZ" sz="2000" u="none" strike="noStrike">
                          <a:effectLst/>
                        </a:rPr>
                        <a:t>Strukturní, systémové teorie</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dirty="0">
                          <a:effectLst/>
                        </a:rPr>
                        <a:t>Teorie individuální</a:t>
                      </a:r>
                      <a:endParaRPr lang="cs-CZ" sz="2000" b="0" i="0" u="none" strike="noStrike" dirty="0">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3968025631"/>
                  </a:ext>
                </a:extLst>
              </a:tr>
              <a:tr h="534229">
                <a:tc>
                  <a:txBody>
                    <a:bodyPr/>
                    <a:lstStyle/>
                    <a:p>
                      <a:pPr algn="ctr" fontAlgn="b"/>
                      <a:r>
                        <a:rPr lang="cs-CZ" sz="2000" u="none" strike="noStrike">
                          <a:effectLst/>
                        </a:rPr>
                        <a:t>Strukturní změna/změna v omezeních</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dirty="0">
                          <a:effectLst/>
                        </a:rPr>
                        <a:t>Teorie </a:t>
                      </a:r>
                      <a:r>
                        <a:rPr lang="cs-CZ" sz="2000" u="none" strike="noStrike" dirty="0" err="1">
                          <a:effectLst/>
                        </a:rPr>
                        <a:t>racionlání</a:t>
                      </a:r>
                      <a:r>
                        <a:rPr lang="cs-CZ" sz="2000" u="none" strike="noStrike" dirty="0">
                          <a:effectLst/>
                        </a:rPr>
                        <a:t> volby</a:t>
                      </a:r>
                      <a:endParaRPr lang="cs-CZ" sz="2000" b="0" i="0" u="none" strike="noStrike" dirty="0">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678171132"/>
                  </a:ext>
                </a:extLst>
              </a:tr>
              <a:tr h="708434">
                <a:tc>
                  <a:txBody>
                    <a:bodyPr/>
                    <a:lstStyle/>
                    <a:p>
                      <a:pPr algn="ctr" fontAlgn="b"/>
                      <a:r>
                        <a:rPr lang="cs-CZ" sz="2000" u="none" strike="noStrike">
                          <a:effectLst/>
                        </a:rPr>
                        <a:t>Teorie kohortní výměny (v nejvyšších stupních vzdělání nejnižší OD asociace)</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a:effectLst/>
                        </a:rPr>
                        <a:t>X</a:t>
                      </a:r>
                      <a:endParaRPr lang="cs-CZ" sz="2000" b="0" i="0" u="none" strike="noStrike">
                        <a:solidFill>
                          <a:srgbClr val="000000"/>
                        </a:solidFill>
                        <a:effectLst/>
                        <a:latin typeface="Calibri" panose="020F0502020204030204" pitchFamily="34" charset="0"/>
                      </a:endParaRPr>
                    </a:p>
                  </a:txBody>
                  <a:tcPr marL="7674" marR="7674" marT="7674" marB="0" anchor="b"/>
                </a:tc>
                <a:tc>
                  <a:txBody>
                    <a:bodyPr/>
                    <a:lstStyle/>
                    <a:p>
                      <a:pPr algn="ctr" fontAlgn="b"/>
                      <a:r>
                        <a:rPr lang="cs-CZ" sz="2000" u="none" strike="noStrike" dirty="0" err="1">
                          <a:effectLst/>
                        </a:rPr>
                        <a:t>Mobilitní</a:t>
                      </a:r>
                      <a:r>
                        <a:rPr lang="cs-CZ" sz="2000" u="none" strike="noStrike" dirty="0">
                          <a:effectLst/>
                        </a:rPr>
                        <a:t> strategie (shora, zdola), Teorie averze k riziku</a:t>
                      </a:r>
                      <a:endParaRPr lang="cs-CZ" sz="2000" b="0" i="0" u="none" strike="noStrike" dirty="0">
                        <a:solidFill>
                          <a:srgbClr val="000000"/>
                        </a:solidFill>
                        <a:effectLst/>
                        <a:latin typeface="Calibri" panose="020F0502020204030204" pitchFamily="34" charset="0"/>
                      </a:endParaRPr>
                    </a:p>
                  </a:txBody>
                  <a:tcPr marL="7674" marR="7674" marT="7674" marB="0" anchor="b"/>
                </a:tc>
                <a:extLst>
                  <a:ext uri="{0D108BD9-81ED-4DB2-BD59-A6C34878D82A}">
                    <a16:rowId xmlns:a16="http://schemas.microsoft.com/office/drawing/2014/main" val="2654066238"/>
                  </a:ext>
                </a:extLst>
              </a:tr>
              <a:tr h="534229">
                <a:tc gridSpan="3">
                  <a:txBody>
                    <a:bodyPr/>
                    <a:lstStyle/>
                    <a:p>
                      <a:pPr algn="ctr" fontAlgn="b"/>
                      <a:r>
                        <a:rPr lang="en-US" sz="2000" u="none" strike="noStrike" dirty="0">
                          <a:effectLst/>
                        </a:rPr>
                        <a:t>Age, Period, Cohort </a:t>
                      </a:r>
                      <a:r>
                        <a:rPr lang="en-US" sz="2000" u="none" strike="noStrike" dirty="0" err="1">
                          <a:effectLst/>
                        </a:rPr>
                        <a:t>efekty</a:t>
                      </a:r>
                      <a:r>
                        <a:rPr lang="en-US" sz="2000" u="none" strike="noStrike" dirty="0">
                          <a:effectLst/>
                        </a:rPr>
                        <a:t> v </a:t>
                      </a:r>
                      <a:r>
                        <a:rPr lang="en-US" sz="2000" u="none" strike="noStrike" dirty="0" err="1">
                          <a:effectLst/>
                        </a:rPr>
                        <a:t>mobilitním</a:t>
                      </a:r>
                      <a:r>
                        <a:rPr lang="en-US" sz="2000" u="none" strike="noStrike" dirty="0">
                          <a:effectLst/>
                        </a:rPr>
                        <a:t> </a:t>
                      </a:r>
                      <a:r>
                        <a:rPr lang="en-US" sz="2000" u="none" strike="noStrike" dirty="0" err="1">
                          <a:effectLst/>
                        </a:rPr>
                        <a:t>výzkumu</a:t>
                      </a:r>
                      <a:endParaRPr lang="en-US" sz="2000" b="0" i="0" u="none" strike="noStrike" dirty="0">
                        <a:solidFill>
                          <a:srgbClr val="000000"/>
                        </a:solidFill>
                        <a:effectLst/>
                        <a:latin typeface="Calibri" panose="020F0502020204030204" pitchFamily="34" charset="0"/>
                      </a:endParaRPr>
                    </a:p>
                  </a:txBody>
                  <a:tcPr marL="7674" marR="7674" marT="7674"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87085474"/>
                  </a:ext>
                </a:extLst>
              </a:tr>
            </a:tbl>
          </a:graphicData>
        </a:graphic>
      </p:graphicFrame>
    </p:spTree>
    <p:extLst>
      <p:ext uri="{BB962C8B-B14F-4D97-AF65-F5344CB8AC3E}">
        <p14:creationId xmlns:p14="http://schemas.microsoft.com/office/powerpoint/2010/main" val="120114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číslo snímku 5"/>
          <p:cNvSpPr>
            <a:spLocks noGrp="1"/>
          </p:cNvSpPr>
          <p:nvPr>
            <p:ph type="sldNum" sz="quarter" idx="12"/>
          </p:nvPr>
        </p:nvSpPr>
        <p:spPr/>
        <p:txBody>
          <a:bodyPr/>
          <a:lstStyle/>
          <a:p>
            <a:fld id="{6F266691-7626-48B8-B9F0-4E65564480CC}" type="slidenum">
              <a:rPr lang="cs-CZ" altLang="en-US"/>
              <a:pPr/>
              <a:t>6</a:t>
            </a:fld>
            <a:endParaRPr lang="cs-CZ" altLang="en-US"/>
          </a:p>
        </p:txBody>
      </p:sp>
      <p:sp>
        <p:nvSpPr>
          <p:cNvPr id="203778" name="Rectangle 2"/>
          <p:cNvSpPr>
            <a:spLocks noGrp="1" noChangeArrowheads="1"/>
          </p:cNvSpPr>
          <p:nvPr>
            <p:ph type="title"/>
          </p:nvPr>
        </p:nvSpPr>
        <p:spPr>
          <a:xfrm>
            <a:off x="87745" y="43777"/>
            <a:ext cx="11420763" cy="713605"/>
          </a:xfrm>
        </p:spPr>
        <p:txBody>
          <a:bodyPr>
            <a:noAutofit/>
          </a:bodyPr>
          <a:lstStyle/>
          <a:p>
            <a:r>
              <a:rPr lang="en-US" sz="3600" b="1" dirty="0">
                <a:latin typeface="+mn-lt"/>
              </a:rPr>
              <a:t>Is America Dreaming?: Understanding Social Mobility</a:t>
            </a:r>
            <a:endParaRPr lang="cs-CZ" altLang="en-US" sz="3600" b="1" dirty="0">
              <a:latin typeface="+mn-lt"/>
            </a:endParaRPr>
          </a:p>
        </p:txBody>
      </p:sp>
      <p:sp>
        <p:nvSpPr>
          <p:cNvPr id="203779" name="Rectangle 3"/>
          <p:cNvSpPr>
            <a:spLocks noGrp="1" noChangeArrowheads="1"/>
          </p:cNvSpPr>
          <p:nvPr>
            <p:ph type="body" idx="1"/>
          </p:nvPr>
        </p:nvSpPr>
        <p:spPr>
          <a:xfrm>
            <a:off x="407649" y="863514"/>
            <a:ext cx="8229600" cy="4608513"/>
          </a:xfrm>
        </p:spPr>
        <p:txBody>
          <a:bodyPr>
            <a:normAutofit/>
          </a:bodyPr>
          <a:lstStyle/>
          <a:p>
            <a:r>
              <a:rPr lang="cs-CZ" altLang="en-US" sz="2400" dirty="0"/>
              <a:t>YT: </a:t>
            </a:r>
            <a:r>
              <a:rPr lang="cs-CZ" altLang="en-US" sz="2400" dirty="0">
                <a:hlinkClick r:id="rId2"/>
              </a:rPr>
              <a:t>https://www.youtube.com/watch?v=t2XFh_tD2RA</a:t>
            </a:r>
            <a:endParaRPr lang="cs-CZ" altLang="en-US" sz="2400" dirty="0"/>
          </a:p>
          <a:p>
            <a:endParaRPr lang="cs-CZ" altLang="en-US" sz="2400" dirty="0"/>
          </a:p>
          <a:p>
            <a:endParaRPr lang="en-US" altLang="en-US" sz="2400" dirty="0"/>
          </a:p>
          <a:p>
            <a:pPr>
              <a:lnSpc>
                <a:spcPct val="90000"/>
              </a:lnSpc>
            </a:pPr>
            <a:endParaRPr lang="en-US" altLang="en-US" sz="2400" dirty="0"/>
          </a:p>
          <a:p>
            <a:pPr>
              <a:lnSpc>
                <a:spcPct val="90000"/>
              </a:lnSpc>
            </a:pPr>
            <a:endParaRPr lang="cs-CZ" altLang="en-US" sz="2400" dirty="0"/>
          </a:p>
          <a:p>
            <a:pPr>
              <a:lnSpc>
                <a:spcPct val="90000"/>
              </a:lnSpc>
            </a:pPr>
            <a:endParaRPr lang="cs-CZ" altLang="en-US" dirty="0"/>
          </a:p>
          <a:p>
            <a:pPr>
              <a:lnSpc>
                <a:spcPct val="90000"/>
              </a:lnSpc>
            </a:pPr>
            <a:endParaRPr lang="cs-CZ" altLang="en-US" dirty="0"/>
          </a:p>
        </p:txBody>
      </p:sp>
      <p:pic>
        <p:nvPicPr>
          <p:cNvPr id="4" name="Obrázek 3">
            <a:extLst>
              <a:ext uri="{FF2B5EF4-FFF2-40B4-BE49-F238E27FC236}">
                <a16:creationId xmlns:a16="http://schemas.microsoft.com/office/drawing/2014/main" id="{71FBB6E2-CD74-4961-AF00-0541A8DBF354}"/>
              </a:ext>
            </a:extLst>
          </p:cNvPr>
          <p:cNvPicPr>
            <a:picLocks noChangeAspect="1"/>
          </p:cNvPicPr>
          <p:nvPr/>
        </p:nvPicPr>
        <p:blipFill>
          <a:blip r:embed="rId3"/>
          <a:stretch>
            <a:fillRect/>
          </a:stretch>
        </p:blipFill>
        <p:spPr>
          <a:xfrm>
            <a:off x="5363293" y="2421948"/>
            <a:ext cx="6494613" cy="4116964"/>
          </a:xfrm>
          <a:prstGeom prst="rect">
            <a:avLst/>
          </a:prstGeom>
        </p:spPr>
      </p:pic>
    </p:spTree>
    <p:extLst>
      <p:ext uri="{BB962C8B-B14F-4D97-AF65-F5344CB8AC3E}">
        <p14:creationId xmlns:p14="http://schemas.microsoft.com/office/powerpoint/2010/main" val="417687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291" y="124979"/>
            <a:ext cx="10515600" cy="697057"/>
          </a:xfrm>
        </p:spPr>
        <p:txBody>
          <a:bodyPr>
            <a:normAutofit/>
          </a:bodyPr>
          <a:lstStyle/>
          <a:p>
            <a:pPr eaLnBrk="1" hangingPunct="1"/>
            <a:r>
              <a:rPr lang="en-GB" altLang="en-US" sz="3600" b="1" dirty="0">
                <a:latin typeface="+mn-lt"/>
              </a:rPr>
              <a:t>Social mobility </a:t>
            </a:r>
            <a:r>
              <a:rPr lang="cs-CZ" altLang="en-US" sz="3600" b="1" dirty="0">
                <a:latin typeface="+mn-lt"/>
              </a:rPr>
              <a:t>- </a:t>
            </a:r>
            <a:r>
              <a:rPr lang="cs-CZ" altLang="en-US" sz="3600" b="1" dirty="0" err="1">
                <a:latin typeface="+mn-lt"/>
              </a:rPr>
              <a:t>politicians</a:t>
            </a:r>
            <a:endParaRPr lang="en-GB" altLang="en-US" sz="3600" b="1" dirty="0">
              <a:latin typeface="+mn-lt"/>
            </a:endParaRPr>
          </a:p>
        </p:txBody>
      </p:sp>
      <p:sp>
        <p:nvSpPr>
          <p:cNvPr id="5123" name="Rectangle 3"/>
          <p:cNvSpPr>
            <a:spLocks noGrp="1" noChangeArrowheads="1"/>
          </p:cNvSpPr>
          <p:nvPr>
            <p:ph type="body" idx="1"/>
          </p:nvPr>
        </p:nvSpPr>
        <p:spPr>
          <a:xfrm>
            <a:off x="413327" y="942108"/>
            <a:ext cx="10515600" cy="5151727"/>
          </a:xfrm>
        </p:spPr>
        <p:txBody>
          <a:bodyPr>
            <a:normAutofit lnSpcReduction="10000"/>
          </a:bodyPr>
          <a:lstStyle/>
          <a:p>
            <a:r>
              <a:rPr lang="en-US" sz="2400" dirty="0"/>
              <a:t>“</a:t>
            </a:r>
            <a:r>
              <a:rPr lang="cs-CZ" sz="2400" dirty="0"/>
              <a:t>I </a:t>
            </a:r>
            <a:r>
              <a:rPr lang="en-US" sz="2400" dirty="0"/>
              <a:t>want to see social mobility rising once again,” said prime minister </a:t>
            </a:r>
            <a:r>
              <a:rPr lang="en-US" sz="2400" dirty="0">
                <a:hlinkClick r:id="rId2"/>
              </a:rPr>
              <a:t>Tony Blair in 2004</a:t>
            </a:r>
            <a:endParaRPr lang="cs-CZ" sz="2400" dirty="0"/>
          </a:p>
          <a:p>
            <a:r>
              <a:rPr lang="en-US" sz="2400" dirty="0"/>
              <a:t>“We can unleash the biggest wave of social mobility since the second world war,” said prime minister </a:t>
            </a:r>
            <a:r>
              <a:rPr lang="en-US" sz="2400" dirty="0">
                <a:hlinkClick r:id="rId3"/>
              </a:rPr>
              <a:t>Gordon Brown in 2010</a:t>
            </a:r>
            <a:r>
              <a:rPr lang="en-US" sz="2400" dirty="0"/>
              <a:t>. </a:t>
            </a:r>
          </a:p>
          <a:p>
            <a:r>
              <a:rPr lang="en-US" sz="2400" dirty="0"/>
              <a:t>“I want to see a </a:t>
            </a:r>
            <a:r>
              <a:rPr lang="en-US" sz="2400" dirty="0">
                <a:hlinkClick r:id="rId4"/>
              </a:rPr>
              <a:t>more socially mobile Britain</a:t>
            </a:r>
            <a:r>
              <a:rPr lang="en-US" sz="2400" dirty="0"/>
              <a:t>,” said David Cameron in 2013. </a:t>
            </a:r>
          </a:p>
          <a:p>
            <a:r>
              <a:rPr lang="en-US" sz="2400" dirty="0"/>
              <a:t>“I want Britain to be the world’s great meritocracy,” said </a:t>
            </a:r>
            <a:r>
              <a:rPr lang="en-US" sz="2400" dirty="0">
                <a:hlinkClick r:id="rId5"/>
              </a:rPr>
              <a:t>Theresa May in 2016</a:t>
            </a:r>
            <a:r>
              <a:rPr lang="en-US" sz="2400" dirty="0"/>
              <a:t>.</a:t>
            </a:r>
            <a:endParaRPr lang="cs-CZ" sz="2400" dirty="0"/>
          </a:p>
          <a:p>
            <a:endParaRPr lang="cs-CZ" altLang="en-US" sz="2400" dirty="0"/>
          </a:p>
          <a:p>
            <a:r>
              <a:rPr lang="cs-CZ" altLang="en-US" sz="2400" dirty="0" err="1"/>
              <a:t>Why</a:t>
            </a:r>
            <a:r>
              <a:rPr lang="cs-CZ" altLang="en-US" sz="2400" dirty="0"/>
              <a:t> </a:t>
            </a:r>
            <a:r>
              <a:rPr lang="cs-CZ" altLang="en-US" sz="2400" dirty="0" err="1"/>
              <a:t>does</a:t>
            </a:r>
            <a:r>
              <a:rPr lang="cs-CZ" altLang="en-US" sz="2400" dirty="0"/>
              <a:t> </a:t>
            </a:r>
            <a:r>
              <a:rPr lang="cs-CZ" altLang="en-US" sz="2400" dirty="0" err="1"/>
              <a:t>social</a:t>
            </a:r>
            <a:r>
              <a:rPr lang="cs-CZ" altLang="en-US" sz="2400" dirty="0"/>
              <a:t> mobility </a:t>
            </a:r>
            <a:r>
              <a:rPr lang="cs-CZ" altLang="en-US" sz="2400" dirty="0" err="1"/>
              <a:t>happen</a:t>
            </a:r>
            <a:r>
              <a:rPr lang="cs-CZ" altLang="en-US" sz="2400" dirty="0"/>
              <a:t>?</a:t>
            </a:r>
          </a:p>
          <a:p>
            <a:r>
              <a:rPr lang="cs-CZ" altLang="en-US" sz="2400" dirty="0" err="1"/>
              <a:t>Two</a:t>
            </a:r>
            <a:r>
              <a:rPr lang="cs-CZ" altLang="en-US" sz="2400" dirty="0"/>
              <a:t> </a:t>
            </a:r>
            <a:r>
              <a:rPr lang="cs-CZ" altLang="en-US" sz="2400" dirty="0" err="1"/>
              <a:t>general</a:t>
            </a:r>
            <a:r>
              <a:rPr lang="cs-CZ" altLang="en-US" sz="2400" dirty="0"/>
              <a:t> </a:t>
            </a:r>
            <a:r>
              <a:rPr lang="cs-CZ" altLang="en-US" sz="2400" dirty="0" err="1"/>
              <a:t>factors</a:t>
            </a:r>
            <a:r>
              <a:rPr lang="cs-CZ" altLang="en-US" sz="2400" dirty="0"/>
              <a:t> </a:t>
            </a:r>
            <a:r>
              <a:rPr lang="cs-CZ" altLang="en-US" sz="2400" dirty="0" err="1"/>
              <a:t>that</a:t>
            </a:r>
            <a:r>
              <a:rPr lang="cs-CZ" altLang="en-US" sz="2400" dirty="0"/>
              <a:t> influence </a:t>
            </a:r>
            <a:r>
              <a:rPr lang="cs-CZ" altLang="en-US" sz="2400" dirty="0" err="1"/>
              <a:t>social</a:t>
            </a:r>
            <a:r>
              <a:rPr lang="cs-CZ" altLang="en-US" sz="2400" dirty="0"/>
              <a:t> mobility</a:t>
            </a:r>
          </a:p>
          <a:p>
            <a:pPr marL="914400" lvl="1" indent="-457200">
              <a:buFont typeface="+mj-lt"/>
              <a:buAutoNum type="arabicPeriod"/>
            </a:pPr>
            <a:r>
              <a:rPr lang="cs-CZ" altLang="en-US" dirty="0" err="1"/>
              <a:t>Level</a:t>
            </a:r>
            <a:r>
              <a:rPr lang="cs-CZ" altLang="en-US" dirty="0"/>
              <a:t> </a:t>
            </a:r>
            <a:r>
              <a:rPr lang="cs-CZ" altLang="en-US" dirty="0" err="1"/>
              <a:t>of</a:t>
            </a:r>
            <a:r>
              <a:rPr lang="cs-CZ" altLang="en-US" dirty="0"/>
              <a:t> </a:t>
            </a:r>
            <a:r>
              <a:rPr lang="cs-CZ" altLang="en-US" dirty="0" err="1"/>
              <a:t>inequality</a:t>
            </a:r>
            <a:endParaRPr lang="cs-CZ" altLang="en-US" dirty="0"/>
          </a:p>
          <a:p>
            <a:pPr marL="914400" lvl="1" indent="-457200">
              <a:buFont typeface="+mj-lt"/>
              <a:buAutoNum type="arabicPeriod"/>
            </a:pPr>
            <a:r>
              <a:rPr lang="cs-CZ" altLang="en-US" dirty="0" err="1"/>
              <a:t>Exogenous</a:t>
            </a:r>
            <a:r>
              <a:rPr lang="cs-CZ" altLang="en-US" dirty="0"/>
              <a:t> and </a:t>
            </a:r>
            <a:r>
              <a:rPr lang="cs-CZ" altLang="en-US" dirty="0" err="1"/>
              <a:t>endogenous</a:t>
            </a:r>
            <a:r>
              <a:rPr lang="cs-CZ" altLang="en-US" dirty="0"/>
              <a:t> </a:t>
            </a:r>
            <a:r>
              <a:rPr lang="cs-CZ" altLang="en-US" dirty="0" err="1"/>
              <a:t>factors</a:t>
            </a:r>
            <a:endParaRPr lang="cs-CZ" altLang="en-US" dirty="0"/>
          </a:p>
          <a:p>
            <a:pPr lvl="2"/>
            <a:r>
              <a:rPr lang="cs-CZ" altLang="en-US" sz="2400" dirty="0" err="1"/>
              <a:t>Exogenous</a:t>
            </a:r>
            <a:r>
              <a:rPr lang="cs-CZ" altLang="en-US" sz="2400" dirty="0"/>
              <a:t>, </a:t>
            </a:r>
            <a:r>
              <a:rPr lang="cs-CZ" altLang="en-US" sz="2400" dirty="0" err="1"/>
              <a:t>structural</a:t>
            </a:r>
            <a:r>
              <a:rPr lang="cs-CZ" altLang="en-US" sz="2400" dirty="0"/>
              <a:t> </a:t>
            </a:r>
            <a:r>
              <a:rPr lang="cs-CZ" altLang="en-US" sz="2400" dirty="0" err="1"/>
              <a:t>factors</a:t>
            </a:r>
            <a:r>
              <a:rPr lang="cs-CZ" altLang="en-US" sz="2400" dirty="0"/>
              <a:t>, </a:t>
            </a:r>
            <a:r>
              <a:rPr lang="cs-CZ" altLang="en-US" sz="2400" dirty="0" err="1"/>
              <a:t>absolute</a:t>
            </a:r>
            <a:r>
              <a:rPr lang="cs-CZ" altLang="en-US" sz="2400" dirty="0"/>
              <a:t> mobility</a:t>
            </a:r>
          </a:p>
          <a:p>
            <a:pPr lvl="2"/>
            <a:r>
              <a:rPr lang="cs-CZ" altLang="en-US" sz="2400" dirty="0" err="1"/>
              <a:t>Endogenous</a:t>
            </a:r>
            <a:r>
              <a:rPr lang="cs-CZ" altLang="en-US" sz="2400" dirty="0"/>
              <a:t>, </a:t>
            </a:r>
            <a:r>
              <a:rPr lang="cs-CZ" altLang="en-US" sz="2400" dirty="0" err="1"/>
              <a:t>individual</a:t>
            </a:r>
            <a:r>
              <a:rPr lang="cs-CZ" altLang="en-US" sz="2400" dirty="0"/>
              <a:t> </a:t>
            </a:r>
            <a:r>
              <a:rPr lang="cs-CZ" altLang="en-US" sz="2400" dirty="0" err="1"/>
              <a:t>factors</a:t>
            </a:r>
            <a:r>
              <a:rPr lang="cs-CZ" altLang="en-US" sz="2400" dirty="0"/>
              <a:t>, </a:t>
            </a:r>
            <a:r>
              <a:rPr lang="cs-CZ" altLang="en-US" sz="2400" dirty="0" err="1"/>
              <a:t>relative</a:t>
            </a:r>
            <a:r>
              <a:rPr lang="cs-CZ" altLang="en-US" sz="2400" dirty="0"/>
              <a:t> mobility</a:t>
            </a:r>
          </a:p>
          <a:p>
            <a:pPr lvl="2"/>
            <a:endParaRPr lang="en-GB" altLang="en-US" sz="1600" dirty="0"/>
          </a:p>
        </p:txBody>
      </p:sp>
    </p:spTree>
    <p:extLst>
      <p:ext uri="{BB962C8B-B14F-4D97-AF65-F5344CB8AC3E}">
        <p14:creationId xmlns:p14="http://schemas.microsoft.com/office/powerpoint/2010/main" val="1956704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5035" y="142458"/>
            <a:ext cx="8229600" cy="864096"/>
          </a:xfrm>
        </p:spPr>
        <p:txBody>
          <a:bodyPr>
            <a:normAutofit/>
          </a:bodyPr>
          <a:lstStyle/>
          <a:p>
            <a:r>
              <a:rPr lang="cs-CZ" altLang="en-US" sz="3600" b="1" dirty="0" err="1">
                <a:latin typeface="+mn-lt"/>
              </a:rPr>
              <a:t>Level</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inequality</a:t>
            </a:r>
            <a:r>
              <a:rPr lang="cs-CZ" altLang="en-US" sz="3600" b="1" dirty="0">
                <a:latin typeface="+mn-lt"/>
              </a:rPr>
              <a:t> I - GGC</a:t>
            </a:r>
            <a:endParaRPr lang="en-US" altLang="en-US" sz="3600" b="1" dirty="0">
              <a:latin typeface="+mn-lt"/>
            </a:endParaRPr>
          </a:p>
        </p:txBody>
      </p:sp>
      <p:sp>
        <p:nvSpPr>
          <p:cNvPr id="25603" name="Rectangle 3"/>
          <p:cNvSpPr>
            <a:spLocks noGrp="1" noChangeArrowheads="1"/>
          </p:cNvSpPr>
          <p:nvPr>
            <p:ph type="body" idx="1"/>
          </p:nvPr>
        </p:nvSpPr>
        <p:spPr>
          <a:xfrm>
            <a:off x="514349" y="1006554"/>
            <a:ext cx="8491105" cy="2771119"/>
          </a:xfrm>
        </p:spPr>
        <p:txBody>
          <a:bodyPr>
            <a:normAutofit/>
          </a:bodyPr>
          <a:lstStyle/>
          <a:p>
            <a:r>
              <a:rPr lang="cs-CZ" altLang="en-US" sz="2400" dirty="0" err="1"/>
              <a:t>What</a:t>
            </a:r>
            <a:r>
              <a:rPr lang="cs-CZ" altLang="en-US" sz="2400" dirty="0"/>
              <a:t> </a:t>
            </a:r>
            <a:r>
              <a:rPr lang="cs-CZ" altLang="en-US" sz="2400" dirty="0" err="1"/>
              <a:t>is</a:t>
            </a:r>
            <a:r>
              <a:rPr lang="cs-CZ" altLang="en-US" sz="2400" dirty="0"/>
              <a:t> </a:t>
            </a:r>
            <a:r>
              <a:rPr lang="cs-CZ" altLang="en-US" sz="2400" dirty="0" err="1"/>
              <a:t>the</a:t>
            </a:r>
            <a:r>
              <a:rPr lang="cs-CZ" altLang="en-US" sz="2400" dirty="0"/>
              <a:t> </a:t>
            </a:r>
            <a:r>
              <a:rPr lang="cs-CZ" altLang="en-US" sz="2400" dirty="0" err="1"/>
              <a:t>relatioship</a:t>
            </a:r>
            <a:r>
              <a:rPr lang="cs-CZ" altLang="en-US" sz="2400" dirty="0"/>
              <a:t> </a:t>
            </a:r>
            <a:r>
              <a:rPr lang="cs-CZ" altLang="en-US" sz="2400" dirty="0" err="1"/>
              <a:t>between</a:t>
            </a:r>
            <a:r>
              <a:rPr lang="cs-CZ" altLang="en-US" sz="2400" dirty="0"/>
              <a:t> </a:t>
            </a:r>
            <a:r>
              <a:rPr lang="cs-CZ" altLang="en-US" sz="2400" dirty="0" err="1"/>
              <a:t>inequality</a:t>
            </a:r>
            <a:r>
              <a:rPr lang="cs-CZ" altLang="en-US" sz="2400" dirty="0"/>
              <a:t> and </a:t>
            </a:r>
            <a:r>
              <a:rPr lang="cs-CZ" altLang="en-US" sz="2400" dirty="0" err="1"/>
              <a:t>social</a:t>
            </a:r>
            <a:r>
              <a:rPr lang="cs-CZ" altLang="en-US" sz="2400" dirty="0"/>
              <a:t> </a:t>
            </a:r>
            <a:r>
              <a:rPr lang="cs-CZ" altLang="en-US" sz="2400" dirty="0" err="1"/>
              <a:t>mobilty</a:t>
            </a:r>
            <a:r>
              <a:rPr lang="cs-CZ" altLang="en-US" sz="2400" dirty="0"/>
              <a:t>?</a:t>
            </a:r>
            <a:endParaRPr lang="en-GB" altLang="en-US" sz="2400" dirty="0"/>
          </a:p>
          <a:p>
            <a:r>
              <a:rPr lang="cs-CZ" altLang="en-US" sz="2400" dirty="0" err="1"/>
              <a:t>Aggregated</a:t>
            </a:r>
            <a:r>
              <a:rPr lang="cs-CZ" altLang="en-US" sz="2400" dirty="0"/>
              <a:t> </a:t>
            </a:r>
            <a:r>
              <a:rPr lang="cs-CZ" altLang="en-US" sz="2400" dirty="0" err="1"/>
              <a:t>level</a:t>
            </a:r>
            <a:r>
              <a:rPr lang="cs-CZ" altLang="en-US" sz="2400" dirty="0"/>
              <a:t> – </a:t>
            </a:r>
            <a:r>
              <a:rPr lang="cs-CZ" altLang="en-US" sz="2400" i="1" dirty="0"/>
              <a:t>G</a:t>
            </a:r>
            <a:r>
              <a:rPr lang="cs-CZ" altLang="en-US" sz="2400" dirty="0"/>
              <a:t>reat </a:t>
            </a:r>
            <a:r>
              <a:rPr lang="cs-CZ" altLang="en-US" sz="2400" i="1" dirty="0" err="1"/>
              <a:t>G</a:t>
            </a:r>
            <a:r>
              <a:rPr lang="cs-CZ" altLang="en-US" sz="2400" dirty="0" err="1"/>
              <a:t>atsby</a:t>
            </a:r>
            <a:r>
              <a:rPr lang="cs-CZ" altLang="en-US" sz="2400" dirty="0"/>
              <a:t> </a:t>
            </a:r>
            <a:r>
              <a:rPr lang="cs-CZ" altLang="en-US" sz="2400" i="1" dirty="0" err="1"/>
              <a:t>C</a:t>
            </a:r>
            <a:r>
              <a:rPr lang="cs-CZ" altLang="en-US" sz="2400" dirty="0" err="1"/>
              <a:t>urve</a:t>
            </a:r>
            <a:r>
              <a:rPr lang="cs-CZ" altLang="en-US" sz="2400" dirty="0"/>
              <a:t> </a:t>
            </a:r>
          </a:p>
          <a:p>
            <a:r>
              <a:rPr lang="cs-CZ" altLang="en-US" sz="2400" dirty="0" err="1"/>
              <a:t>Higer</a:t>
            </a:r>
            <a:r>
              <a:rPr lang="cs-CZ" altLang="en-US" sz="2400" dirty="0"/>
              <a:t> </a:t>
            </a:r>
            <a:r>
              <a:rPr lang="cs-CZ" altLang="en-US" sz="2400" dirty="0" err="1"/>
              <a:t>economic</a:t>
            </a:r>
            <a:r>
              <a:rPr lang="cs-CZ" altLang="en-US" sz="2400" dirty="0"/>
              <a:t> </a:t>
            </a:r>
            <a:r>
              <a:rPr lang="cs-CZ" altLang="en-US" sz="2400" dirty="0" err="1"/>
              <a:t>inequality</a:t>
            </a:r>
            <a:r>
              <a:rPr lang="cs-CZ" altLang="en-US" sz="2400" dirty="0"/>
              <a:t> </a:t>
            </a:r>
            <a:r>
              <a:rPr lang="cs-CZ" altLang="en-US" sz="2400" dirty="0" err="1"/>
              <a:t>means</a:t>
            </a:r>
            <a:r>
              <a:rPr lang="cs-CZ" altLang="en-US" sz="2400" dirty="0"/>
              <a:t> </a:t>
            </a:r>
            <a:r>
              <a:rPr lang="cs-CZ" altLang="en-US" sz="2400" dirty="0" err="1"/>
              <a:t>lower</a:t>
            </a:r>
            <a:r>
              <a:rPr lang="cs-CZ" altLang="en-US" sz="2400" dirty="0"/>
              <a:t> </a:t>
            </a:r>
            <a:r>
              <a:rPr lang="cs-CZ" altLang="en-US" sz="2400" dirty="0" err="1"/>
              <a:t>social</a:t>
            </a:r>
            <a:r>
              <a:rPr lang="cs-CZ" altLang="en-US" sz="2400" dirty="0"/>
              <a:t> mobility and vice versa</a:t>
            </a:r>
          </a:p>
          <a:p>
            <a:r>
              <a:rPr lang="cs-CZ" sz="2400" dirty="0"/>
              <a:t>I</a:t>
            </a:r>
            <a:r>
              <a:rPr lang="en-US" sz="2400" dirty="0" err="1"/>
              <a:t>nequality</a:t>
            </a:r>
            <a:r>
              <a:rPr lang="en-US" sz="2400" dirty="0"/>
              <a:t> generates</a:t>
            </a:r>
            <a:r>
              <a:rPr lang="cs-CZ" sz="2400" dirty="0"/>
              <a:t> </a:t>
            </a:r>
            <a:r>
              <a:rPr lang="en-US" sz="2400" dirty="0"/>
              <a:t>less opportunities</a:t>
            </a:r>
            <a:r>
              <a:rPr lang="cs-CZ" sz="2400" dirty="0"/>
              <a:t>, </a:t>
            </a:r>
            <a:r>
              <a:rPr lang="en-US" altLang="en-US" sz="2400" dirty="0"/>
              <a:t>low social mobility</a:t>
            </a:r>
          </a:p>
          <a:p>
            <a:r>
              <a:rPr lang="cs-CZ" altLang="en-US" sz="2400" dirty="0"/>
              <a:t>GGC: Great </a:t>
            </a:r>
            <a:r>
              <a:rPr lang="cs-CZ" altLang="en-US" sz="2400" dirty="0" err="1"/>
              <a:t>Gatsby</a:t>
            </a:r>
            <a:r>
              <a:rPr lang="cs-CZ" altLang="en-US" sz="2400" dirty="0"/>
              <a:t> </a:t>
            </a:r>
            <a:r>
              <a:rPr lang="cs-CZ" altLang="en-US" sz="2400" dirty="0" err="1"/>
              <a:t>Curve</a:t>
            </a:r>
            <a:r>
              <a:rPr lang="cs-CZ" altLang="en-US" sz="2400" dirty="0"/>
              <a:t> </a:t>
            </a:r>
            <a:r>
              <a:rPr lang="en-US" altLang="en-US" sz="2400" dirty="0"/>
              <a:t> </a:t>
            </a:r>
            <a:endParaRPr lang="cs-CZ" altLang="en-US" sz="2400" dirty="0"/>
          </a:p>
          <a:p>
            <a:endParaRPr lang="cs-CZ" altLang="en-US" sz="2400" dirty="0"/>
          </a:p>
          <a:p>
            <a:endParaRPr lang="en-US" altLang="en-US" dirty="0"/>
          </a:p>
          <a:p>
            <a:endParaRPr lang="en-US" altLang="en-US" b="1" dirty="0"/>
          </a:p>
        </p:txBody>
      </p:sp>
      <p:sp>
        <p:nvSpPr>
          <p:cNvPr id="25604" name="Slide Number Placeholder 3"/>
          <p:cNvSpPr txBox="1">
            <a:spLocks noGrp="1"/>
          </p:cNvSpPr>
          <p:nvPr/>
        </p:nvSpPr>
        <p:spPr bwMode="auto">
          <a:xfrm>
            <a:off x="9747250" y="6505576"/>
            <a:ext cx="6032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1000">
                <a:solidFill>
                  <a:schemeClr val="bg1"/>
                </a:solidFill>
                <a:latin typeface="Arial" charset="0"/>
                <a:ea typeface="ＭＳ Ｐゴシック" pitchFamily="34" charset="-128"/>
              </a:rPr>
              <a:pPr algn="ctr" eaLnBrk="1" hangingPunct="1">
                <a:spcBef>
                  <a:spcPct val="0"/>
                </a:spcBef>
                <a:buClrTx/>
                <a:buFontTx/>
                <a:buNone/>
              </a:pPr>
              <a:t>8</a:t>
            </a:fld>
            <a:endParaRPr lang="en-US" altLang="en-US" sz="1000">
              <a:solidFill>
                <a:schemeClr val="bg1"/>
              </a:solidFill>
              <a:latin typeface="Arial" charset="0"/>
              <a:ea typeface="ＭＳ Ｐゴシック" pitchFamily="34" charset="-128"/>
            </a:endParaRPr>
          </a:p>
        </p:txBody>
      </p:sp>
      <p:sp>
        <p:nvSpPr>
          <p:cNvPr id="2" name="Zástupný symbol pro číslo snímku 1"/>
          <p:cNvSpPr>
            <a:spLocks noGrp="1"/>
          </p:cNvSpPr>
          <p:nvPr>
            <p:ph type="sldNum" sz="quarter" idx="12"/>
          </p:nvPr>
        </p:nvSpPr>
        <p:spPr/>
        <p:txBody>
          <a:bodyPr/>
          <a:lstStyle/>
          <a:p>
            <a:fld id="{9494B6D5-A0B9-47D8-AD4D-9B608C1A07EE}" type="slidenum">
              <a:rPr lang="en-GB" smtClean="0"/>
              <a:pPr/>
              <a:t>8</a:t>
            </a:fld>
            <a:endParaRPr lang="en-GB"/>
          </a:p>
        </p:txBody>
      </p:sp>
      <p:pic>
        <p:nvPicPr>
          <p:cNvPr id="6" name="Obrázek 5">
            <a:extLst>
              <a:ext uri="{FF2B5EF4-FFF2-40B4-BE49-F238E27FC236}">
                <a16:creationId xmlns:a16="http://schemas.microsoft.com/office/drawing/2014/main" id="{068EB7B1-0755-4CCA-8F23-94364DBF625B}"/>
              </a:ext>
            </a:extLst>
          </p:cNvPr>
          <p:cNvPicPr>
            <a:picLocks noChangeAspect="1"/>
          </p:cNvPicPr>
          <p:nvPr/>
        </p:nvPicPr>
        <p:blipFill>
          <a:blip r:embed="rId3"/>
          <a:stretch>
            <a:fillRect/>
          </a:stretch>
        </p:blipFill>
        <p:spPr>
          <a:xfrm>
            <a:off x="5260245" y="3245300"/>
            <a:ext cx="5090255" cy="36127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540735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AE58D348-B5A8-4F85-9BEB-EC8963DDFF40}"/>
              </a:ext>
            </a:extLst>
          </p:cNvPr>
          <p:cNvPicPr>
            <a:picLocks noChangeAspect="1"/>
          </p:cNvPicPr>
          <p:nvPr/>
        </p:nvPicPr>
        <p:blipFill>
          <a:blip r:embed="rId3"/>
          <a:stretch>
            <a:fillRect/>
          </a:stretch>
        </p:blipFill>
        <p:spPr>
          <a:xfrm>
            <a:off x="3114658" y="2281382"/>
            <a:ext cx="5984013" cy="4287369"/>
          </a:xfrm>
          <a:prstGeom prst="rect">
            <a:avLst/>
          </a:prstGeom>
        </p:spPr>
      </p:pic>
      <p:sp>
        <p:nvSpPr>
          <p:cNvPr id="6" name="Rectangle 2">
            <a:extLst>
              <a:ext uri="{FF2B5EF4-FFF2-40B4-BE49-F238E27FC236}">
                <a16:creationId xmlns:a16="http://schemas.microsoft.com/office/drawing/2014/main" id="{673C27E3-9CD1-41BB-823F-ED876C7E5BE9}"/>
              </a:ext>
            </a:extLst>
          </p:cNvPr>
          <p:cNvSpPr>
            <a:spLocks noGrp="1" noChangeArrowheads="1"/>
          </p:cNvSpPr>
          <p:nvPr>
            <p:ph type="title"/>
          </p:nvPr>
        </p:nvSpPr>
        <p:spPr>
          <a:xfrm>
            <a:off x="79617" y="90551"/>
            <a:ext cx="8229600" cy="679832"/>
          </a:xfrm>
        </p:spPr>
        <p:txBody>
          <a:bodyPr>
            <a:normAutofit/>
          </a:bodyPr>
          <a:lstStyle/>
          <a:p>
            <a:r>
              <a:rPr lang="cs-CZ" altLang="en-US" sz="3600" b="1" dirty="0" err="1">
                <a:latin typeface="+mn-lt"/>
              </a:rPr>
              <a:t>Level</a:t>
            </a:r>
            <a:r>
              <a:rPr lang="cs-CZ" altLang="en-US" sz="3600" b="1" dirty="0">
                <a:latin typeface="+mn-lt"/>
              </a:rPr>
              <a:t> </a:t>
            </a:r>
            <a:r>
              <a:rPr lang="cs-CZ" altLang="en-US" sz="3600" b="1" dirty="0" err="1">
                <a:latin typeface="+mn-lt"/>
              </a:rPr>
              <a:t>of</a:t>
            </a:r>
            <a:r>
              <a:rPr lang="cs-CZ" altLang="en-US" sz="3600" b="1" dirty="0">
                <a:latin typeface="+mn-lt"/>
              </a:rPr>
              <a:t> </a:t>
            </a:r>
            <a:r>
              <a:rPr lang="cs-CZ" altLang="en-US" sz="3600" b="1" dirty="0" err="1">
                <a:latin typeface="+mn-lt"/>
              </a:rPr>
              <a:t>inequality</a:t>
            </a:r>
            <a:r>
              <a:rPr lang="cs-CZ" altLang="en-US" sz="3600" b="1" dirty="0">
                <a:latin typeface="+mn-lt"/>
              </a:rPr>
              <a:t> II - GGC</a:t>
            </a:r>
            <a:endParaRPr lang="en-US" altLang="en-US" sz="3600" b="1" dirty="0">
              <a:latin typeface="+mn-lt"/>
            </a:endParaRPr>
          </a:p>
        </p:txBody>
      </p:sp>
      <p:sp>
        <p:nvSpPr>
          <p:cNvPr id="7" name="Rectangle 3">
            <a:extLst>
              <a:ext uri="{FF2B5EF4-FFF2-40B4-BE49-F238E27FC236}">
                <a16:creationId xmlns:a16="http://schemas.microsoft.com/office/drawing/2014/main" id="{907415FD-F54E-4447-B75D-6D1FFA65FCB2}"/>
              </a:ext>
            </a:extLst>
          </p:cNvPr>
          <p:cNvSpPr txBox="1">
            <a:spLocks noChangeArrowheads="1"/>
          </p:cNvSpPr>
          <p:nvPr/>
        </p:nvSpPr>
        <p:spPr>
          <a:xfrm>
            <a:off x="79617" y="818341"/>
            <a:ext cx="8491105" cy="6798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altLang="en-US" sz="2400" dirty="0" err="1"/>
              <a:t>How</a:t>
            </a:r>
            <a:r>
              <a:rPr lang="cs-CZ" altLang="en-US" sz="2400" dirty="0"/>
              <a:t> </a:t>
            </a:r>
            <a:r>
              <a:rPr lang="cs-CZ" altLang="en-US" sz="2400" dirty="0" err="1"/>
              <a:t>does</a:t>
            </a:r>
            <a:r>
              <a:rPr lang="cs-CZ" altLang="en-US" sz="2400" dirty="0"/>
              <a:t> GGC </a:t>
            </a:r>
            <a:r>
              <a:rPr lang="cs-CZ" altLang="en-US" sz="2400" dirty="0" err="1"/>
              <a:t>work</a:t>
            </a:r>
            <a:r>
              <a:rPr lang="cs-CZ" altLang="en-US" sz="2400" dirty="0"/>
              <a:t> in </a:t>
            </a:r>
            <a:r>
              <a:rPr lang="cs-CZ" altLang="en-US" sz="2400" dirty="0" err="1"/>
              <a:t>individual</a:t>
            </a:r>
            <a:r>
              <a:rPr lang="cs-CZ" altLang="en-US" sz="2400" dirty="0"/>
              <a:t> </a:t>
            </a:r>
            <a:r>
              <a:rPr lang="cs-CZ" altLang="en-US" sz="2400" dirty="0" err="1"/>
              <a:t>level</a:t>
            </a:r>
            <a:r>
              <a:rPr lang="cs-CZ" altLang="en-US" sz="2400" dirty="0"/>
              <a:t>?</a:t>
            </a:r>
          </a:p>
          <a:p>
            <a:endParaRPr lang="en-US" altLang="en-US" dirty="0"/>
          </a:p>
          <a:p>
            <a:endParaRPr lang="en-US" altLang="en-US" b="1" dirty="0"/>
          </a:p>
        </p:txBody>
      </p:sp>
    </p:spTree>
    <p:custDataLst>
      <p:tags r:id="rId1"/>
    </p:custDataLst>
    <p:extLst>
      <p:ext uri="{BB962C8B-B14F-4D97-AF65-F5344CB8AC3E}">
        <p14:creationId xmlns:p14="http://schemas.microsoft.com/office/powerpoint/2010/main" val="3889254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1554</Words>
  <Application>Microsoft Office PowerPoint</Application>
  <PresentationFormat>Širokoúhlá obrazovka</PresentationFormat>
  <Paragraphs>153</Paragraphs>
  <Slides>13</Slides>
  <Notes>4</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Calibri</vt:lpstr>
      <vt:lpstr>Calibri Light</vt:lpstr>
      <vt:lpstr>Tahoma</vt:lpstr>
      <vt:lpstr>Motiv Office</vt:lpstr>
      <vt:lpstr>Theory of social mobility I</vt:lpstr>
      <vt:lpstr>Theory of social mobility II </vt:lpstr>
      <vt:lpstr>Theory of social mobility III</vt:lpstr>
      <vt:lpstr>Inequality of opportunity</vt:lpstr>
      <vt:lpstr>Prezentace aplikace PowerPoint</vt:lpstr>
      <vt:lpstr>Is America Dreaming?: Understanding Social Mobility</vt:lpstr>
      <vt:lpstr>Social mobility - politicians</vt:lpstr>
      <vt:lpstr>Level of inequality I - GGC</vt:lpstr>
      <vt:lpstr>Level of inequality II - GGC</vt:lpstr>
      <vt:lpstr>Exogenous factors I</vt:lpstr>
      <vt:lpstr>Prezentace aplikace PowerPoint</vt:lpstr>
      <vt:lpstr>Endogenous factors</vt:lpstr>
      <vt:lpstr>Prezentace aplikace PowerPoint</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Class Systems</dc:title>
  <dc:creator>Tomáš Katrňák</dc:creator>
  <cp:lastModifiedBy>Tomáš Katrňák</cp:lastModifiedBy>
  <cp:revision>55</cp:revision>
  <dcterms:created xsi:type="dcterms:W3CDTF">2019-09-30T10:00:46Z</dcterms:created>
  <dcterms:modified xsi:type="dcterms:W3CDTF">2022-11-08T11:25:47Z</dcterms:modified>
</cp:coreProperties>
</file>