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291" r:id="rId3"/>
    <p:sldId id="285" r:id="rId4"/>
    <p:sldId id="263" r:id="rId5"/>
    <p:sldId id="316" r:id="rId6"/>
    <p:sldId id="294" r:id="rId7"/>
    <p:sldId id="290" r:id="rId8"/>
    <p:sldId id="284" r:id="rId9"/>
    <p:sldId id="313" r:id="rId10"/>
    <p:sldId id="314" r:id="rId11"/>
    <p:sldId id="267" r:id="rId12"/>
    <p:sldId id="315" r:id="rId13"/>
    <p:sldId id="288" r:id="rId1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6" d="100"/>
          <a:sy n="116" d="100"/>
        </p:scale>
        <p:origin x="150"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2C55E6-7BAE-4558-8A68-4AC7A069FCC3}" type="datetimeFigureOut">
              <a:rPr lang="cs-CZ" smtClean="0"/>
              <a:t>08.11.2022</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E82C37-8D91-409D-BD19-3C0E92F998A6}" type="slidenum">
              <a:rPr lang="cs-CZ" smtClean="0"/>
              <a:t>‹#›</a:t>
            </a:fld>
            <a:endParaRPr lang="cs-CZ"/>
          </a:p>
        </p:txBody>
      </p:sp>
    </p:spTree>
    <p:extLst>
      <p:ext uri="{BB962C8B-B14F-4D97-AF65-F5344CB8AC3E}">
        <p14:creationId xmlns:p14="http://schemas.microsoft.com/office/powerpoint/2010/main" val="1446714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itchFamily="34" charset="-128"/>
              </a:rPr>
              <a:t>An important characteristic of class systems, as opposed to slave or caste systems, is that in class-based systems of stratification, there is the opportunity for </a:t>
            </a:r>
            <a:r>
              <a:rPr lang="en-US" altLang="en-US" i="1">
                <a:ea typeface="ＭＳ Ｐゴシック" pitchFamily="34" charset="-128"/>
              </a:rPr>
              <a:t>social mobility</a:t>
            </a:r>
            <a:r>
              <a:rPr lang="en-US" altLang="en-US">
                <a:ea typeface="ＭＳ Ｐゴシック" pitchFamily="34" charset="-128"/>
              </a:rPr>
              <a:t>. This means that people and groups can, potentially, move up or down in the rankings, and this is seen by many as a significant benefit of class systems.</a:t>
            </a:r>
          </a:p>
          <a:p>
            <a:endParaRPr lang="en-US" altLang="en-US">
              <a:ea typeface="ＭＳ Ｐゴシック" pitchFamily="34" charset="-128"/>
            </a:endParaRPr>
          </a:p>
          <a:p>
            <a:r>
              <a:rPr lang="en-US" altLang="en-US">
                <a:ea typeface="ＭＳ Ｐゴシック" pitchFamily="34" charset="-128"/>
              </a:rPr>
              <a:t>In reality, however, such mobility is less common than our national mythology suggests. Typically, those who arrive at high positions have families who either had high positions themselves or the resources to provide the appropriate education for advancement. Achieving upward mobility is very difficult, and the wonderful stories we’ve all heard and seen (think, for example, of the movie </a:t>
            </a:r>
            <a:r>
              <a:rPr lang="en-US" altLang="en-US" i="1">
                <a:ea typeface="ＭＳ Ｐゴシック" pitchFamily="34" charset="-128"/>
              </a:rPr>
              <a:t>The Pursuit of Happyness</a:t>
            </a:r>
            <a:r>
              <a:rPr lang="en-US" altLang="en-US">
                <a:ea typeface="ＭＳ Ｐゴシック" pitchFamily="34" charset="-128"/>
              </a:rPr>
              <a:t>) are so very moving because they are the exception, not the norm. If such stories were common, they would not get our attention in nearly the same way.</a:t>
            </a:r>
          </a:p>
        </p:txBody>
      </p:sp>
    </p:spTree>
    <p:extLst>
      <p:ext uri="{BB962C8B-B14F-4D97-AF65-F5344CB8AC3E}">
        <p14:creationId xmlns:p14="http://schemas.microsoft.com/office/powerpoint/2010/main" val="1964174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itchFamily="34" charset="-128"/>
              </a:rPr>
              <a:t>An important characteristic of class systems, as opposed to slave or caste systems, is that in class-based systems of stratification, there is the opportunity for </a:t>
            </a:r>
            <a:r>
              <a:rPr lang="en-US" altLang="en-US" i="1">
                <a:ea typeface="ＭＳ Ｐゴシック" pitchFamily="34" charset="-128"/>
              </a:rPr>
              <a:t>social mobility</a:t>
            </a:r>
            <a:r>
              <a:rPr lang="en-US" altLang="en-US">
                <a:ea typeface="ＭＳ Ｐゴシック" pitchFamily="34" charset="-128"/>
              </a:rPr>
              <a:t>. This means that people and groups can, potentially, move up or down in the rankings, and this is seen by many as a significant benefit of class systems.</a:t>
            </a:r>
          </a:p>
          <a:p>
            <a:endParaRPr lang="en-US" altLang="en-US">
              <a:ea typeface="ＭＳ Ｐゴシック" pitchFamily="34" charset="-128"/>
            </a:endParaRPr>
          </a:p>
          <a:p>
            <a:r>
              <a:rPr lang="en-US" altLang="en-US">
                <a:ea typeface="ＭＳ Ｐゴシック" pitchFamily="34" charset="-128"/>
              </a:rPr>
              <a:t>In reality, however, such mobility is less common than our national mythology suggests. Typically, those who arrive at high positions have families who either had high positions themselves or the resources to provide the appropriate education for advancement. Achieving upward mobility is very difficult, and the wonderful stories we’ve all heard and seen (think, for example, of the movie </a:t>
            </a:r>
            <a:r>
              <a:rPr lang="en-US" altLang="en-US" i="1">
                <a:ea typeface="ＭＳ Ｐゴシック" pitchFamily="34" charset="-128"/>
              </a:rPr>
              <a:t>The Pursuit of Happyness</a:t>
            </a:r>
            <a:r>
              <a:rPr lang="en-US" altLang="en-US">
                <a:ea typeface="ＭＳ Ｐゴシック" pitchFamily="34" charset="-128"/>
              </a:rPr>
              <a:t>) are so very moving because they are the exception, not the norm. If such stories were common, they would not get our attention in nearly the same way.</a:t>
            </a:r>
          </a:p>
        </p:txBody>
      </p:sp>
    </p:spTree>
    <p:extLst>
      <p:ext uri="{BB962C8B-B14F-4D97-AF65-F5344CB8AC3E}">
        <p14:creationId xmlns:p14="http://schemas.microsoft.com/office/powerpoint/2010/main" val="584926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itchFamily="34" charset="-128"/>
              </a:rPr>
              <a:t>An important characteristic of class systems, as opposed to slave or caste systems, is that in class-based systems of stratification, there is the opportunity for </a:t>
            </a:r>
            <a:r>
              <a:rPr lang="en-US" altLang="en-US" i="1">
                <a:ea typeface="ＭＳ Ｐゴシック" pitchFamily="34" charset="-128"/>
              </a:rPr>
              <a:t>social mobility</a:t>
            </a:r>
            <a:r>
              <a:rPr lang="en-US" altLang="en-US">
                <a:ea typeface="ＭＳ Ｐゴシック" pitchFamily="34" charset="-128"/>
              </a:rPr>
              <a:t>. This means that people and groups can, potentially, move up or down in the rankings, and this is seen by many as a significant benefit of class systems.</a:t>
            </a:r>
          </a:p>
          <a:p>
            <a:endParaRPr lang="en-US" altLang="en-US">
              <a:ea typeface="ＭＳ Ｐゴシック" pitchFamily="34" charset="-128"/>
            </a:endParaRPr>
          </a:p>
          <a:p>
            <a:r>
              <a:rPr lang="en-US" altLang="en-US">
                <a:ea typeface="ＭＳ Ｐゴシック" pitchFamily="34" charset="-128"/>
              </a:rPr>
              <a:t>In reality, however, such mobility is less common than our national mythology suggests. Typically, those who arrive at high positions have families who either had high positions themselves or the resources to provide the appropriate education for advancement. Achieving upward mobility is very difficult, and the wonderful stories we’ve all heard and seen (think, for example, of the movie </a:t>
            </a:r>
            <a:r>
              <a:rPr lang="en-US" altLang="en-US" i="1">
                <a:ea typeface="ＭＳ Ｐゴシック" pitchFamily="34" charset="-128"/>
              </a:rPr>
              <a:t>The Pursuit of Happyness</a:t>
            </a:r>
            <a:r>
              <a:rPr lang="en-US" altLang="en-US">
                <a:ea typeface="ＭＳ Ｐゴシック" pitchFamily="34" charset="-128"/>
              </a:rPr>
              <a:t>) are so very moving because they are the exception, not the norm. If such stories were common, they would not get our attention in nearly the same way.</a:t>
            </a:r>
          </a:p>
        </p:txBody>
      </p:sp>
    </p:spTree>
    <p:extLst>
      <p:ext uri="{BB962C8B-B14F-4D97-AF65-F5344CB8AC3E}">
        <p14:creationId xmlns:p14="http://schemas.microsoft.com/office/powerpoint/2010/main" val="1570293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itchFamily="34" charset="-128"/>
              </a:rPr>
              <a:t>An important characteristic of class systems, as opposed to slave or caste systems, is that in class-based systems of stratification, there is the opportunity for </a:t>
            </a:r>
            <a:r>
              <a:rPr lang="en-US" altLang="en-US" i="1">
                <a:ea typeface="ＭＳ Ｐゴシック" pitchFamily="34" charset="-128"/>
              </a:rPr>
              <a:t>social mobility</a:t>
            </a:r>
            <a:r>
              <a:rPr lang="en-US" altLang="en-US">
                <a:ea typeface="ＭＳ Ｐゴシック" pitchFamily="34" charset="-128"/>
              </a:rPr>
              <a:t>. This means that people and groups can, potentially, move up or down in the rankings, and this is seen by many as a significant benefit of class systems.</a:t>
            </a:r>
          </a:p>
          <a:p>
            <a:endParaRPr lang="en-US" altLang="en-US">
              <a:ea typeface="ＭＳ Ｐゴシック" pitchFamily="34" charset="-128"/>
            </a:endParaRPr>
          </a:p>
          <a:p>
            <a:r>
              <a:rPr lang="en-US" altLang="en-US">
                <a:ea typeface="ＭＳ Ｐゴシック" pitchFamily="34" charset="-128"/>
              </a:rPr>
              <a:t>In reality, however, such mobility is less common than our national mythology suggests. Typically, those who arrive at high positions have families who either had high positions themselves or the resources to provide the appropriate education for advancement. Achieving upward mobility is very difficult, and the wonderful stories we’ve all heard and seen (think, for example, of the movie </a:t>
            </a:r>
            <a:r>
              <a:rPr lang="en-US" altLang="en-US" i="1">
                <a:ea typeface="ＭＳ Ｐゴシック" pitchFamily="34" charset="-128"/>
              </a:rPr>
              <a:t>The Pursuit of Happyness</a:t>
            </a:r>
            <a:r>
              <a:rPr lang="en-US" altLang="en-US">
                <a:ea typeface="ＭＳ Ｐゴシック" pitchFamily="34" charset="-128"/>
              </a:rPr>
              <a:t>) are so very moving because they are the exception, not the norm. If such stories were common, they would not get our attention in nearly the same way.</a:t>
            </a:r>
          </a:p>
        </p:txBody>
      </p:sp>
    </p:spTree>
    <p:extLst>
      <p:ext uri="{BB962C8B-B14F-4D97-AF65-F5344CB8AC3E}">
        <p14:creationId xmlns:p14="http://schemas.microsoft.com/office/powerpoint/2010/main" val="3097870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42C2AEA2-3A2F-4EC1-BD57-68CEE2CB98B4}" type="datetimeFigureOut">
              <a:rPr lang="cs-CZ" smtClean="0"/>
              <a:t>08.11.2022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EE61E55-2DC5-471F-9330-BFDFADF689CF}" type="slidenum">
              <a:rPr lang="cs-CZ" smtClean="0"/>
              <a:t>‹#›</a:t>
            </a:fld>
            <a:endParaRPr lang="cs-CZ"/>
          </a:p>
        </p:txBody>
      </p:sp>
    </p:spTree>
    <p:extLst>
      <p:ext uri="{BB962C8B-B14F-4D97-AF65-F5344CB8AC3E}">
        <p14:creationId xmlns:p14="http://schemas.microsoft.com/office/powerpoint/2010/main" val="3763957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2C2AEA2-3A2F-4EC1-BD57-68CEE2CB98B4}" type="datetimeFigureOut">
              <a:rPr lang="cs-CZ" smtClean="0"/>
              <a:t>08.11.2022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EE61E55-2DC5-471F-9330-BFDFADF689CF}" type="slidenum">
              <a:rPr lang="cs-CZ" smtClean="0"/>
              <a:t>‹#›</a:t>
            </a:fld>
            <a:endParaRPr lang="cs-CZ"/>
          </a:p>
        </p:txBody>
      </p:sp>
    </p:spTree>
    <p:extLst>
      <p:ext uri="{BB962C8B-B14F-4D97-AF65-F5344CB8AC3E}">
        <p14:creationId xmlns:p14="http://schemas.microsoft.com/office/powerpoint/2010/main" val="1237377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2C2AEA2-3A2F-4EC1-BD57-68CEE2CB98B4}" type="datetimeFigureOut">
              <a:rPr lang="cs-CZ" smtClean="0"/>
              <a:t>08.11.2022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EE61E55-2DC5-471F-9330-BFDFADF689CF}" type="slidenum">
              <a:rPr lang="cs-CZ" smtClean="0"/>
              <a:t>‹#›</a:t>
            </a:fld>
            <a:endParaRPr lang="cs-CZ"/>
          </a:p>
        </p:txBody>
      </p:sp>
    </p:spTree>
    <p:extLst>
      <p:ext uri="{BB962C8B-B14F-4D97-AF65-F5344CB8AC3E}">
        <p14:creationId xmlns:p14="http://schemas.microsoft.com/office/powerpoint/2010/main" val="617235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2C2AEA2-3A2F-4EC1-BD57-68CEE2CB98B4}" type="datetimeFigureOut">
              <a:rPr lang="cs-CZ" smtClean="0"/>
              <a:t>08.11.2022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EE61E55-2DC5-471F-9330-BFDFADF689CF}" type="slidenum">
              <a:rPr lang="cs-CZ" smtClean="0"/>
              <a:t>‹#›</a:t>
            </a:fld>
            <a:endParaRPr lang="cs-CZ"/>
          </a:p>
        </p:txBody>
      </p:sp>
    </p:spTree>
    <p:extLst>
      <p:ext uri="{BB962C8B-B14F-4D97-AF65-F5344CB8AC3E}">
        <p14:creationId xmlns:p14="http://schemas.microsoft.com/office/powerpoint/2010/main" val="1635135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42C2AEA2-3A2F-4EC1-BD57-68CEE2CB98B4}" type="datetimeFigureOut">
              <a:rPr lang="cs-CZ" smtClean="0"/>
              <a:t>08.11.2022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EE61E55-2DC5-471F-9330-BFDFADF689CF}" type="slidenum">
              <a:rPr lang="cs-CZ" smtClean="0"/>
              <a:t>‹#›</a:t>
            </a:fld>
            <a:endParaRPr lang="cs-CZ"/>
          </a:p>
        </p:txBody>
      </p:sp>
    </p:spTree>
    <p:extLst>
      <p:ext uri="{BB962C8B-B14F-4D97-AF65-F5344CB8AC3E}">
        <p14:creationId xmlns:p14="http://schemas.microsoft.com/office/powerpoint/2010/main" val="374270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42C2AEA2-3A2F-4EC1-BD57-68CEE2CB98B4}" type="datetimeFigureOut">
              <a:rPr lang="cs-CZ" smtClean="0"/>
              <a:t>08.11.2022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EE61E55-2DC5-471F-9330-BFDFADF689CF}" type="slidenum">
              <a:rPr lang="cs-CZ" smtClean="0"/>
              <a:t>‹#›</a:t>
            </a:fld>
            <a:endParaRPr lang="cs-CZ"/>
          </a:p>
        </p:txBody>
      </p:sp>
    </p:spTree>
    <p:extLst>
      <p:ext uri="{BB962C8B-B14F-4D97-AF65-F5344CB8AC3E}">
        <p14:creationId xmlns:p14="http://schemas.microsoft.com/office/powerpoint/2010/main" val="292720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42C2AEA2-3A2F-4EC1-BD57-68CEE2CB98B4}" type="datetimeFigureOut">
              <a:rPr lang="cs-CZ" smtClean="0"/>
              <a:t>08.11.2022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EE61E55-2DC5-471F-9330-BFDFADF689CF}" type="slidenum">
              <a:rPr lang="cs-CZ" smtClean="0"/>
              <a:t>‹#›</a:t>
            </a:fld>
            <a:endParaRPr lang="cs-CZ"/>
          </a:p>
        </p:txBody>
      </p:sp>
    </p:spTree>
    <p:extLst>
      <p:ext uri="{BB962C8B-B14F-4D97-AF65-F5344CB8AC3E}">
        <p14:creationId xmlns:p14="http://schemas.microsoft.com/office/powerpoint/2010/main" val="2141670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42C2AEA2-3A2F-4EC1-BD57-68CEE2CB98B4}" type="datetimeFigureOut">
              <a:rPr lang="cs-CZ" smtClean="0"/>
              <a:t>08.11.2022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EE61E55-2DC5-471F-9330-BFDFADF689CF}" type="slidenum">
              <a:rPr lang="cs-CZ" smtClean="0"/>
              <a:t>‹#›</a:t>
            </a:fld>
            <a:endParaRPr lang="cs-CZ"/>
          </a:p>
        </p:txBody>
      </p:sp>
    </p:spTree>
    <p:extLst>
      <p:ext uri="{BB962C8B-B14F-4D97-AF65-F5344CB8AC3E}">
        <p14:creationId xmlns:p14="http://schemas.microsoft.com/office/powerpoint/2010/main" val="3320910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2C2AEA2-3A2F-4EC1-BD57-68CEE2CB98B4}" type="datetimeFigureOut">
              <a:rPr lang="cs-CZ" smtClean="0"/>
              <a:t>08.11.2022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EE61E55-2DC5-471F-9330-BFDFADF689CF}" type="slidenum">
              <a:rPr lang="cs-CZ" smtClean="0"/>
              <a:t>‹#›</a:t>
            </a:fld>
            <a:endParaRPr lang="cs-CZ"/>
          </a:p>
        </p:txBody>
      </p:sp>
    </p:spTree>
    <p:extLst>
      <p:ext uri="{BB962C8B-B14F-4D97-AF65-F5344CB8AC3E}">
        <p14:creationId xmlns:p14="http://schemas.microsoft.com/office/powerpoint/2010/main" val="864562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42C2AEA2-3A2F-4EC1-BD57-68CEE2CB98B4}" type="datetimeFigureOut">
              <a:rPr lang="cs-CZ" smtClean="0"/>
              <a:t>08.11.2022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EE61E55-2DC5-471F-9330-BFDFADF689CF}" type="slidenum">
              <a:rPr lang="cs-CZ" smtClean="0"/>
              <a:t>‹#›</a:t>
            </a:fld>
            <a:endParaRPr lang="cs-CZ"/>
          </a:p>
        </p:txBody>
      </p:sp>
    </p:spTree>
    <p:extLst>
      <p:ext uri="{BB962C8B-B14F-4D97-AF65-F5344CB8AC3E}">
        <p14:creationId xmlns:p14="http://schemas.microsoft.com/office/powerpoint/2010/main" val="1785772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42C2AEA2-3A2F-4EC1-BD57-68CEE2CB98B4}" type="datetimeFigureOut">
              <a:rPr lang="cs-CZ" smtClean="0"/>
              <a:t>08.11.2022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EE61E55-2DC5-471F-9330-BFDFADF689CF}" type="slidenum">
              <a:rPr lang="cs-CZ" smtClean="0"/>
              <a:t>‹#›</a:t>
            </a:fld>
            <a:endParaRPr lang="cs-CZ"/>
          </a:p>
        </p:txBody>
      </p:sp>
    </p:spTree>
    <p:extLst>
      <p:ext uri="{BB962C8B-B14F-4D97-AF65-F5344CB8AC3E}">
        <p14:creationId xmlns:p14="http://schemas.microsoft.com/office/powerpoint/2010/main" val="1825789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C2AEA2-3A2F-4EC1-BD57-68CEE2CB98B4}" type="datetimeFigureOut">
              <a:rPr lang="cs-CZ" smtClean="0"/>
              <a:t>08.11.2022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E61E55-2DC5-471F-9330-BFDFADF689CF}" type="slidenum">
              <a:rPr lang="cs-CZ" smtClean="0"/>
              <a:t>‹#›</a:t>
            </a:fld>
            <a:endParaRPr lang="cs-CZ"/>
          </a:p>
        </p:txBody>
      </p:sp>
    </p:spTree>
    <p:extLst>
      <p:ext uri="{BB962C8B-B14F-4D97-AF65-F5344CB8AC3E}">
        <p14:creationId xmlns:p14="http://schemas.microsoft.com/office/powerpoint/2010/main" val="18549479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t2XFh_tD2R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theguardian.com/politics/2010/jan/15/gordon-brown-labour-middle-class" TargetMode="External"/><Relationship Id="rId2" Type="http://schemas.openxmlformats.org/officeDocument/2006/relationships/hyperlink" Target="https://www.theguardian.com/politics/2004/oct/11/labour.uk" TargetMode="External"/><Relationship Id="rId1" Type="http://schemas.openxmlformats.org/officeDocument/2006/relationships/slideLayout" Target="../slideLayouts/slideLayout2.xml"/><Relationship Id="rId5" Type="http://schemas.openxmlformats.org/officeDocument/2006/relationships/hyperlink" Target="https://www.theguardian.com/education/video/2016/sep/09/theresa-may-education-shakeup-to-make-uk-a-great-meritocracy-video" TargetMode="External"/><Relationship Id="rId4" Type="http://schemas.openxmlformats.org/officeDocument/2006/relationships/hyperlink" Target="https://www.theguardian.com/society/2013/nov/14/david-cameron-social-mobility-major"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17764" y="114300"/>
            <a:ext cx="10515600" cy="716974"/>
          </a:xfrm>
        </p:spPr>
        <p:txBody>
          <a:bodyPr>
            <a:normAutofit/>
          </a:bodyPr>
          <a:lstStyle/>
          <a:p>
            <a:r>
              <a:rPr lang="cs-CZ" altLang="en-US" sz="3600" b="1" dirty="0" err="1">
                <a:latin typeface="+mn-lt"/>
              </a:rPr>
              <a:t>Theory</a:t>
            </a:r>
            <a:r>
              <a:rPr lang="cs-CZ" altLang="en-US" sz="3600" b="1" dirty="0">
                <a:latin typeface="+mn-lt"/>
              </a:rPr>
              <a:t> </a:t>
            </a:r>
            <a:r>
              <a:rPr lang="cs-CZ" altLang="en-US" sz="3600" b="1" dirty="0" err="1">
                <a:latin typeface="+mn-lt"/>
              </a:rPr>
              <a:t>of</a:t>
            </a:r>
            <a:r>
              <a:rPr lang="cs-CZ" altLang="en-US" sz="3600" b="1" dirty="0">
                <a:latin typeface="+mn-lt"/>
              </a:rPr>
              <a:t> s</a:t>
            </a:r>
            <a:r>
              <a:rPr lang="en-US" altLang="en-US" sz="3600" b="1" dirty="0" err="1">
                <a:latin typeface="+mn-lt"/>
              </a:rPr>
              <a:t>ocial</a:t>
            </a:r>
            <a:r>
              <a:rPr lang="en-US" altLang="en-US" sz="3600" b="1" dirty="0">
                <a:latin typeface="+mn-lt"/>
              </a:rPr>
              <a:t> mobility</a:t>
            </a:r>
            <a:r>
              <a:rPr lang="cs-CZ" altLang="en-US" sz="3600" b="1" dirty="0">
                <a:latin typeface="+mn-lt"/>
              </a:rPr>
              <a:t> I</a:t>
            </a:r>
            <a:endParaRPr lang="en-US" altLang="en-US" sz="3600" b="1" dirty="0">
              <a:latin typeface="+mn-lt"/>
            </a:endParaRPr>
          </a:p>
        </p:txBody>
      </p:sp>
      <p:sp>
        <p:nvSpPr>
          <p:cNvPr id="25603" name="Rectangle 3"/>
          <p:cNvSpPr>
            <a:spLocks noGrp="1" noChangeArrowheads="1"/>
          </p:cNvSpPr>
          <p:nvPr>
            <p:ph type="body" idx="1"/>
          </p:nvPr>
        </p:nvSpPr>
        <p:spPr>
          <a:xfrm>
            <a:off x="551873" y="1302327"/>
            <a:ext cx="10515600" cy="4710546"/>
          </a:xfrm>
        </p:spPr>
        <p:txBody>
          <a:bodyPr>
            <a:normAutofit/>
          </a:bodyPr>
          <a:lstStyle/>
          <a:p>
            <a:r>
              <a:rPr lang="en-US" altLang="en-US" sz="2400"/>
              <a:t>Social mobility </a:t>
            </a:r>
            <a:r>
              <a:rPr lang="en-US" altLang="en-US" sz="2400" dirty="0"/>
              <a:t>is the movement of people up or down the stratification system.</a:t>
            </a:r>
          </a:p>
          <a:p>
            <a:r>
              <a:rPr lang="en-US" altLang="en-US" sz="2400" dirty="0"/>
              <a:t>Class systems allow for more movement than slave or caste systems.</a:t>
            </a:r>
          </a:p>
          <a:p>
            <a:r>
              <a:rPr lang="en-US" altLang="en-US" sz="2400" i="1" dirty="0"/>
              <a:t>Intragenerational</a:t>
            </a:r>
            <a:r>
              <a:rPr lang="en-US" altLang="en-US" sz="2400" dirty="0"/>
              <a:t> and </a:t>
            </a:r>
            <a:r>
              <a:rPr lang="en-US" altLang="en-US" sz="2400" i="1" dirty="0"/>
              <a:t>intergenerational</a:t>
            </a:r>
            <a:r>
              <a:rPr lang="en-US" altLang="en-US" sz="2400" dirty="0"/>
              <a:t> social mobility.</a:t>
            </a:r>
          </a:p>
          <a:p>
            <a:r>
              <a:rPr lang="en-US" altLang="en-US" sz="2400" dirty="0"/>
              <a:t>While class systems do allow for social mobility, opportunities are not evenly distributed across social groups</a:t>
            </a:r>
            <a:endParaRPr lang="cs-CZ" altLang="en-US" sz="2400" dirty="0"/>
          </a:p>
          <a:p>
            <a:endParaRPr lang="en-US" altLang="en-US" sz="2400" dirty="0"/>
          </a:p>
          <a:p>
            <a:r>
              <a:rPr lang="en-US" altLang="en-US" sz="2400" dirty="0"/>
              <a:t>Social origin class/actual social class position have a significant impact on many aspects of life, including education, occupation, place of residence, marriage partner, and more</a:t>
            </a:r>
          </a:p>
          <a:p>
            <a:pPr lvl="1"/>
            <a:r>
              <a:rPr lang="en-US" altLang="en-US" dirty="0"/>
              <a:t>Against to economic liberal view of social world</a:t>
            </a:r>
          </a:p>
          <a:p>
            <a:endParaRPr lang="en-US" altLang="en-US" dirty="0"/>
          </a:p>
          <a:p>
            <a:endParaRPr lang="en-US" altLang="en-US" b="1" dirty="0"/>
          </a:p>
        </p:txBody>
      </p:sp>
      <p:sp>
        <p:nvSpPr>
          <p:cNvPr id="25604" name="Slide Number Placeholder 3"/>
          <p:cNvSpPr txBox="1">
            <a:spLocks noGrp="1"/>
          </p:cNvSpPr>
          <p:nvPr/>
        </p:nvSpPr>
        <p:spPr bwMode="auto">
          <a:xfrm>
            <a:off x="9747250" y="6505576"/>
            <a:ext cx="60325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662D91"/>
              </a:buClr>
              <a:buChar char="•"/>
              <a:defRPr sz="3200">
                <a:solidFill>
                  <a:schemeClr val="tx1"/>
                </a:solidFill>
                <a:latin typeface="Times New Roman" pitchFamily="18" charset="0"/>
                <a:cs typeface="Arial" charset="0"/>
              </a:defRPr>
            </a:lvl1pPr>
            <a:lvl2pPr marL="37931725" indent="-37474525" eaLnBrk="0" hangingPunct="0">
              <a:spcBef>
                <a:spcPct val="20000"/>
              </a:spcBef>
              <a:buClr>
                <a:srgbClr val="662D91"/>
              </a:buClr>
              <a:buChar char="–"/>
              <a:defRPr sz="2800">
                <a:solidFill>
                  <a:schemeClr val="tx1"/>
                </a:solidFill>
                <a:latin typeface="Times New Roman" pitchFamily="18" charset="0"/>
                <a:cs typeface="Arial" charset="0"/>
              </a:defRPr>
            </a:lvl2pPr>
            <a:lvl3pPr marL="1143000" indent="-228600" eaLnBrk="0" hangingPunct="0">
              <a:spcBef>
                <a:spcPct val="20000"/>
              </a:spcBef>
              <a:buClr>
                <a:srgbClr val="662D91"/>
              </a:buClr>
              <a:buChar char="•"/>
              <a:defRPr sz="2400">
                <a:solidFill>
                  <a:schemeClr val="tx1"/>
                </a:solidFill>
                <a:latin typeface="Times New Roman" pitchFamily="18" charset="0"/>
                <a:cs typeface="Arial" charset="0"/>
              </a:defRPr>
            </a:lvl3pPr>
            <a:lvl4pPr marL="1600200" indent="-228600" eaLnBrk="0" hangingPunct="0">
              <a:spcBef>
                <a:spcPct val="20000"/>
              </a:spcBef>
              <a:buClr>
                <a:srgbClr val="662D91"/>
              </a:buClr>
              <a:buChar char="–"/>
              <a:defRPr sz="2000">
                <a:solidFill>
                  <a:schemeClr val="tx1"/>
                </a:solidFill>
                <a:latin typeface="Times New Roman" pitchFamily="18" charset="0"/>
                <a:cs typeface="Arial" charset="0"/>
              </a:defRPr>
            </a:lvl4pPr>
            <a:lvl5pPr marL="2057400" indent="-228600" eaLnBrk="0" hangingPunct="0">
              <a:spcBef>
                <a:spcPct val="20000"/>
              </a:spcBef>
              <a:buClr>
                <a:srgbClr val="662D91"/>
              </a:buClr>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9pPr>
          </a:lstStyle>
          <a:p>
            <a:pPr algn="ctr" eaLnBrk="1" hangingPunct="1">
              <a:spcBef>
                <a:spcPct val="0"/>
              </a:spcBef>
              <a:buClrTx/>
              <a:buFontTx/>
              <a:buNone/>
            </a:pPr>
            <a:fld id="{1090E254-4034-4A36-BA41-BBABBF2E845D}" type="slidenum">
              <a:rPr lang="en-US" altLang="en-US" sz="1000">
                <a:solidFill>
                  <a:schemeClr val="bg1"/>
                </a:solidFill>
                <a:latin typeface="Arial" charset="0"/>
                <a:ea typeface="ＭＳ Ｐゴシック" pitchFamily="34" charset="-128"/>
              </a:rPr>
              <a:pPr algn="ctr" eaLnBrk="1" hangingPunct="1">
                <a:spcBef>
                  <a:spcPct val="0"/>
                </a:spcBef>
                <a:buClrTx/>
                <a:buFontTx/>
                <a:buNone/>
              </a:pPr>
              <a:t>1</a:t>
            </a:fld>
            <a:endParaRPr lang="en-US" altLang="en-US" sz="1000">
              <a:solidFill>
                <a:schemeClr val="bg1"/>
              </a:solidFill>
              <a:latin typeface="Arial" charset="0"/>
              <a:ea typeface="ＭＳ Ｐゴシック" pitchFamily="34" charset="-128"/>
            </a:endParaRPr>
          </a:p>
        </p:txBody>
      </p:sp>
    </p:spTree>
    <p:extLst>
      <p:ext uri="{BB962C8B-B14F-4D97-AF65-F5344CB8AC3E}">
        <p14:creationId xmlns:p14="http://schemas.microsoft.com/office/powerpoint/2010/main" val="2421569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673C27E3-9CD1-41BB-823F-ED876C7E5BE9}"/>
              </a:ext>
            </a:extLst>
          </p:cNvPr>
          <p:cNvSpPr>
            <a:spLocks noGrp="1" noChangeArrowheads="1"/>
          </p:cNvSpPr>
          <p:nvPr>
            <p:ph type="title"/>
          </p:nvPr>
        </p:nvSpPr>
        <p:spPr>
          <a:xfrm>
            <a:off x="79617" y="90551"/>
            <a:ext cx="8229600" cy="864096"/>
          </a:xfrm>
        </p:spPr>
        <p:txBody>
          <a:bodyPr>
            <a:normAutofit/>
          </a:bodyPr>
          <a:lstStyle/>
          <a:p>
            <a:r>
              <a:rPr lang="cs-CZ" altLang="en-US" sz="3600" b="1" dirty="0" err="1">
                <a:latin typeface="+mn-lt"/>
              </a:rPr>
              <a:t>Exogenous</a:t>
            </a:r>
            <a:r>
              <a:rPr lang="cs-CZ" altLang="en-US" sz="3600" b="1" dirty="0">
                <a:latin typeface="+mn-lt"/>
              </a:rPr>
              <a:t> </a:t>
            </a:r>
            <a:r>
              <a:rPr lang="cs-CZ" altLang="en-US" sz="3600" b="1" dirty="0" err="1">
                <a:latin typeface="+mn-lt"/>
              </a:rPr>
              <a:t>factors</a:t>
            </a:r>
            <a:r>
              <a:rPr lang="cs-CZ" altLang="en-US" sz="3600" b="1" dirty="0">
                <a:latin typeface="+mn-lt"/>
              </a:rPr>
              <a:t> I</a:t>
            </a:r>
            <a:endParaRPr lang="en-US" altLang="en-US" sz="3600" b="1" dirty="0">
              <a:latin typeface="+mn-lt"/>
            </a:endParaRPr>
          </a:p>
        </p:txBody>
      </p:sp>
      <p:sp>
        <p:nvSpPr>
          <p:cNvPr id="2" name="TextovéPole 1">
            <a:extLst>
              <a:ext uri="{FF2B5EF4-FFF2-40B4-BE49-F238E27FC236}">
                <a16:creationId xmlns:a16="http://schemas.microsoft.com/office/drawing/2014/main" id="{A271E683-3AF6-4E2B-A346-A9C54D5518CF}"/>
              </a:ext>
            </a:extLst>
          </p:cNvPr>
          <p:cNvSpPr txBox="1"/>
          <p:nvPr/>
        </p:nvSpPr>
        <p:spPr>
          <a:xfrm>
            <a:off x="692728" y="1043708"/>
            <a:ext cx="11185236" cy="5216813"/>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cs-CZ" altLang="en-US" sz="2400" dirty="0" err="1"/>
              <a:t>Demographic</a:t>
            </a:r>
            <a:r>
              <a:rPr lang="cs-CZ" altLang="en-US" sz="2400" dirty="0"/>
              <a:t>, </a:t>
            </a:r>
            <a:r>
              <a:rPr lang="cs-CZ" altLang="en-US" sz="2400" dirty="0" err="1"/>
              <a:t>economic</a:t>
            </a:r>
            <a:r>
              <a:rPr lang="cs-CZ" altLang="en-US" sz="2400" dirty="0"/>
              <a:t>, </a:t>
            </a:r>
            <a:r>
              <a:rPr lang="cs-CZ" altLang="en-US" sz="2400" dirty="0" err="1"/>
              <a:t>political</a:t>
            </a:r>
            <a:r>
              <a:rPr lang="cs-CZ" altLang="en-US" sz="2400" dirty="0"/>
              <a:t> </a:t>
            </a:r>
            <a:r>
              <a:rPr lang="cs-CZ" altLang="en-US" sz="2400" dirty="0" err="1"/>
              <a:t>factors</a:t>
            </a:r>
            <a:endParaRPr lang="cs-CZ" altLang="en-US" sz="2400" dirty="0"/>
          </a:p>
          <a:p>
            <a:pPr marL="342900" indent="-342900">
              <a:spcAft>
                <a:spcPts val="600"/>
              </a:spcAft>
              <a:buFont typeface="Arial" panose="020B0604020202020204" pitchFamily="34" charset="0"/>
              <a:buChar char="•"/>
            </a:pPr>
            <a:r>
              <a:rPr lang="cs-CZ" altLang="en-US" sz="2400" dirty="0" err="1"/>
              <a:t>Contextual</a:t>
            </a:r>
            <a:r>
              <a:rPr lang="cs-CZ" altLang="en-US" sz="2400" dirty="0"/>
              <a:t> </a:t>
            </a:r>
            <a:r>
              <a:rPr lang="cs-CZ" altLang="en-US" sz="2400" dirty="0" err="1"/>
              <a:t>dependent</a:t>
            </a:r>
            <a:endParaRPr lang="cs-CZ" altLang="en-US" sz="2400" dirty="0"/>
          </a:p>
          <a:p>
            <a:pPr marL="342900" indent="-342900">
              <a:spcAft>
                <a:spcPts val="600"/>
              </a:spcAft>
              <a:buFont typeface="Arial" panose="020B0604020202020204" pitchFamily="34" charset="0"/>
              <a:buChar char="•"/>
            </a:pPr>
            <a:r>
              <a:rPr lang="cs-CZ" altLang="en-US" sz="2400" dirty="0" err="1"/>
              <a:t>Differences</a:t>
            </a:r>
            <a:r>
              <a:rPr lang="cs-CZ" altLang="en-US" sz="2400" dirty="0"/>
              <a:t> </a:t>
            </a:r>
            <a:r>
              <a:rPr lang="cs-CZ" altLang="en-US" sz="2400" dirty="0" err="1"/>
              <a:t>between</a:t>
            </a:r>
            <a:r>
              <a:rPr lang="cs-CZ" altLang="en-US" sz="2400" dirty="0"/>
              <a:t> </a:t>
            </a:r>
            <a:r>
              <a:rPr lang="cs-CZ" altLang="en-US" sz="2400" dirty="0" err="1"/>
              <a:t>countries</a:t>
            </a:r>
            <a:r>
              <a:rPr lang="cs-CZ" altLang="en-US" sz="2400" dirty="0"/>
              <a:t> </a:t>
            </a:r>
          </a:p>
          <a:p>
            <a:pPr marL="800100" lvl="1" indent="-342900">
              <a:spcAft>
                <a:spcPts val="600"/>
              </a:spcAft>
              <a:buFont typeface="Arial" panose="020B0604020202020204" pitchFamily="34" charset="0"/>
              <a:buChar char="•"/>
            </a:pPr>
            <a:r>
              <a:rPr lang="cs-CZ" altLang="en-US" sz="2400" dirty="0" err="1"/>
              <a:t>level</a:t>
            </a:r>
            <a:r>
              <a:rPr lang="cs-CZ" altLang="en-US" sz="2400" dirty="0"/>
              <a:t> </a:t>
            </a:r>
            <a:r>
              <a:rPr lang="cs-CZ" altLang="en-US" sz="2400" dirty="0" err="1"/>
              <a:t>of</a:t>
            </a:r>
            <a:r>
              <a:rPr lang="cs-CZ" altLang="en-US" sz="2400" dirty="0"/>
              <a:t> </a:t>
            </a:r>
            <a:r>
              <a:rPr lang="cs-CZ" altLang="en-US" sz="2400" dirty="0" err="1"/>
              <a:t>industrialization</a:t>
            </a:r>
            <a:endParaRPr lang="cs-CZ" altLang="en-US" sz="2400" dirty="0"/>
          </a:p>
          <a:p>
            <a:pPr marL="800100" lvl="1" indent="-342900">
              <a:spcAft>
                <a:spcPts val="600"/>
              </a:spcAft>
              <a:buFont typeface="Arial" panose="020B0604020202020204" pitchFamily="34" charset="0"/>
              <a:buChar char="•"/>
            </a:pPr>
            <a:r>
              <a:rPr lang="en-US" altLang="ja-JP" sz="2400" dirty="0"/>
              <a:t>technological and economic trends</a:t>
            </a:r>
            <a:endParaRPr lang="cs-CZ" altLang="en-US" sz="2400" dirty="0"/>
          </a:p>
          <a:p>
            <a:pPr marL="342900" indent="-342900">
              <a:spcAft>
                <a:spcPts val="600"/>
              </a:spcAft>
              <a:buFont typeface="Arial" panose="020B0604020202020204" pitchFamily="34" charset="0"/>
              <a:buChar char="•"/>
            </a:pPr>
            <a:endParaRPr lang="cs-CZ" altLang="en-US" sz="2400" dirty="0"/>
          </a:p>
          <a:p>
            <a:pPr marL="342900" indent="-342900">
              <a:spcAft>
                <a:spcPts val="600"/>
              </a:spcAft>
              <a:buFont typeface="Arial" panose="020B0604020202020204" pitchFamily="34" charset="0"/>
              <a:buChar char="•"/>
            </a:pPr>
            <a:r>
              <a:rPr lang="cs-CZ" altLang="en-US" sz="2400" dirty="0" err="1"/>
              <a:t>Changes</a:t>
            </a:r>
            <a:r>
              <a:rPr lang="cs-CZ" altLang="en-US" sz="2400" dirty="0"/>
              <a:t> in </a:t>
            </a:r>
            <a:r>
              <a:rPr lang="cs-CZ" altLang="en-US" sz="2400" dirty="0" err="1"/>
              <a:t>social</a:t>
            </a:r>
            <a:r>
              <a:rPr lang="cs-CZ" altLang="en-US" sz="2400" dirty="0"/>
              <a:t> </a:t>
            </a:r>
            <a:r>
              <a:rPr lang="cs-CZ" altLang="en-US" sz="2400" dirty="0" err="1"/>
              <a:t>class</a:t>
            </a:r>
            <a:r>
              <a:rPr lang="cs-CZ" altLang="en-US" sz="2400" dirty="0"/>
              <a:t> </a:t>
            </a:r>
            <a:r>
              <a:rPr lang="cs-CZ" altLang="en-US" sz="2400" dirty="0" err="1"/>
              <a:t>structure</a:t>
            </a:r>
            <a:endParaRPr lang="cs-CZ" altLang="en-US" sz="2400" dirty="0"/>
          </a:p>
          <a:p>
            <a:pPr marL="342900" indent="-342900">
              <a:spcAft>
                <a:spcPts val="600"/>
              </a:spcAft>
              <a:buFont typeface="Arial" panose="020B0604020202020204" pitchFamily="34" charset="0"/>
              <a:buChar char="•"/>
            </a:pPr>
            <a:r>
              <a:rPr lang="cs-CZ" altLang="en-US" sz="2400" dirty="0" err="1"/>
              <a:t>Changes</a:t>
            </a:r>
            <a:r>
              <a:rPr lang="cs-CZ" altLang="en-US" sz="2400" dirty="0"/>
              <a:t> in </a:t>
            </a:r>
            <a:r>
              <a:rPr lang="cs-CZ" altLang="en-US" sz="2400" dirty="0" err="1"/>
              <a:t>the</a:t>
            </a:r>
            <a:r>
              <a:rPr lang="cs-CZ" altLang="en-US" sz="2400" dirty="0"/>
              <a:t> </a:t>
            </a:r>
            <a:r>
              <a:rPr lang="cs-CZ" altLang="en-US" sz="2400" dirty="0" err="1"/>
              <a:t>proportions</a:t>
            </a:r>
            <a:r>
              <a:rPr lang="cs-CZ" altLang="en-US" sz="2400" dirty="0"/>
              <a:t> </a:t>
            </a:r>
            <a:r>
              <a:rPr lang="cs-CZ" altLang="en-US" sz="2400" dirty="0" err="1"/>
              <a:t>of</a:t>
            </a:r>
            <a:r>
              <a:rPr lang="cs-CZ" altLang="en-US" sz="2400" dirty="0"/>
              <a:t> </a:t>
            </a:r>
            <a:r>
              <a:rPr lang="cs-CZ" altLang="en-US" sz="2400" dirty="0" err="1"/>
              <a:t>social</a:t>
            </a:r>
            <a:r>
              <a:rPr lang="cs-CZ" altLang="en-US" sz="2400" dirty="0"/>
              <a:t> </a:t>
            </a:r>
            <a:r>
              <a:rPr lang="cs-CZ" altLang="en-US" sz="2400" dirty="0" err="1"/>
              <a:t>classes</a:t>
            </a:r>
            <a:endParaRPr lang="cs-CZ" altLang="en-US" sz="2400" dirty="0"/>
          </a:p>
          <a:p>
            <a:pPr marL="342900" indent="-342900">
              <a:spcAft>
                <a:spcPts val="600"/>
              </a:spcAft>
              <a:buFont typeface="Arial" panose="020B0604020202020204" pitchFamily="34" charset="0"/>
              <a:buChar char="•"/>
            </a:pPr>
            <a:r>
              <a:rPr lang="cs-CZ" altLang="en-US" sz="2400" dirty="0" err="1"/>
              <a:t>Changes</a:t>
            </a:r>
            <a:r>
              <a:rPr lang="cs-CZ" altLang="en-US" sz="2400" dirty="0"/>
              <a:t> in </a:t>
            </a:r>
            <a:r>
              <a:rPr lang="cs-CZ" altLang="en-US" sz="2400" i="1" dirty="0" err="1"/>
              <a:t>numbers</a:t>
            </a:r>
            <a:r>
              <a:rPr lang="cs-CZ" altLang="en-US" sz="2400" i="1" dirty="0"/>
              <a:t> </a:t>
            </a:r>
            <a:r>
              <a:rPr lang="cs-CZ" altLang="en-US" sz="2400" i="1" dirty="0" err="1"/>
              <a:t>of</a:t>
            </a:r>
            <a:r>
              <a:rPr lang="cs-CZ" altLang="en-US" sz="2400" i="1" dirty="0"/>
              <a:t> </a:t>
            </a:r>
            <a:r>
              <a:rPr lang="cs-CZ" altLang="en-US" sz="2400" i="1" dirty="0" err="1"/>
              <a:t>people</a:t>
            </a:r>
            <a:r>
              <a:rPr lang="cs-CZ" altLang="en-US" sz="2400" i="1" dirty="0"/>
              <a:t> in </a:t>
            </a:r>
            <a:r>
              <a:rPr lang="cs-CZ" altLang="en-US" sz="2400" i="1" dirty="0" err="1"/>
              <a:t>classes</a:t>
            </a:r>
            <a:r>
              <a:rPr lang="cs-CZ" altLang="en-US" sz="2400" i="1" dirty="0"/>
              <a:t> </a:t>
            </a:r>
            <a:r>
              <a:rPr lang="cs-CZ" altLang="en-US" sz="2400" dirty="0" err="1"/>
              <a:t>vs</a:t>
            </a:r>
            <a:r>
              <a:rPr lang="cs-CZ" altLang="en-US" sz="2400" dirty="0"/>
              <a:t> </a:t>
            </a:r>
            <a:r>
              <a:rPr lang="cs-CZ" altLang="en-US" sz="2400" i="1" dirty="0" err="1"/>
              <a:t>changes</a:t>
            </a:r>
            <a:r>
              <a:rPr lang="cs-CZ" altLang="en-US" sz="2400" i="1" dirty="0"/>
              <a:t> in </a:t>
            </a:r>
            <a:r>
              <a:rPr lang="cs-CZ" altLang="en-US" sz="2400" i="1" dirty="0" err="1"/>
              <a:t>class</a:t>
            </a:r>
            <a:r>
              <a:rPr lang="cs-CZ" altLang="en-US" sz="2400" i="1" dirty="0"/>
              <a:t> </a:t>
            </a:r>
            <a:r>
              <a:rPr lang="cs-CZ" altLang="en-US" sz="2400" i="1" dirty="0" err="1"/>
              <a:t>positions</a:t>
            </a:r>
            <a:r>
              <a:rPr lang="cs-CZ" altLang="en-US" sz="2400" i="1" dirty="0"/>
              <a:t> </a:t>
            </a:r>
            <a:r>
              <a:rPr lang="cs-CZ" altLang="en-US" sz="2400" i="1" dirty="0" err="1"/>
              <a:t>of</a:t>
            </a:r>
            <a:r>
              <a:rPr lang="cs-CZ" altLang="en-US" sz="2400" i="1" dirty="0"/>
              <a:t> </a:t>
            </a:r>
            <a:r>
              <a:rPr lang="cs-CZ" altLang="en-US" sz="2400" i="1" dirty="0" err="1"/>
              <a:t>people</a:t>
            </a:r>
            <a:endParaRPr lang="cs-CZ" altLang="en-US" sz="2400" i="1" dirty="0"/>
          </a:p>
          <a:p>
            <a:pPr marL="342900" indent="-342900">
              <a:spcAft>
                <a:spcPts val="600"/>
              </a:spcAft>
              <a:buFont typeface="Arial" panose="020B0604020202020204" pitchFamily="34" charset="0"/>
              <a:buChar char="•"/>
            </a:pPr>
            <a:r>
              <a:rPr lang="cs-CZ" altLang="en-US" sz="2400" dirty="0" err="1"/>
              <a:t>Changes</a:t>
            </a:r>
            <a:r>
              <a:rPr lang="cs-CZ" altLang="en-US" sz="2400" dirty="0"/>
              <a:t> in </a:t>
            </a:r>
            <a:r>
              <a:rPr lang="cs-CZ" altLang="en-US" sz="2400" i="1" dirty="0" err="1"/>
              <a:t>classholders</a:t>
            </a:r>
            <a:r>
              <a:rPr lang="cs-CZ" altLang="en-US" sz="2400" dirty="0"/>
              <a:t> </a:t>
            </a:r>
            <a:r>
              <a:rPr lang="cs-CZ" altLang="en-US" sz="2400" dirty="0" err="1"/>
              <a:t>vs</a:t>
            </a:r>
            <a:r>
              <a:rPr lang="cs-CZ" altLang="en-US" sz="2400" dirty="0"/>
              <a:t> </a:t>
            </a:r>
            <a:r>
              <a:rPr lang="cs-CZ" altLang="en-US" sz="2400" dirty="0" err="1"/>
              <a:t>changes</a:t>
            </a:r>
            <a:r>
              <a:rPr lang="cs-CZ" altLang="en-US" sz="2400" dirty="0"/>
              <a:t> in </a:t>
            </a:r>
            <a:r>
              <a:rPr lang="cs-CZ" altLang="en-US" sz="2400" i="1" dirty="0" err="1"/>
              <a:t>social</a:t>
            </a:r>
            <a:r>
              <a:rPr lang="cs-CZ" altLang="en-US" sz="2400" i="1" dirty="0"/>
              <a:t> mobility </a:t>
            </a:r>
            <a:br>
              <a:rPr lang="cs-CZ" altLang="en-US" sz="2400" dirty="0"/>
            </a:br>
            <a:br>
              <a:rPr lang="cs-CZ" altLang="en-US" sz="2400" dirty="0"/>
            </a:br>
            <a:endParaRPr lang="cs-CZ" sz="2400" dirty="0"/>
          </a:p>
        </p:txBody>
      </p:sp>
    </p:spTree>
    <p:custDataLst>
      <p:tags r:id="rId1"/>
    </p:custDataLst>
    <p:extLst>
      <p:ext uri="{BB962C8B-B14F-4D97-AF65-F5344CB8AC3E}">
        <p14:creationId xmlns:p14="http://schemas.microsoft.com/office/powerpoint/2010/main" val="1368267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txBox="1">
            <a:spLocks noGrp="1" noChangeArrowheads="1"/>
          </p:cNvSpPr>
          <p:nvPr/>
        </p:nvSpPr>
        <p:spPr bwMode="auto">
          <a:xfrm>
            <a:off x="8077200" y="6248400"/>
            <a:ext cx="2133600" cy="457200"/>
          </a:xfrm>
          <a:prstGeom prst="rect">
            <a:avLst/>
          </a:prstGeom>
          <a:noFill/>
          <a:ln>
            <a:miter lim="800000"/>
            <a:headEnd/>
            <a:tailEnd/>
          </a:ln>
        </p:spPr>
        <p:txBody>
          <a:bodyPr anchor="b"/>
          <a:lstStyle>
            <a:lvl1pPr>
              <a:defRPr sz="1000">
                <a:solidFill>
                  <a:schemeClr val="tx1"/>
                </a:solidFill>
                <a:latin typeface="Tahoma" panose="020B0604030504040204" pitchFamily="34" charset="0"/>
              </a:defRPr>
            </a:lvl1pPr>
            <a:lvl2pPr marL="742950" indent="-285750">
              <a:defRPr sz="1000">
                <a:solidFill>
                  <a:schemeClr val="tx1"/>
                </a:solidFill>
                <a:latin typeface="Tahoma" panose="020B0604030504040204" pitchFamily="34" charset="0"/>
              </a:defRPr>
            </a:lvl2pPr>
            <a:lvl3pPr marL="1143000" indent="-228600">
              <a:defRPr sz="1000">
                <a:solidFill>
                  <a:schemeClr val="tx1"/>
                </a:solidFill>
                <a:latin typeface="Tahoma" panose="020B0604030504040204" pitchFamily="34" charset="0"/>
              </a:defRPr>
            </a:lvl3pPr>
            <a:lvl4pPr marL="1600200" indent="-228600">
              <a:defRPr sz="1000">
                <a:solidFill>
                  <a:schemeClr val="tx1"/>
                </a:solidFill>
                <a:latin typeface="Tahoma" panose="020B0604030504040204" pitchFamily="34" charset="0"/>
              </a:defRPr>
            </a:lvl4pPr>
            <a:lvl5pPr marL="2057400" indent="-228600">
              <a:defRPr sz="1000">
                <a:solidFill>
                  <a:schemeClr val="tx1"/>
                </a:solidFill>
                <a:latin typeface="Tahoma" panose="020B060403050404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defRPr>
            </a:lvl9pPr>
          </a:lstStyle>
          <a:p>
            <a:pPr algn="r" eaLnBrk="1" hangingPunct="1"/>
            <a:fld id="{DFC7677C-39CA-4B2C-8D8B-5BBB4DFFF828}" type="slidenum">
              <a:rPr lang="cs-CZ" altLang="ja-JP" sz="1200">
                <a:effectLst>
                  <a:outerShdw blurRad="38100" dist="38100" dir="2700000" algn="tl">
                    <a:srgbClr val="FFFFFF"/>
                  </a:outerShdw>
                </a:effectLst>
              </a:rPr>
              <a:pPr algn="r" eaLnBrk="1" hangingPunct="1"/>
              <a:t>11</a:t>
            </a:fld>
            <a:endParaRPr lang="cs-CZ" altLang="ja-JP" sz="1200">
              <a:effectLst>
                <a:outerShdw blurRad="38100" dist="38100" dir="2700000" algn="tl">
                  <a:srgbClr val="FFFFFF"/>
                </a:outerShdw>
              </a:effectLst>
            </a:endParaRPr>
          </a:p>
        </p:txBody>
      </p:sp>
      <p:sp>
        <p:nvSpPr>
          <p:cNvPr id="63492" name="Rectangle 4"/>
          <p:cNvSpPr>
            <a:spLocks noChangeArrowheads="1"/>
          </p:cNvSpPr>
          <p:nvPr/>
        </p:nvSpPr>
        <p:spPr bwMode="auto">
          <a:xfrm>
            <a:off x="79616" y="958564"/>
            <a:ext cx="7300237"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7338" indent="-287338">
              <a:defRPr sz="1000">
                <a:solidFill>
                  <a:schemeClr val="tx1"/>
                </a:solidFill>
                <a:latin typeface="Tahoma" panose="020B0604030504040204" pitchFamily="34" charset="0"/>
              </a:defRPr>
            </a:lvl1pPr>
            <a:lvl2pPr marL="744538" indent="-287338">
              <a:defRPr sz="1000">
                <a:solidFill>
                  <a:schemeClr val="tx1"/>
                </a:solidFill>
                <a:latin typeface="Tahoma" panose="020B0604030504040204" pitchFamily="34" charset="0"/>
              </a:defRPr>
            </a:lvl2pPr>
            <a:lvl3pPr marL="1143000" indent="-228600">
              <a:defRPr sz="1000">
                <a:solidFill>
                  <a:schemeClr val="tx1"/>
                </a:solidFill>
                <a:latin typeface="Tahoma" panose="020B0604030504040204" pitchFamily="34" charset="0"/>
              </a:defRPr>
            </a:lvl3pPr>
            <a:lvl4pPr marL="1600200" indent="-228600">
              <a:defRPr sz="1000">
                <a:solidFill>
                  <a:schemeClr val="tx1"/>
                </a:solidFill>
                <a:latin typeface="Tahoma" panose="020B0604030504040204" pitchFamily="34" charset="0"/>
              </a:defRPr>
            </a:lvl4pPr>
            <a:lvl5pPr marL="2057400" indent="-228600">
              <a:defRPr sz="1000">
                <a:solidFill>
                  <a:schemeClr val="tx1"/>
                </a:solidFill>
                <a:latin typeface="Tahoma" panose="020B0604030504040204" pitchFamily="34" charset="0"/>
              </a:defRPr>
            </a:lvl5pPr>
            <a:lvl6pPr marL="2514600" indent="-228600" eaLnBrk="0" fontAlgn="base" hangingPunct="0">
              <a:spcBef>
                <a:spcPct val="0"/>
              </a:spcBef>
              <a:spcAft>
                <a:spcPct val="0"/>
              </a:spcAft>
              <a:defRPr sz="1000">
                <a:solidFill>
                  <a:schemeClr val="tx1"/>
                </a:solidFill>
                <a:latin typeface="Tahoma" panose="020B0604030504040204" pitchFamily="34" charset="0"/>
              </a:defRPr>
            </a:lvl6pPr>
            <a:lvl7pPr marL="2971800" indent="-228600" eaLnBrk="0" fontAlgn="base" hangingPunct="0">
              <a:spcBef>
                <a:spcPct val="0"/>
              </a:spcBef>
              <a:spcAft>
                <a:spcPct val="0"/>
              </a:spcAft>
              <a:defRPr sz="1000">
                <a:solidFill>
                  <a:schemeClr val="tx1"/>
                </a:solidFill>
                <a:latin typeface="Tahoma" panose="020B0604030504040204" pitchFamily="34" charset="0"/>
              </a:defRPr>
            </a:lvl7pPr>
            <a:lvl8pPr marL="3429000" indent="-228600" eaLnBrk="0" fontAlgn="base" hangingPunct="0">
              <a:spcBef>
                <a:spcPct val="0"/>
              </a:spcBef>
              <a:spcAft>
                <a:spcPct val="0"/>
              </a:spcAft>
              <a:defRPr sz="1000">
                <a:solidFill>
                  <a:schemeClr val="tx1"/>
                </a:solidFill>
                <a:latin typeface="Tahoma" panose="020B0604030504040204" pitchFamily="34" charset="0"/>
              </a:defRPr>
            </a:lvl8pPr>
            <a:lvl9pPr marL="3886200" indent="-228600" eaLnBrk="0" fontAlgn="base" hangingPunct="0">
              <a:spcBef>
                <a:spcPct val="0"/>
              </a:spcBef>
              <a:spcAft>
                <a:spcPct val="0"/>
              </a:spcAft>
              <a:defRPr sz="1000">
                <a:solidFill>
                  <a:schemeClr val="tx1"/>
                </a:solidFill>
                <a:latin typeface="Tahoma" panose="020B0604030504040204" pitchFamily="34" charset="0"/>
              </a:defRPr>
            </a:lvl9pPr>
          </a:lstStyle>
          <a:p>
            <a:pPr eaLnBrk="1" hangingPunct="1">
              <a:spcAft>
                <a:spcPts val="600"/>
              </a:spcAft>
              <a:buFontTx/>
              <a:buChar char="•"/>
            </a:pPr>
            <a:r>
              <a:rPr lang="en-US" altLang="ja-JP" sz="2400" u="sng" dirty="0">
                <a:latin typeface="+mn-lt"/>
              </a:rPr>
              <a:t>Birth cohort replacement</a:t>
            </a:r>
            <a:r>
              <a:rPr lang="en-US" altLang="ja-JP" sz="2400" dirty="0">
                <a:latin typeface="+mn-lt"/>
              </a:rPr>
              <a:t>, education, equalization and compositional effect in social mobility (Breen, Johnson, 2007)</a:t>
            </a:r>
          </a:p>
          <a:p>
            <a:pPr lvl="1" eaLnBrk="1" hangingPunct="1">
              <a:spcAft>
                <a:spcPts val="600"/>
              </a:spcAft>
              <a:buFontTx/>
              <a:buChar char="•"/>
            </a:pPr>
            <a:r>
              <a:rPr lang="en-US" altLang="ja-JP" sz="2400" dirty="0" err="1">
                <a:latin typeface="+mn-lt"/>
              </a:rPr>
              <a:t>Labour</a:t>
            </a:r>
            <a:r>
              <a:rPr lang="en-US" altLang="ja-JP" sz="2400" dirty="0">
                <a:latin typeface="+mn-lt"/>
              </a:rPr>
              <a:t> market </a:t>
            </a:r>
            <a:r>
              <a:rPr lang="cs-CZ" altLang="ja-JP" sz="2400" dirty="0">
                <a:latin typeface="+mn-lt"/>
              </a:rPr>
              <a:t>=</a:t>
            </a:r>
            <a:r>
              <a:rPr lang="en-US" altLang="ja-JP" sz="2400" dirty="0">
                <a:latin typeface="+mn-lt"/>
              </a:rPr>
              <a:t> birth cohort</a:t>
            </a:r>
            <a:r>
              <a:rPr lang="cs-CZ" altLang="ja-JP" sz="2400" dirty="0">
                <a:latin typeface="+mn-lt"/>
              </a:rPr>
              <a:t>s (APC </a:t>
            </a:r>
            <a:r>
              <a:rPr lang="cs-CZ" altLang="ja-JP" sz="2400" dirty="0" err="1">
                <a:latin typeface="+mn-lt"/>
              </a:rPr>
              <a:t>differences</a:t>
            </a:r>
            <a:r>
              <a:rPr lang="cs-CZ" altLang="ja-JP" sz="2400" dirty="0">
                <a:latin typeface="+mn-lt"/>
              </a:rPr>
              <a:t>)</a:t>
            </a:r>
            <a:endParaRPr lang="en-US" altLang="ja-JP" sz="2400" dirty="0">
              <a:latin typeface="+mn-lt"/>
            </a:endParaRPr>
          </a:p>
          <a:p>
            <a:pPr lvl="1" eaLnBrk="1" hangingPunct="1">
              <a:spcAft>
                <a:spcPts val="600"/>
              </a:spcAft>
              <a:buFontTx/>
              <a:buChar char="•"/>
            </a:pPr>
            <a:r>
              <a:rPr lang="en-US" altLang="ja-JP" sz="2400" dirty="0">
                <a:latin typeface="+mn-lt"/>
              </a:rPr>
              <a:t>Cohort replacement </a:t>
            </a:r>
          </a:p>
          <a:p>
            <a:pPr lvl="1">
              <a:spcAft>
                <a:spcPts val="600"/>
              </a:spcAft>
              <a:buFontTx/>
              <a:buChar char="•"/>
            </a:pPr>
            <a:r>
              <a:rPr lang="en-US" altLang="ja-JP" sz="2400" dirty="0">
                <a:latin typeface="+mn-lt"/>
              </a:rPr>
              <a:t>Argument: in each younger cohort we can measure higher social fluidity (lower OD association)</a:t>
            </a:r>
          </a:p>
          <a:p>
            <a:pPr lvl="3" eaLnBrk="1" hangingPunct="1">
              <a:spcAft>
                <a:spcPts val="600"/>
              </a:spcAft>
              <a:buFontTx/>
              <a:buChar char="•"/>
            </a:pPr>
            <a:r>
              <a:rPr lang="en-US" altLang="ja-JP" sz="2400" dirty="0">
                <a:latin typeface="+mn-lt"/>
              </a:rPr>
              <a:t>Why? Connections: O - E – D</a:t>
            </a:r>
            <a:r>
              <a:rPr lang="cs-CZ" altLang="ja-JP" sz="2400" dirty="0">
                <a:latin typeface="+mn-lt"/>
              </a:rPr>
              <a:t> triangle</a:t>
            </a:r>
            <a:endParaRPr lang="en-US" altLang="ja-JP" sz="2400" dirty="0">
              <a:latin typeface="+mn-lt"/>
            </a:endParaRPr>
          </a:p>
          <a:p>
            <a:pPr lvl="3" eaLnBrk="1" hangingPunct="1">
              <a:spcAft>
                <a:spcPts val="600"/>
              </a:spcAft>
              <a:buFontTx/>
              <a:buChar char="•"/>
            </a:pPr>
            <a:r>
              <a:rPr lang="en-US" altLang="ja-JP" sz="2400" u="sng" dirty="0">
                <a:latin typeface="+mn-lt"/>
              </a:rPr>
              <a:t>Equalization effect</a:t>
            </a:r>
            <a:r>
              <a:rPr lang="en-US" altLang="ja-JP" sz="2400" dirty="0">
                <a:latin typeface="+mn-lt"/>
              </a:rPr>
              <a:t> </a:t>
            </a:r>
          </a:p>
          <a:p>
            <a:pPr lvl="3" eaLnBrk="1" hangingPunct="1">
              <a:spcAft>
                <a:spcPts val="600"/>
              </a:spcAft>
              <a:buFontTx/>
              <a:buChar char="•"/>
            </a:pPr>
            <a:r>
              <a:rPr lang="en-US" altLang="ja-JP" sz="2400" u="sng" dirty="0">
                <a:latin typeface="+mn-lt"/>
              </a:rPr>
              <a:t>Compositional effect</a:t>
            </a:r>
            <a:endParaRPr lang="cs-CZ" altLang="ja-JP" sz="2400" u="sng" dirty="0">
              <a:latin typeface="+mn-lt"/>
            </a:endParaRPr>
          </a:p>
          <a:p>
            <a:pPr lvl="1">
              <a:spcAft>
                <a:spcPts val="600"/>
              </a:spcAft>
              <a:buFontTx/>
              <a:buChar char="•"/>
            </a:pPr>
            <a:endParaRPr lang="cs-CZ" altLang="ja-JP" sz="2400" dirty="0">
              <a:latin typeface="+mn-lt"/>
              <a:ea typeface="ＭＳ Ｐゴシック" panose="020B0600070205080204" pitchFamily="34" charset="-128"/>
            </a:endParaRPr>
          </a:p>
          <a:p>
            <a:pPr lvl="1">
              <a:spcAft>
                <a:spcPts val="600"/>
              </a:spcAft>
              <a:buFontTx/>
              <a:buChar char="•"/>
            </a:pPr>
            <a:r>
              <a:rPr lang="en-US" altLang="ja-JP" sz="2400" dirty="0">
                <a:latin typeface="+mn-lt"/>
                <a:ea typeface="ＭＳ Ｐゴシック" panose="020B0600070205080204" pitchFamily="34" charset="-128"/>
              </a:rPr>
              <a:t>This argument is relevant for stable democratic society „under normal circumstances</a:t>
            </a:r>
            <a:r>
              <a:rPr lang="cs-CZ" altLang="ja-JP" sz="2400" dirty="0">
                <a:latin typeface="+mn-lt"/>
              </a:rPr>
              <a:t>“ </a:t>
            </a:r>
            <a:endParaRPr lang="en-US" altLang="ja-JP" sz="1800" dirty="0">
              <a:ea typeface="ＭＳ Ｐゴシック" panose="020B0600070205080204" pitchFamily="34" charset="-128"/>
            </a:endParaRPr>
          </a:p>
        </p:txBody>
      </p:sp>
      <p:sp>
        <p:nvSpPr>
          <p:cNvPr id="5" name="Rectangle 2">
            <a:extLst>
              <a:ext uri="{FF2B5EF4-FFF2-40B4-BE49-F238E27FC236}">
                <a16:creationId xmlns:a16="http://schemas.microsoft.com/office/drawing/2014/main" id="{7A4380CC-51C5-433C-9897-D368B4EFAE4D}"/>
              </a:ext>
            </a:extLst>
          </p:cNvPr>
          <p:cNvSpPr txBox="1">
            <a:spLocks noChangeArrowheads="1"/>
          </p:cNvSpPr>
          <p:nvPr/>
        </p:nvSpPr>
        <p:spPr>
          <a:xfrm>
            <a:off x="79616" y="90551"/>
            <a:ext cx="9978783" cy="64835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cs-CZ" altLang="en-US" sz="3600" b="1" dirty="0" err="1">
                <a:latin typeface="+mn-lt"/>
              </a:rPr>
              <a:t>Example</a:t>
            </a:r>
            <a:r>
              <a:rPr lang="cs-CZ" altLang="en-US" sz="3600" b="1" dirty="0">
                <a:latin typeface="+mn-lt"/>
              </a:rPr>
              <a:t> </a:t>
            </a:r>
            <a:r>
              <a:rPr lang="cs-CZ" altLang="en-US" sz="3600" b="1" dirty="0" err="1">
                <a:latin typeface="+mn-lt"/>
              </a:rPr>
              <a:t>of</a:t>
            </a:r>
            <a:r>
              <a:rPr lang="cs-CZ" altLang="en-US" sz="3600" b="1" dirty="0">
                <a:latin typeface="+mn-lt"/>
              </a:rPr>
              <a:t> </a:t>
            </a:r>
            <a:r>
              <a:rPr lang="cs-CZ" altLang="en-US" sz="3600" b="1" dirty="0" err="1">
                <a:latin typeface="+mn-lt"/>
              </a:rPr>
              <a:t>exogenous</a:t>
            </a:r>
            <a:r>
              <a:rPr lang="cs-CZ" altLang="en-US" sz="3600" b="1" dirty="0">
                <a:latin typeface="+mn-lt"/>
              </a:rPr>
              <a:t> </a:t>
            </a:r>
            <a:r>
              <a:rPr lang="cs-CZ" altLang="en-US" sz="3600" b="1" dirty="0" err="1">
                <a:latin typeface="+mn-lt"/>
              </a:rPr>
              <a:t>factors</a:t>
            </a:r>
            <a:endParaRPr lang="en-US" altLang="en-US" sz="3600" b="1" dirty="0">
              <a:latin typeface="+mn-lt"/>
            </a:endParaRPr>
          </a:p>
        </p:txBody>
      </p:sp>
      <p:pic>
        <p:nvPicPr>
          <p:cNvPr id="6" name="Obrázek 5">
            <a:extLst>
              <a:ext uri="{FF2B5EF4-FFF2-40B4-BE49-F238E27FC236}">
                <a16:creationId xmlns:a16="http://schemas.microsoft.com/office/drawing/2014/main" id="{39FF2493-D61F-44B6-8942-7BCD063E7FBA}"/>
              </a:ext>
            </a:extLst>
          </p:cNvPr>
          <p:cNvPicPr>
            <a:picLocks noChangeAspect="1"/>
          </p:cNvPicPr>
          <p:nvPr/>
        </p:nvPicPr>
        <p:blipFill>
          <a:blip r:embed="rId2"/>
          <a:stretch>
            <a:fillRect/>
          </a:stretch>
        </p:blipFill>
        <p:spPr>
          <a:xfrm>
            <a:off x="7459473" y="1600200"/>
            <a:ext cx="4732527" cy="5105400"/>
          </a:xfrm>
          <a:prstGeom prst="rect">
            <a:avLst/>
          </a:prstGeom>
        </p:spPr>
      </p:pic>
    </p:spTree>
    <p:extLst>
      <p:ext uri="{BB962C8B-B14F-4D97-AF65-F5344CB8AC3E}">
        <p14:creationId xmlns:p14="http://schemas.microsoft.com/office/powerpoint/2010/main" val="119462083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673C27E3-9CD1-41BB-823F-ED876C7E5BE9}"/>
              </a:ext>
            </a:extLst>
          </p:cNvPr>
          <p:cNvSpPr>
            <a:spLocks noGrp="1" noChangeArrowheads="1"/>
          </p:cNvSpPr>
          <p:nvPr>
            <p:ph type="title"/>
          </p:nvPr>
        </p:nvSpPr>
        <p:spPr>
          <a:xfrm>
            <a:off x="79617" y="90551"/>
            <a:ext cx="8229600" cy="639122"/>
          </a:xfrm>
        </p:spPr>
        <p:txBody>
          <a:bodyPr>
            <a:normAutofit/>
          </a:bodyPr>
          <a:lstStyle/>
          <a:p>
            <a:r>
              <a:rPr lang="cs-CZ" altLang="en-US" sz="3600" b="1" dirty="0" err="1">
                <a:latin typeface="+mn-lt"/>
              </a:rPr>
              <a:t>Endogenous</a:t>
            </a:r>
            <a:r>
              <a:rPr lang="cs-CZ" altLang="en-US" sz="3600" b="1" dirty="0">
                <a:latin typeface="+mn-lt"/>
              </a:rPr>
              <a:t> </a:t>
            </a:r>
            <a:r>
              <a:rPr lang="cs-CZ" altLang="en-US" sz="3600" b="1" dirty="0" err="1">
                <a:latin typeface="+mn-lt"/>
              </a:rPr>
              <a:t>factors</a:t>
            </a:r>
            <a:endParaRPr lang="en-US" altLang="en-US" sz="3600" b="1" dirty="0">
              <a:latin typeface="+mn-lt"/>
            </a:endParaRPr>
          </a:p>
        </p:txBody>
      </p:sp>
      <p:sp>
        <p:nvSpPr>
          <p:cNvPr id="2" name="TextovéPole 1">
            <a:extLst>
              <a:ext uri="{FF2B5EF4-FFF2-40B4-BE49-F238E27FC236}">
                <a16:creationId xmlns:a16="http://schemas.microsoft.com/office/drawing/2014/main" id="{A271E683-3AF6-4E2B-A346-A9C54D5518CF}"/>
              </a:ext>
            </a:extLst>
          </p:cNvPr>
          <p:cNvSpPr txBox="1"/>
          <p:nvPr/>
        </p:nvSpPr>
        <p:spPr>
          <a:xfrm>
            <a:off x="692728" y="1043708"/>
            <a:ext cx="11185236" cy="5139869"/>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US" altLang="en-US" sz="2400" dirty="0"/>
              <a:t>Inner mobility regime</a:t>
            </a:r>
          </a:p>
          <a:p>
            <a:pPr marL="342900" indent="-342900">
              <a:spcAft>
                <a:spcPts val="600"/>
              </a:spcAft>
              <a:buFont typeface="Arial" panose="020B0604020202020204" pitchFamily="34" charset="0"/>
              <a:buChar char="•"/>
            </a:pPr>
            <a:r>
              <a:rPr lang="en-US" altLang="en-US" sz="2400" dirty="0"/>
              <a:t>Contextual independent</a:t>
            </a:r>
          </a:p>
          <a:p>
            <a:pPr marL="342900" indent="-342900">
              <a:spcAft>
                <a:spcPts val="600"/>
              </a:spcAft>
              <a:buFont typeface="Arial" panose="020B0604020202020204" pitchFamily="34" charset="0"/>
              <a:buChar char="•"/>
            </a:pPr>
            <a:r>
              <a:rPr lang="en-US" altLang="en-US" sz="2400" dirty="0"/>
              <a:t>Similar in all countries </a:t>
            </a:r>
          </a:p>
          <a:p>
            <a:pPr marL="800100" lvl="1" indent="-342900">
              <a:spcAft>
                <a:spcPts val="600"/>
              </a:spcAft>
              <a:buFont typeface="Arial" panose="020B0604020202020204" pitchFamily="34" charset="0"/>
              <a:buChar char="•"/>
            </a:pPr>
            <a:r>
              <a:rPr lang="en-US" altLang="en-US" sz="2400" dirty="0"/>
              <a:t>Level of social fluidity is the same over countries – </a:t>
            </a:r>
            <a:r>
              <a:rPr lang="en-US" altLang="en-US" sz="2400" i="1" dirty="0"/>
              <a:t>red queen effect</a:t>
            </a:r>
          </a:p>
          <a:p>
            <a:pPr marL="800100" lvl="1" indent="-342900">
              <a:spcAft>
                <a:spcPts val="600"/>
              </a:spcAft>
              <a:buFont typeface="Arial" panose="020B0604020202020204" pitchFamily="34" charset="0"/>
              <a:buChar char="•"/>
            </a:pPr>
            <a:r>
              <a:rPr lang="en-US" altLang="en-US" sz="2400" dirty="0"/>
              <a:t>Similar factors that influence social fluidity</a:t>
            </a:r>
          </a:p>
          <a:p>
            <a:pPr marL="342900" indent="-342900">
              <a:spcAft>
                <a:spcPts val="600"/>
              </a:spcAft>
              <a:buFont typeface="Arial" panose="020B0604020202020204" pitchFamily="34" charset="0"/>
              <a:buChar char="•"/>
            </a:pPr>
            <a:r>
              <a:rPr lang="en-US" altLang="ja-JP" sz="2400" dirty="0"/>
              <a:t>Sociological theories</a:t>
            </a:r>
          </a:p>
          <a:p>
            <a:pPr marL="800100" lvl="1" indent="-342900">
              <a:spcAft>
                <a:spcPts val="600"/>
              </a:spcAft>
              <a:buFont typeface="Arial" panose="020B0604020202020204" pitchFamily="34" charset="0"/>
              <a:buChar char="•"/>
            </a:pPr>
            <a:r>
              <a:rPr lang="en-US" altLang="ja-JP" sz="2400" i="1" dirty="0"/>
              <a:t>Social </a:t>
            </a:r>
            <a:r>
              <a:rPr lang="en-US" altLang="ja-JP" sz="2400" dirty="0"/>
              <a:t>vs.</a:t>
            </a:r>
            <a:r>
              <a:rPr lang="en-US" altLang="ja-JP" sz="2400" i="1" dirty="0"/>
              <a:t> cultural reproduction (glass ceiling vs. sticky floor)</a:t>
            </a:r>
          </a:p>
          <a:p>
            <a:pPr marL="800100" lvl="1" indent="-342900">
              <a:spcAft>
                <a:spcPts val="600"/>
              </a:spcAft>
              <a:buFont typeface="Arial" panose="020B0604020202020204" pitchFamily="34" charset="0"/>
              <a:buChar char="•"/>
            </a:pPr>
            <a:r>
              <a:rPr lang="en-US" altLang="ja-JP" sz="2400" i="1" dirty="0"/>
              <a:t>Theory of rational action </a:t>
            </a:r>
            <a:r>
              <a:rPr lang="en-US" altLang="ja-JP" sz="2400" dirty="0"/>
              <a:t>(</a:t>
            </a:r>
            <a:r>
              <a:rPr lang="en-US" altLang="ja-JP" sz="2400" dirty="0" err="1"/>
              <a:t>Goldthorpe</a:t>
            </a:r>
            <a:r>
              <a:rPr lang="en-US" altLang="ja-JP" sz="2400" dirty="0"/>
              <a:t>, 1996; 2000), the aim is to avoid of social decrease, because of that strong orientation for social reproduction, especially in educational aspiration that are stratified according to social origin</a:t>
            </a:r>
          </a:p>
          <a:p>
            <a:pPr marL="800100" lvl="1" indent="-342900">
              <a:spcAft>
                <a:spcPts val="600"/>
              </a:spcAft>
              <a:buFont typeface="Arial" panose="020B0604020202020204" pitchFamily="34" charset="0"/>
              <a:buChar char="•"/>
            </a:pPr>
            <a:r>
              <a:rPr lang="en-US" altLang="ja-JP" sz="2400" i="1" dirty="0"/>
              <a:t>Theory of cultural capital </a:t>
            </a:r>
            <a:r>
              <a:rPr lang="en-US" altLang="ja-JP" sz="2400" dirty="0"/>
              <a:t>is a tool for reproduction of class position via educational system (Bourdieu, </a:t>
            </a:r>
            <a:r>
              <a:rPr lang="en-US" altLang="ja-JP" sz="2400" dirty="0" err="1"/>
              <a:t>Passeron</a:t>
            </a:r>
            <a:r>
              <a:rPr lang="en-US" altLang="ja-JP" sz="2400" dirty="0"/>
              <a:t>, 1964; 1977)   </a:t>
            </a:r>
            <a:endParaRPr lang="cs-CZ" sz="2400" dirty="0"/>
          </a:p>
        </p:txBody>
      </p:sp>
    </p:spTree>
    <p:custDataLst>
      <p:tags r:id="rId1"/>
    </p:custDataLst>
    <p:extLst>
      <p:ext uri="{BB962C8B-B14F-4D97-AF65-F5344CB8AC3E}">
        <p14:creationId xmlns:p14="http://schemas.microsoft.com/office/powerpoint/2010/main" val="655398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Obrázek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7850" y="692150"/>
            <a:ext cx="8280400" cy="554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2262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45473" y="124980"/>
            <a:ext cx="10515600" cy="863311"/>
          </a:xfrm>
        </p:spPr>
        <p:txBody>
          <a:bodyPr>
            <a:normAutofit/>
          </a:bodyPr>
          <a:lstStyle/>
          <a:p>
            <a:pPr eaLnBrk="1" hangingPunct="1"/>
            <a:r>
              <a:rPr lang="cs-CZ" altLang="en-US" sz="3600" b="1" dirty="0" err="1">
                <a:latin typeface="+mn-lt"/>
              </a:rPr>
              <a:t>Theory</a:t>
            </a:r>
            <a:r>
              <a:rPr lang="cs-CZ" altLang="en-US" sz="3600" b="1" dirty="0">
                <a:latin typeface="+mn-lt"/>
              </a:rPr>
              <a:t> </a:t>
            </a:r>
            <a:r>
              <a:rPr lang="cs-CZ" altLang="en-US" sz="3600" b="1" dirty="0" err="1">
                <a:latin typeface="+mn-lt"/>
              </a:rPr>
              <a:t>of</a:t>
            </a:r>
            <a:r>
              <a:rPr lang="cs-CZ" altLang="en-US" sz="3600" b="1" dirty="0">
                <a:latin typeface="+mn-lt"/>
              </a:rPr>
              <a:t> s</a:t>
            </a:r>
            <a:r>
              <a:rPr lang="en-GB" altLang="en-US" sz="3600" b="1" dirty="0" err="1">
                <a:latin typeface="+mn-lt"/>
              </a:rPr>
              <a:t>ocial</a:t>
            </a:r>
            <a:r>
              <a:rPr lang="en-GB" altLang="en-US" sz="3600" b="1" dirty="0">
                <a:latin typeface="+mn-lt"/>
              </a:rPr>
              <a:t> mobility</a:t>
            </a:r>
            <a:r>
              <a:rPr lang="cs-CZ" altLang="en-US" sz="3600" b="1" dirty="0">
                <a:latin typeface="+mn-lt"/>
              </a:rPr>
              <a:t> II</a:t>
            </a:r>
            <a:r>
              <a:rPr lang="en-GB" altLang="en-US" sz="3600" b="1" dirty="0">
                <a:latin typeface="+mn-lt"/>
              </a:rPr>
              <a:t> </a:t>
            </a:r>
          </a:p>
        </p:txBody>
      </p:sp>
      <p:sp>
        <p:nvSpPr>
          <p:cNvPr id="5123" name="Rectangle 3"/>
          <p:cNvSpPr>
            <a:spLocks noGrp="1" noChangeArrowheads="1"/>
          </p:cNvSpPr>
          <p:nvPr>
            <p:ph type="body" idx="1"/>
          </p:nvPr>
        </p:nvSpPr>
        <p:spPr>
          <a:xfrm>
            <a:off x="441036" y="1154545"/>
            <a:ext cx="10515600" cy="5114781"/>
          </a:xfrm>
        </p:spPr>
        <p:txBody>
          <a:bodyPr>
            <a:normAutofit/>
          </a:bodyPr>
          <a:lstStyle/>
          <a:p>
            <a:r>
              <a:rPr lang="en-US" sz="2400" i="1" dirty="0"/>
              <a:t>Loss aversion</a:t>
            </a:r>
            <a:r>
              <a:rPr lang="en-US" sz="2400" dirty="0"/>
              <a:t> - psychological concept</a:t>
            </a:r>
          </a:p>
          <a:p>
            <a:r>
              <a:rPr lang="en-US" sz="2400" dirty="0"/>
              <a:t>Those who now occupy managerial and professional positions will do all they can to protect their children from falling down the social ladder. </a:t>
            </a:r>
          </a:p>
          <a:p>
            <a:pPr lvl="1"/>
            <a:endParaRPr lang="cs-CZ" sz="2000" dirty="0"/>
          </a:p>
          <a:p>
            <a:pPr lvl="1"/>
            <a:r>
              <a:rPr lang="en-US" dirty="0"/>
              <a:t>To pay for the best pre-school provision</a:t>
            </a:r>
          </a:p>
          <a:p>
            <a:pPr lvl="1"/>
            <a:r>
              <a:rPr lang="en-US" dirty="0"/>
              <a:t>To buy houses in areas with high-performing state schools</a:t>
            </a:r>
          </a:p>
          <a:p>
            <a:pPr lvl="1"/>
            <a:r>
              <a:rPr lang="en-US" dirty="0"/>
              <a:t>To hire private tutors, and arrange educationally enriching experiences</a:t>
            </a:r>
          </a:p>
          <a:p>
            <a:endParaRPr lang="cs-CZ" sz="2400" dirty="0"/>
          </a:p>
          <a:p>
            <a:r>
              <a:rPr lang="en-US" sz="2400" dirty="0"/>
              <a:t>All human behavior can be interpreted from the point of social position reproduction in time</a:t>
            </a:r>
          </a:p>
          <a:p>
            <a:endParaRPr lang="cs-CZ" dirty="0"/>
          </a:p>
        </p:txBody>
      </p:sp>
    </p:spTree>
    <p:extLst>
      <p:ext uri="{BB962C8B-B14F-4D97-AF65-F5344CB8AC3E}">
        <p14:creationId xmlns:p14="http://schemas.microsoft.com/office/powerpoint/2010/main" val="495012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27000" y="106508"/>
            <a:ext cx="10515600" cy="724766"/>
          </a:xfrm>
        </p:spPr>
        <p:txBody>
          <a:bodyPr>
            <a:normAutofit/>
          </a:bodyPr>
          <a:lstStyle/>
          <a:p>
            <a:pPr eaLnBrk="1" hangingPunct="1"/>
            <a:r>
              <a:rPr lang="cs-CZ" altLang="en-US" sz="3600" b="1" dirty="0" err="1">
                <a:latin typeface="+mn-lt"/>
              </a:rPr>
              <a:t>Theory</a:t>
            </a:r>
            <a:r>
              <a:rPr lang="cs-CZ" altLang="en-US" sz="3600" b="1" dirty="0">
                <a:latin typeface="+mn-lt"/>
              </a:rPr>
              <a:t> </a:t>
            </a:r>
            <a:r>
              <a:rPr lang="cs-CZ" altLang="en-US" sz="3600" b="1" dirty="0" err="1">
                <a:latin typeface="+mn-lt"/>
              </a:rPr>
              <a:t>of</a:t>
            </a:r>
            <a:r>
              <a:rPr lang="cs-CZ" altLang="en-US" sz="3600" b="1" dirty="0">
                <a:latin typeface="+mn-lt"/>
              </a:rPr>
              <a:t> s</a:t>
            </a:r>
            <a:r>
              <a:rPr lang="en-GB" altLang="en-US" sz="3600" b="1" dirty="0" err="1">
                <a:latin typeface="+mn-lt"/>
              </a:rPr>
              <a:t>ocial</a:t>
            </a:r>
            <a:r>
              <a:rPr lang="en-GB" altLang="en-US" sz="3600" b="1" dirty="0">
                <a:latin typeface="+mn-lt"/>
              </a:rPr>
              <a:t> mobility</a:t>
            </a:r>
            <a:r>
              <a:rPr lang="cs-CZ" altLang="en-US" sz="3600" b="1" dirty="0">
                <a:latin typeface="+mn-lt"/>
              </a:rPr>
              <a:t> III</a:t>
            </a:r>
            <a:endParaRPr lang="en-GB" altLang="en-US" sz="3600" b="1" dirty="0">
              <a:latin typeface="+mn-lt"/>
            </a:endParaRPr>
          </a:p>
        </p:txBody>
      </p:sp>
      <p:sp>
        <p:nvSpPr>
          <p:cNvPr id="5123" name="Rectangle 3"/>
          <p:cNvSpPr>
            <a:spLocks noGrp="1" noChangeArrowheads="1"/>
          </p:cNvSpPr>
          <p:nvPr>
            <p:ph type="body" idx="1"/>
          </p:nvPr>
        </p:nvSpPr>
        <p:spPr>
          <a:xfrm>
            <a:off x="348673" y="1034473"/>
            <a:ext cx="10515600" cy="4939290"/>
          </a:xfrm>
        </p:spPr>
        <p:txBody>
          <a:bodyPr/>
          <a:lstStyle/>
          <a:p>
            <a:pPr eaLnBrk="1" hangingPunct="1"/>
            <a:r>
              <a:rPr lang="en-US" altLang="en-US" sz="2400" dirty="0"/>
              <a:t>People may move up or down the social ladder within their lifetime or from one generation to the next. </a:t>
            </a:r>
          </a:p>
          <a:p>
            <a:pPr eaLnBrk="1" hangingPunct="1"/>
            <a:endParaRPr lang="cs-CZ" altLang="en-US" sz="2400" dirty="0"/>
          </a:p>
          <a:p>
            <a:pPr eaLnBrk="1" hangingPunct="1"/>
            <a:r>
              <a:rPr lang="en-US" altLang="en-US" sz="2400" dirty="0"/>
              <a:t>Everyone has the same chance of moving up is what lies behind the idea of </a:t>
            </a:r>
            <a:r>
              <a:rPr lang="en-US" altLang="en-US" sz="2400" i="1" dirty="0"/>
              <a:t>equality of opportunity</a:t>
            </a:r>
            <a:r>
              <a:rPr lang="en-US" altLang="en-US" sz="2400" dirty="0"/>
              <a:t>. </a:t>
            </a:r>
          </a:p>
          <a:p>
            <a:pPr eaLnBrk="1" hangingPunct="1"/>
            <a:endParaRPr lang="cs-CZ" altLang="en-US" sz="2400" dirty="0"/>
          </a:p>
          <a:p>
            <a:pPr eaLnBrk="1" hangingPunct="1"/>
            <a:r>
              <a:rPr lang="en-US" altLang="en-US" sz="2400" dirty="0"/>
              <a:t>Social mobility can relate to an individual’s life opportunities or opportunities in relation to parents (intergenerational)</a:t>
            </a:r>
          </a:p>
          <a:p>
            <a:pPr lvl="1"/>
            <a:r>
              <a:rPr lang="en-US" altLang="en-US" dirty="0"/>
              <a:t>ISO – inequality of social opportunity - definition</a:t>
            </a:r>
          </a:p>
          <a:p>
            <a:pPr lvl="1"/>
            <a:r>
              <a:rPr lang="en-US" altLang="en-US" dirty="0"/>
              <a:t>IEO – inequality of educational opportunity - definition</a:t>
            </a:r>
          </a:p>
          <a:p>
            <a:pPr eaLnBrk="1" hangingPunct="1"/>
            <a:endParaRPr lang="cs-CZ" altLang="en-US" dirty="0"/>
          </a:p>
          <a:p>
            <a:pPr eaLnBrk="1" hangingPunct="1"/>
            <a:endParaRPr lang="cs-CZ" altLang="en-US" dirty="0"/>
          </a:p>
          <a:p>
            <a:pPr marL="0" indent="0" eaLnBrk="1" hangingPunct="1">
              <a:buNone/>
            </a:pPr>
            <a:endParaRPr lang="en-GB" altLang="en-US" dirty="0"/>
          </a:p>
        </p:txBody>
      </p:sp>
    </p:spTree>
    <p:extLst>
      <p:ext uri="{BB962C8B-B14F-4D97-AF65-F5344CB8AC3E}">
        <p14:creationId xmlns:p14="http://schemas.microsoft.com/office/powerpoint/2010/main" val="374621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98090" y="142458"/>
            <a:ext cx="8229600" cy="642633"/>
          </a:xfrm>
        </p:spPr>
        <p:txBody>
          <a:bodyPr>
            <a:normAutofit/>
          </a:bodyPr>
          <a:lstStyle/>
          <a:p>
            <a:r>
              <a:rPr lang="cs-CZ" altLang="en-US" sz="3600" b="1" dirty="0" err="1">
                <a:latin typeface="+mn-lt"/>
              </a:rPr>
              <a:t>Inequality</a:t>
            </a:r>
            <a:r>
              <a:rPr lang="cs-CZ" altLang="en-US" sz="3600" b="1" dirty="0">
                <a:latin typeface="+mn-lt"/>
              </a:rPr>
              <a:t> </a:t>
            </a:r>
            <a:r>
              <a:rPr lang="cs-CZ" altLang="en-US" sz="3600" b="1" dirty="0" err="1">
                <a:latin typeface="+mn-lt"/>
              </a:rPr>
              <a:t>of</a:t>
            </a:r>
            <a:r>
              <a:rPr lang="cs-CZ" altLang="en-US" sz="3600" b="1" dirty="0">
                <a:latin typeface="+mn-lt"/>
              </a:rPr>
              <a:t> </a:t>
            </a:r>
            <a:r>
              <a:rPr lang="cs-CZ" altLang="en-US" sz="3600" b="1" dirty="0" err="1">
                <a:latin typeface="+mn-lt"/>
              </a:rPr>
              <a:t>opportunity</a:t>
            </a:r>
            <a:endParaRPr lang="en-US" altLang="en-US" sz="3600" b="1" dirty="0">
              <a:latin typeface="+mn-lt"/>
            </a:endParaRPr>
          </a:p>
        </p:txBody>
      </p:sp>
      <p:sp>
        <p:nvSpPr>
          <p:cNvPr id="25603" name="Rectangle 3"/>
          <p:cNvSpPr>
            <a:spLocks noGrp="1" noChangeArrowheads="1"/>
          </p:cNvSpPr>
          <p:nvPr>
            <p:ph type="body" idx="1"/>
          </p:nvPr>
        </p:nvSpPr>
        <p:spPr>
          <a:xfrm>
            <a:off x="411017" y="785091"/>
            <a:ext cx="9721274" cy="5851446"/>
          </a:xfrm>
        </p:spPr>
        <p:txBody>
          <a:bodyPr>
            <a:normAutofit/>
          </a:bodyPr>
          <a:lstStyle/>
          <a:p>
            <a:pPr>
              <a:lnSpc>
                <a:spcPct val="120000"/>
              </a:lnSpc>
              <a:spcBef>
                <a:spcPts val="0"/>
              </a:spcBef>
            </a:pPr>
            <a:r>
              <a:rPr lang="cs-CZ" altLang="en-US" sz="2400" dirty="0"/>
              <a:t>I</a:t>
            </a:r>
            <a:r>
              <a:rPr lang="en-US" altLang="en-US" sz="2400" dirty="0" err="1"/>
              <a:t>ndicated</a:t>
            </a:r>
            <a:r>
              <a:rPr lang="en-US" altLang="en-US" sz="2400" dirty="0"/>
              <a:t> by social mobility </a:t>
            </a:r>
          </a:p>
          <a:p>
            <a:pPr>
              <a:lnSpc>
                <a:spcPct val="120000"/>
              </a:lnSpc>
              <a:spcBef>
                <a:spcPts val="0"/>
              </a:spcBef>
            </a:pPr>
            <a:endParaRPr lang="cs-CZ" altLang="en-US" sz="2400" dirty="0"/>
          </a:p>
          <a:p>
            <a:pPr>
              <a:lnSpc>
                <a:spcPct val="120000"/>
              </a:lnSpc>
              <a:spcBef>
                <a:spcPts val="0"/>
              </a:spcBef>
            </a:pPr>
            <a:r>
              <a:rPr lang="cs-CZ" altLang="en-US" sz="2400" dirty="0"/>
              <a:t>T</a:t>
            </a:r>
            <a:r>
              <a:rPr lang="en-US" altLang="en-US" sz="2400" dirty="0"/>
              <a:t>rends in European countries</a:t>
            </a:r>
          </a:p>
          <a:p>
            <a:pPr lvl="1">
              <a:lnSpc>
                <a:spcPct val="120000"/>
              </a:lnSpc>
              <a:spcBef>
                <a:spcPts val="0"/>
              </a:spcBef>
              <a:buFontTx/>
              <a:buChar char="•"/>
            </a:pPr>
            <a:r>
              <a:rPr lang="cs-CZ" altLang="ja-JP" dirty="0">
                <a:ea typeface="ＭＳ Ｐゴシック" pitchFamily="34" charset="-128"/>
              </a:rPr>
              <a:t>F</a:t>
            </a:r>
            <a:r>
              <a:rPr lang="en-US" altLang="ja-JP" dirty="0">
                <a:ea typeface="ＭＳ Ｐゴシック" pitchFamily="34" charset="-128"/>
              </a:rPr>
              <a:t>rom agriculture to industry: industrial societies</a:t>
            </a:r>
          </a:p>
          <a:p>
            <a:pPr lvl="1">
              <a:lnSpc>
                <a:spcPct val="120000"/>
              </a:lnSpc>
              <a:spcBef>
                <a:spcPts val="0"/>
              </a:spcBef>
              <a:buFontTx/>
              <a:buChar char="•"/>
            </a:pPr>
            <a:r>
              <a:rPr lang="cs-CZ" altLang="ja-JP" dirty="0">
                <a:ea typeface="ＭＳ Ｐゴシック" pitchFamily="34" charset="-128"/>
              </a:rPr>
              <a:t>F</a:t>
            </a:r>
            <a:r>
              <a:rPr lang="en-US" altLang="ja-JP" dirty="0">
                <a:ea typeface="ＭＳ Ｐゴシック" pitchFamily="34" charset="-128"/>
              </a:rPr>
              <a:t>rom industry to services: post-industrial societies</a:t>
            </a:r>
          </a:p>
          <a:p>
            <a:pPr lvl="2">
              <a:lnSpc>
                <a:spcPct val="120000"/>
              </a:lnSpc>
              <a:spcBef>
                <a:spcPts val="0"/>
              </a:spcBef>
              <a:buFontTx/>
              <a:buChar char="•"/>
            </a:pPr>
            <a:r>
              <a:rPr lang="cs-CZ" altLang="ja-JP" sz="2400" dirty="0">
                <a:ea typeface="ＭＳ Ｐゴシック" pitchFamily="34" charset="-128"/>
              </a:rPr>
              <a:t>T</a:t>
            </a:r>
            <a:r>
              <a:rPr lang="en-US" altLang="ja-JP" sz="2400" dirty="0" err="1">
                <a:ea typeface="ＭＳ Ｐゴシック" pitchFamily="34" charset="-128"/>
              </a:rPr>
              <a:t>hese</a:t>
            </a:r>
            <a:r>
              <a:rPr lang="en-US" altLang="ja-JP" sz="2400" dirty="0">
                <a:ea typeface="ＭＳ Ｐゴシック" pitchFamily="34" charset="-128"/>
              </a:rPr>
              <a:t> trends are reflected in structural social mobility trends</a:t>
            </a:r>
          </a:p>
          <a:p>
            <a:pPr>
              <a:lnSpc>
                <a:spcPct val="120000"/>
              </a:lnSpc>
              <a:spcBef>
                <a:spcPts val="0"/>
              </a:spcBef>
              <a:buFontTx/>
              <a:buChar char="•"/>
            </a:pPr>
            <a:endParaRPr lang="cs-CZ" altLang="ja-JP" sz="2400" dirty="0">
              <a:ea typeface="ＭＳ Ｐゴシック" pitchFamily="34" charset="-128"/>
            </a:endParaRPr>
          </a:p>
          <a:p>
            <a:pPr>
              <a:lnSpc>
                <a:spcPct val="120000"/>
              </a:lnSpc>
              <a:spcBef>
                <a:spcPts val="0"/>
              </a:spcBef>
              <a:buFontTx/>
              <a:buChar char="•"/>
            </a:pPr>
            <a:r>
              <a:rPr lang="cs-CZ" altLang="ja-JP" sz="2400" dirty="0">
                <a:ea typeface="ＭＳ Ｐゴシック" pitchFamily="34" charset="-128"/>
              </a:rPr>
              <a:t>B</a:t>
            </a:r>
            <a:r>
              <a:rPr lang="en-US" altLang="ja-JP" sz="2400" dirty="0" err="1">
                <a:ea typeface="ＭＳ Ｐゴシック" pitchFamily="34" charset="-128"/>
              </a:rPr>
              <a:t>ut</a:t>
            </a:r>
            <a:r>
              <a:rPr lang="en-US" altLang="ja-JP" sz="2400" dirty="0">
                <a:ea typeface="ＭＳ Ｐゴシック" pitchFamily="34" charset="-128"/>
              </a:rPr>
              <a:t> no changes in social fluidity (relative social mobility)</a:t>
            </a:r>
          </a:p>
          <a:p>
            <a:pPr lvl="1">
              <a:lnSpc>
                <a:spcPct val="120000"/>
              </a:lnSpc>
              <a:spcBef>
                <a:spcPts val="0"/>
              </a:spcBef>
              <a:buFontTx/>
              <a:buChar char="•"/>
            </a:pPr>
            <a:r>
              <a:rPr lang="cs-CZ" altLang="ja-JP" dirty="0">
                <a:ea typeface="ＭＳ Ｐゴシック" pitchFamily="34" charset="-128"/>
              </a:rPr>
              <a:t>O</a:t>
            </a:r>
            <a:r>
              <a:rPr lang="en-US" altLang="ja-JP" dirty="0" err="1">
                <a:ea typeface="ＭＳ Ｐゴシック" pitchFamily="34" charset="-128"/>
              </a:rPr>
              <a:t>dds</a:t>
            </a:r>
            <a:r>
              <a:rPr lang="en-US" altLang="ja-JP" dirty="0">
                <a:ea typeface="ＭＳ Ｐゴシック" pitchFamily="34" charset="-128"/>
              </a:rPr>
              <a:t> ratios are the same</a:t>
            </a:r>
          </a:p>
          <a:p>
            <a:pPr lvl="1">
              <a:lnSpc>
                <a:spcPct val="120000"/>
              </a:lnSpc>
              <a:spcBef>
                <a:spcPts val="0"/>
              </a:spcBef>
              <a:buFontTx/>
              <a:buChar char="•"/>
            </a:pPr>
            <a:r>
              <a:rPr lang="cs-CZ" altLang="ja-JP" dirty="0" err="1">
                <a:ea typeface="ＭＳ Ｐゴシック" pitchFamily="34" charset="-128"/>
              </a:rPr>
              <a:t>Three</a:t>
            </a:r>
            <a:r>
              <a:rPr lang="en-US" altLang="ja-JP" dirty="0">
                <a:ea typeface="ＭＳ Ｐゴシック" pitchFamily="34" charset="-128"/>
              </a:rPr>
              <a:t> factors that influence pattern of social fluidity</a:t>
            </a:r>
          </a:p>
          <a:p>
            <a:pPr lvl="2">
              <a:lnSpc>
                <a:spcPct val="120000"/>
              </a:lnSpc>
              <a:spcBef>
                <a:spcPts val="0"/>
              </a:spcBef>
              <a:buFontTx/>
              <a:buChar char="•"/>
            </a:pPr>
            <a:r>
              <a:rPr lang="cs-CZ" altLang="ja-JP" sz="2400" dirty="0">
                <a:ea typeface="ＭＳ Ｐゴシック" pitchFamily="34" charset="-128"/>
              </a:rPr>
              <a:t>d</a:t>
            </a:r>
            <a:r>
              <a:rPr lang="en-US" altLang="ja-JP" sz="2400" dirty="0" err="1">
                <a:ea typeface="ＭＳ Ｐゴシック" pitchFamily="34" charset="-128"/>
              </a:rPr>
              <a:t>esirability</a:t>
            </a:r>
            <a:endParaRPr lang="en-US" altLang="ja-JP" sz="2400" dirty="0">
              <a:ea typeface="ＭＳ Ｐゴシック" pitchFamily="34" charset="-128"/>
            </a:endParaRPr>
          </a:p>
          <a:p>
            <a:pPr lvl="2">
              <a:lnSpc>
                <a:spcPct val="120000"/>
              </a:lnSpc>
              <a:spcBef>
                <a:spcPts val="0"/>
              </a:spcBef>
              <a:buFontTx/>
              <a:buChar char="•"/>
            </a:pPr>
            <a:r>
              <a:rPr lang="cs-CZ" altLang="ja-JP" sz="2400" dirty="0">
                <a:ea typeface="ＭＳ Ｐゴシック" pitchFamily="34" charset="-128"/>
              </a:rPr>
              <a:t>b</a:t>
            </a:r>
            <a:r>
              <a:rPr lang="en-US" altLang="ja-JP" sz="2400" dirty="0" err="1">
                <a:ea typeface="ＭＳ Ｐゴシック" pitchFamily="34" charset="-128"/>
              </a:rPr>
              <a:t>ariers</a:t>
            </a:r>
            <a:endParaRPr lang="en-US" altLang="ja-JP" sz="2400" dirty="0">
              <a:ea typeface="ＭＳ Ｐゴシック" pitchFamily="34" charset="-128"/>
            </a:endParaRPr>
          </a:p>
          <a:p>
            <a:pPr lvl="2">
              <a:lnSpc>
                <a:spcPct val="120000"/>
              </a:lnSpc>
              <a:spcBef>
                <a:spcPts val="0"/>
              </a:spcBef>
              <a:buFontTx/>
              <a:buChar char="•"/>
            </a:pPr>
            <a:r>
              <a:rPr lang="cs-CZ" altLang="ja-JP" sz="2400" dirty="0">
                <a:ea typeface="ＭＳ Ｐゴシック" pitchFamily="34" charset="-128"/>
              </a:rPr>
              <a:t>r</a:t>
            </a:r>
            <a:r>
              <a:rPr lang="en-US" altLang="ja-JP" sz="2400" dirty="0" err="1">
                <a:ea typeface="ＭＳ Ｐゴシック" pitchFamily="34" charset="-128"/>
              </a:rPr>
              <a:t>esources</a:t>
            </a:r>
            <a:endParaRPr lang="en-US" altLang="ja-JP" sz="2400" dirty="0">
              <a:ea typeface="ＭＳ Ｐゴシック" pitchFamily="34" charset="-128"/>
            </a:endParaRPr>
          </a:p>
          <a:p>
            <a:endParaRPr lang="en-US" altLang="en-US" dirty="0"/>
          </a:p>
          <a:p>
            <a:endParaRPr lang="en-US" altLang="en-US" b="1" dirty="0"/>
          </a:p>
        </p:txBody>
      </p:sp>
      <p:sp>
        <p:nvSpPr>
          <p:cNvPr id="25604" name="Slide Number Placeholder 3"/>
          <p:cNvSpPr txBox="1">
            <a:spLocks noGrp="1"/>
          </p:cNvSpPr>
          <p:nvPr/>
        </p:nvSpPr>
        <p:spPr bwMode="auto">
          <a:xfrm>
            <a:off x="9747250" y="6505576"/>
            <a:ext cx="60325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662D91"/>
              </a:buClr>
              <a:buChar char="•"/>
              <a:defRPr sz="3200">
                <a:solidFill>
                  <a:schemeClr val="tx1"/>
                </a:solidFill>
                <a:latin typeface="Times New Roman" pitchFamily="18" charset="0"/>
                <a:cs typeface="Arial" charset="0"/>
              </a:defRPr>
            </a:lvl1pPr>
            <a:lvl2pPr marL="37931725" indent="-37474525" eaLnBrk="0" hangingPunct="0">
              <a:spcBef>
                <a:spcPct val="20000"/>
              </a:spcBef>
              <a:buClr>
                <a:srgbClr val="662D91"/>
              </a:buClr>
              <a:buChar char="–"/>
              <a:defRPr sz="2800">
                <a:solidFill>
                  <a:schemeClr val="tx1"/>
                </a:solidFill>
                <a:latin typeface="Times New Roman" pitchFamily="18" charset="0"/>
                <a:cs typeface="Arial" charset="0"/>
              </a:defRPr>
            </a:lvl2pPr>
            <a:lvl3pPr marL="1143000" indent="-228600" eaLnBrk="0" hangingPunct="0">
              <a:spcBef>
                <a:spcPct val="20000"/>
              </a:spcBef>
              <a:buClr>
                <a:srgbClr val="662D91"/>
              </a:buClr>
              <a:buChar char="•"/>
              <a:defRPr sz="2400">
                <a:solidFill>
                  <a:schemeClr val="tx1"/>
                </a:solidFill>
                <a:latin typeface="Times New Roman" pitchFamily="18" charset="0"/>
                <a:cs typeface="Arial" charset="0"/>
              </a:defRPr>
            </a:lvl3pPr>
            <a:lvl4pPr marL="1600200" indent="-228600" eaLnBrk="0" hangingPunct="0">
              <a:spcBef>
                <a:spcPct val="20000"/>
              </a:spcBef>
              <a:buClr>
                <a:srgbClr val="662D91"/>
              </a:buClr>
              <a:buChar char="–"/>
              <a:defRPr sz="2000">
                <a:solidFill>
                  <a:schemeClr val="tx1"/>
                </a:solidFill>
                <a:latin typeface="Times New Roman" pitchFamily="18" charset="0"/>
                <a:cs typeface="Arial" charset="0"/>
              </a:defRPr>
            </a:lvl4pPr>
            <a:lvl5pPr marL="2057400" indent="-228600" eaLnBrk="0" hangingPunct="0">
              <a:spcBef>
                <a:spcPct val="20000"/>
              </a:spcBef>
              <a:buClr>
                <a:srgbClr val="662D91"/>
              </a:buClr>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9pPr>
          </a:lstStyle>
          <a:p>
            <a:pPr algn="ctr" eaLnBrk="1" hangingPunct="1">
              <a:spcBef>
                <a:spcPct val="0"/>
              </a:spcBef>
              <a:buClrTx/>
              <a:buFontTx/>
              <a:buNone/>
            </a:pPr>
            <a:fld id="{1090E254-4034-4A36-BA41-BBABBF2E845D}" type="slidenum">
              <a:rPr lang="en-US" altLang="en-US" sz="1000">
                <a:solidFill>
                  <a:schemeClr val="bg1"/>
                </a:solidFill>
                <a:latin typeface="Arial" charset="0"/>
                <a:ea typeface="ＭＳ Ｐゴシック" pitchFamily="34" charset="-128"/>
              </a:rPr>
              <a:pPr algn="ctr" eaLnBrk="1" hangingPunct="1">
                <a:spcBef>
                  <a:spcPct val="0"/>
                </a:spcBef>
                <a:buClrTx/>
                <a:buFontTx/>
                <a:buNone/>
              </a:pPr>
              <a:t>4</a:t>
            </a:fld>
            <a:endParaRPr lang="en-US" altLang="en-US" sz="1000">
              <a:solidFill>
                <a:schemeClr val="bg1"/>
              </a:solidFill>
              <a:latin typeface="Arial" charset="0"/>
              <a:ea typeface="ＭＳ Ｐゴシック" pitchFamily="34" charset="-128"/>
            </a:endParaRPr>
          </a:p>
        </p:txBody>
      </p:sp>
      <p:sp>
        <p:nvSpPr>
          <p:cNvPr id="2" name="Zástupný symbol pro číslo snímku 1"/>
          <p:cNvSpPr>
            <a:spLocks noGrp="1"/>
          </p:cNvSpPr>
          <p:nvPr>
            <p:ph type="sldNum" sz="quarter" idx="12"/>
          </p:nvPr>
        </p:nvSpPr>
        <p:spPr/>
        <p:txBody>
          <a:bodyPr/>
          <a:lstStyle/>
          <a:p>
            <a:fld id="{9494B6D5-A0B9-47D8-AD4D-9B608C1A07EE}" type="slidenum">
              <a:rPr lang="en-GB" smtClean="0"/>
              <a:pPr/>
              <a:t>4</a:t>
            </a:fld>
            <a:endParaRPr lang="en-GB"/>
          </a:p>
        </p:txBody>
      </p:sp>
    </p:spTree>
    <p:extLst>
      <p:ext uri="{BB962C8B-B14F-4D97-AF65-F5344CB8AC3E}">
        <p14:creationId xmlns:p14="http://schemas.microsoft.com/office/powerpoint/2010/main" val="3264486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Slide Number Placeholder 3"/>
          <p:cNvSpPr txBox="1">
            <a:spLocks noGrp="1"/>
          </p:cNvSpPr>
          <p:nvPr/>
        </p:nvSpPr>
        <p:spPr bwMode="auto">
          <a:xfrm>
            <a:off x="9747250" y="6505576"/>
            <a:ext cx="60325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662D91"/>
              </a:buClr>
              <a:buChar char="•"/>
              <a:defRPr sz="3200">
                <a:solidFill>
                  <a:schemeClr val="tx1"/>
                </a:solidFill>
                <a:latin typeface="Times New Roman" pitchFamily="18" charset="0"/>
                <a:cs typeface="Arial" charset="0"/>
              </a:defRPr>
            </a:lvl1pPr>
            <a:lvl2pPr marL="37931725" indent="-37474525" eaLnBrk="0" hangingPunct="0">
              <a:spcBef>
                <a:spcPct val="20000"/>
              </a:spcBef>
              <a:buClr>
                <a:srgbClr val="662D91"/>
              </a:buClr>
              <a:buChar char="–"/>
              <a:defRPr sz="2800">
                <a:solidFill>
                  <a:schemeClr val="tx1"/>
                </a:solidFill>
                <a:latin typeface="Times New Roman" pitchFamily="18" charset="0"/>
                <a:cs typeface="Arial" charset="0"/>
              </a:defRPr>
            </a:lvl2pPr>
            <a:lvl3pPr marL="1143000" indent="-228600" eaLnBrk="0" hangingPunct="0">
              <a:spcBef>
                <a:spcPct val="20000"/>
              </a:spcBef>
              <a:buClr>
                <a:srgbClr val="662D91"/>
              </a:buClr>
              <a:buChar char="•"/>
              <a:defRPr sz="2400">
                <a:solidFill>
                  <a:schemeClr val="tx1"/>
                </a:solidFill>
                <a:latin typeface="Times New Roman" pitchFamily="18" charset="0"/>
                <a:cs typeface="Arial" charset="0"/>
              </a:defRPr>
            </a:lvl3pPr>
            <a:lvl4pPr marL="1600200" indent="-228600" eaLnBrk="0" hangingPunct="0">
              <a:spcBef>
                <a:spcPct val="20000"/>
              </a:spcBef>
              <a:buClr>
                <a:srgbClr val="662D91"/>
              </a:buClr>
              <a:buChar char="–"/>
              <a:defRPr sz="2000">
                <a:solidFill>
                  <a:schemeClr val="tx1"/>
                </a:solidFill>
                <a:latin typeface="Times New Roman" pitchFamily="18" charset="0"/>
                <a:cs typeface="Arial" charset="0"/>
              </a:defRPr>
            </a:lvl4pPr>
            <a:lvl5pPr marL="2057400" indent="-228600" eaLnBrk="0" hangingPunct="0">
              <a:spcBef>
                <a:spcPct val="20000"/>
              </a:spcBef>
              <a:buClr>
                <a:srgbClr val="662D91"/>
              </a:buClr>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9pPr>
          </a:lstStyle>
          <a:p>
            <a:pPr algn="ctr" eaLnBrk="1" hangingPunct="1">
              <a:spcBef>
                <a:spcPct val="0"/>
              </a:spcBef>
              <a:buClrTx/>
              <a:buFontTx/>
              <a:buNone/>
            </a:pPr>
            <a:fld id="{1090E254-4034-4A36-BA41-BBABBF2E845D}" type="slidenum">
              <a:rPr lang="en-US" altLang="en-US" sz="1000">
                <a:solidFill>
                  <a:schemeClr val="bg1"/>
                </a:solidFill>
                <a:latin typeface="Arial" charset="0"/>
                <a:ea typeface="ＭＳ Ｐゴシック" pitchFamily="34" charset="-128"/>
              </a:rPr>
              <a:pPr algn="ctr" eaLnBrk="1" hangingPunct="1">
                <a:spcBef>
                  <a:spcPct val="0"/>
                </a:spcBef>
                <a:buClrTx/>
                <a:buFontTx/>
                <a:buNone/>
              </a:pPr>
              <a:t>5</a:t>
            </a:fld>
            <a:endParaRPr lang="en-US" altLang="en-US" sz="1000">
              <a:solidFill>
                <a:schemeClr val="bg1"/>
              </a:solidFill>
              <a:latin typeface="Arial" charset="0"/>
              <a:ea typeface="ＭＳ Ｐゴシック" pitchFamily="34" charset="-128"/>
            </a:endParaRPr>
          </a:p>
        </p:txBody>
      </p:sp>
      <p:sp>
        <p:nvSpPr>
          <p:cNvPr id="2" name="Zástupný symbol pro číslo snímku 1"/>
          <p:cNvSpPr>
            <a:spLocks noGrp="1"/>
          </p:cNvSpPr>
          <p:nvPr>
            <p:ph type="sldNum" sz="quarter" idx="12"/>
          </p:nvPr>
        </p:nvSpPr>
        <p:spPr/>
        <p:txBody>
          <a:bodyPr/>
          <a:lstStyle/>
          <a:p>
            <a:fld id="{9494B6D5-A0B9-47D8-AD4D-9B608C1A07EE}" type="slidenum">
              <a:rPr lang="en-GB" smtClean="0"/>
              <a:pPr/>
              <a:t>5</a:t>
            </a:fld>
            <a:endParaRPr lang="en-GB"/>
          </a:p>
        </p:txBody>
      </p:sp>
      <p:graphicFrame>
        <p:nvGraphicFramePr>
          <p:cNvPr id="7" name="Tabulka 6">
            <a:extLst>
              <a:ext uri="{FF2B5EF4-FFF2-40B4-BE49-F238E27FC236}">
                <a16:creationId xmlns:a16="http://schemas.microsoft.com/office/drawing/2014/main" id="{84AFF7D8-F43D-4A4D-B396-BDF57823CDC7}"/>
              </a:ext>
            </a:extLst>
          </p:cNvPr>
          <p:cNvGraphicFramePr>
            <a:graphicFrameLocks noGrp="1"/>
          </p:cNvGraphicFramePr>
          <p:nvPr>
            <p:extLst>
              <p:ext uri="{D42A27DB-BD31-4B8C-83A1-F6EECF244321}">
                <p14:modId xmlns:p14="http://schemas.microsoft.com/office/powerpoint/2010/main" val="66570281"/>
              </p:ext>
            </p:extLst>
          </p:nvPr>
        </p:nvGraphicFramePr>
        <p:xfrm>
          <a:off x="1128584" y="136525"/>
          <a:ext cx="9778312" cy="6584953"/>
        </p:xfrm>
        <a:graphic>
          <a:graphicData uri="http://schemas.openxmlformats.org/drawingml/2006/table">
            <a:tbl>
              <a:tblPr>
                <a:tableStyleId>{5C22544A-7EE6-4342-B048-85BDC9FD1C3A}</a:tableStyleId>
              </a:tblPr>
              <a:tblGrid>
                <a:gridCol w="4415362">
                  <a:extLst>
                    <a:ext uri="{9D8B030D-6E8A-4147-A177-3AD203B41FA5}">
                      <a16:colId xmlns:a16="http://schemas.microsoft.com/office/drawing/2014/main" val="426768201"/>
                    </a:ext>
                  </a:extLst>
                </a:gridCol>
                <a:gridCol w="947588">
                  <a:extLst>
                    <a:ext uri="{9D8B030D-6E8A-4147-A177-3AD203B41FA5}">
                      <a16:colId xmlns:a16="http://schemas.microsoft.com/office/drawing/2014/main" val="1590113374"/>
                    </a:ext>
                  </a:extLst>
                </a:gridCol>
                <a:gridCol w="4415362">
                  <a:extLst>
                    <a:ext uri="{9D8B030D-6E8A-4147-A177-3AD203B41FA5}">
                      <a16:colId xmlns:a16="http://schemas.microsoft.com/office/drawing/2014/main" val="4082842639"/>
                    </a:ext>
                  </a:extLst>
                </a:gridCol>
              </a:tblGrid>
              <a:tr h="534229">
                <a:tc>
                  <a:txBody>
                    <a:bodyPr/>
                    <a:lstStyle/>
                    <a:p>
                      <a:pPr algn="ctr" fontAlgn="b"/>
                      <a:r>
                        <a:rPr lang="cs-CZ" sz="2000" u="none" strike="noStrike" dirty="0">
                          <a:effectLst/>
                        </a:rPr>
                        <a:t>Skleněný strop (</a:t>
                      </a:r>
                      <a:r>
                        <a:rPr lang="cs-CZ" sz="2000" u="none" strike="noStrike" dirty="0" err="1">
                          <a:effectLst/>
                        </a:rPr>
                        <a:t>Glass</a:t>
                      </a:r>
                      <a:r>
                        <a:rPr lang="cs-CZ" sz="2000" u="none" strike="noStrike" dirty="0">
                          <a:effectLst/>
                        </a:rPr>
                        <a:t> </a:t>
                      </a:r>
                      <a:r>
                        <a:rPr lang="cs-CZ" sz="2000" u="none" strike="noStrike" dirty="0" err="1">
                          <a:effectLst/>
                        </a:rPr>
                        <a:t>ceiling</a:t>
                      </a:r>
                      <a:r>
                        <a:rPr lang="cs-CZ" sz="2000" u="none" strike="noStrike" dirty="0">
                          <a:effectLst/>
                        </a:rPr>
                        <a:t>)</a:t>
                      </a:r>
                      <a:endParaRPr lang="cs-CZ" sz="2000" b="0" i="0" u="none" strike="noStrike" dirty="0">
                        <a:solidFill>
                          <a:srgbClr val="000000"/>
                        </a:solidFill>
                        <a:effectLst/>
                        <a:latin typeface="Calibri" panose="020F0502020204030204" pitchFamily="34" charset="0"/>
                      </a:endParaRPr>
                    </a:p>
                  </a:txBody>
                  <a:tcPr marL="7674" marR="7674" marT="7674" marB="0" anchor="b"/>
                </a:tc>
                <a:tc>
                  <a:txBody>
                    <a:bodyPr/>
                    <a:lstStyle/>
                    <a:p>
                      <a:pPr algn="ctr" fontAlgn="b"/>
                      <a:r>
                        <a:rPr lang="cs-CZ" sz="2000" u="none" strike="noStrike">
                          <a:effectLst/>
                        </a:rPr>
                        <a:t>X</a:t>
                      </a:r>
                      <a:endParaRPr lang="cs-CZ" sz="2000" b="0" i="0" u="none" strike="noStrike">
                        <a:solidFill>
                          <a:srgbClr val="000000"/>
                        </a:solidFill>
                        <a:effectLst/>
                        <a:latin typeface="Calibri" panose="020F0502020204030204" pitchFamily="34" charset="0"/>
                      </a:endParaRPr>
                    </a:p>
                  </a:txBody>
                  <a:tcPr marL="7674" marR="7674" marT="7674" marB="0" anchor="b"/>
                </a:tc>
                <a:tc>
                  <a:txBody>
                    <a:bodyPr/>
                    <a:lstStyle/>
                    <a:p>
                      <a:pPr algn="ctr" fontAlgn="b"/>
                      <a:r>
                        <a:rPr lang="cs-CZ" sz="2000" u="none" strike="noStrike">
                          <a:effectLst/>
                        </a:rPr>
                        <a:t>Lepivá podlaha (Sticky Floor)</a:t>
                      </a:r>
                      <a:endParaRPr lang="cs-CZ" sz="2000" b="0" i="0" u="none" strike="noStrike">
                        <a:solidFill>
                          <a:srgbClr val="000000"/>
                        </a:solidFill>
                        <a:effectLst/>
                        <a:latin typeface="Calibri" panose="020F0502020204030204" pitchFamily="34" charset="0"/>
                      </a:endParaRPr>
                    </a:p>
                  </a:txBody>
                  <a:tcPr marL="7674" marR="7674" marT="7674" marB="0" anchor="b"/>
                </a:tc>
                <a:extLst>
                  <a:ext uri="{0D108BD9-81ED-4DB2-BD59-A6C34878D82A}">
                    <a16:rowId xmlns:a16="http://schemas.microsoft.com/office/drawing/2014/main" val="4291299739"/>
                  </a:ext>
                </a:extLst>
              </a:tr>
              <a:tr h="534229">
                <a:tc>
                  <a:txBody>
                    <a:bodyPr/>
                    <a:lstStyle/>
                    <a:p>
                      <a:pPr algn="ctr" fontAlgn="b"/>
                      <a:r>
                        <a:rPr lang="cs-CZ" sz="2000" u="none" strike="noStrike" dirty="0">
                          <a:effectLst/>
                        </a:rPr>
                        <a:t>omezení, bariéry</a:t>
                      </a:r>
                      <a:endParaRPr lang="cs-CZ" sz="2000" b="0" i="0" u="none" strike="noStrike" dirty="0">
                        <a:solidFill>
                          <a:srgbClr val="000000"/>
                        </a:solidFill>
                        <a:effectLst/>
                        <a:latin typeface="Calibri" panose="020F0502020204030204" pitchFamily="34" charset="0"/>
                      </a:endParaRPr>
                    </a:p>
                  </a:txBody>
                  <a:tcPr marL="7674" marR="7674" marT="7674" marB="0" anchor="b"/>
                </a:tc>
                <a:tc>
                  <a:txBody>
                    <a:bodyPr/>
                    <a:lstStyle/>
                    <a:p>
                      <a:pPr algn="ctr" fontAlgn="b"/>
                      <a:r>
                        <a:rPr lang="cs-CZ" sz="2000" u="none" strike="noStrike">
                          <a:effectLst/>
                        </a:rPr>
                        <a:t>X</a:t>
                      </a:r>
                      <a:endParaRPr lang="cs-CZ" sz="2000" b="0" i="0" u="none" strike="noStrike">
                        <a:solidFill>
                          <a:srgbClr val="000000"/>
                        </a:solidFill>
                        <a:effectLst/>
                        <a:latin typeface="Calibri" panose="020F0502020204030204" pitchFamily="34" charset="0"/>
                      </a:endParaRPr>
                    </a:p>
                  </a:txBody>
                  <a:tcPr marL="7674" marR="7674" marT="7674" marB="0" anchor="b"/>
                </a:tc>
                <a:tc>
                  <a:txBody>
                    <a:bodyPr/>
                    <a:lstStyle/>
                    <a:p>
                      <a:pPr algn="ctr" fontAlgn="b"/>
                      <a:r>
                        <a:rPr lang="cs-CZ" sz="2000" u="none" strike="noStrike">
                          <a:effectLst/>
                        </a:rPr>
                        <a:t>hodnoty, motivace</a:t>
                      </a:r>
                      <a:endParaRPr lang="cs-CZ" sz="2000" b="0" i="0" u="none" strike="noStrike">
                        <a:solidFill>
                          <a:srgbClr val="000000"/>
                        </a:solidFill>
                        <a:effectLst/>
                        <a:latin typeface="Calibri" panose="020F0502020204030204" pitchFamily="34" charset="0"/>
                      </a:endParaRPr>
                    </a:p>
                  </a:txBody>
                  <a:tcPr marL="7674" marR="7674" marT="7674" marB="0" anchor="b"/>
                </a:tc>
                <a:extLst>
                  <a:ext uri="{0D108BD9-81ED-4DB2-BD59-A6C34878D82A}">
                    <a16:rowId xmlns:a16="http://schemas.microsoft.com/office/drawing/2014/main" val="2204008684"/>
                  </a:ext>
                </a:extLst>
              </a:tr>
              <a:tr h="534229">
                <a:tc>
                  <a:txBody>
                    <a:bodyPr/>
                    <a:lstStyle/>
                    <a:p>
                      <a:pPr algn="ctr" fontAlgn="b"/>
                      <a:r>
                        <a:rPr lang="cs-CZ" sz="2000" u="none" strike="noStrike" dirty="0">
                          <a:effectLst/>
                        </a:rPr>
                        <a:t>stejné úsilí</a:t>
                      </a:r>
                      <a:endParaRPr lang="cs-CZ" sz="2000" b="0" i="0" u="none" strike="noStrike" dirty="0">
                        <a:solidFill>
                          <a:srgbClr val="000000"/>
                        </a:solidFill>
                        <a:effectLst/>
                        <a:latin typeface="Calibri" panose="020F0502020204030204" pitchFamily="34" charset="0"/>
                      </a:endParaRPr>
                    </a:p>
                  </a:txBody>
                  <a:tcPr marL="7674" marR="7674" marT="7674" marB="0" anchor="b"/>
                </a:tc>
                <a:tc>
                  <a:txBody>
                    <a:bodyPr/>
                    <a:lstStyle/>
                    <a:p>
                      <a:pPr algn="ctr" fontAlgn="b"/>
                      <a:r>
                        <a:rPr lang="cs-CZ" sz="2000" u="none" strike="noStrike">
                          <a:effectLst/>
                        </a:rPr>
                        <a:t>X</a:t>
                      </a:r>
                      <a:endParaRPr lang="cs-CZ" sz="2000" b="0" i="0" u="none" strike="noStrike">
                        <a:solidFill>
                          <a:srgbClr val="000000"/>
                        </a:solidFill>
                        <a:effectLst/>
                        <a:latin typeface="Calibri" panose="020F0502020204030204" pitchFamily="34" charset="0"/>
                      </a:endParaRPr>
                    </a:p>
                  </a:txBody>
                  <a:tcPr marL="7674" marR="7674" marT="7674" marB="0" anchor="b"/>
                </a:tc>
                <a:tc>
                  <a:txBody>
                    <a:bodyPr/>
                    <a:lstStyle/>
                    <a:p>
                      <a:pPr algn="ctr" fontAlgn="b"/>
                      <a:r>
                        <a:rPr lang="cs-CZ" sz="2000" u="none" strike="noStrike">
                          <a:effectLst/>
                        </a:rPr>
                        <a:t>rozdílné úsilí </a:t>
                      </a:r>
                      <a:endParaRPr lang="cs-CZ" sz="2000" b="0" i="0" u="none" strike="noStrike">
                        <a:solidFill>
                          <a:srgbClr val="000000"/>
                        </a:solidFill>
                        <a:effectLst/>
                        <a:latin typeface="Calibri" panose="020F0502020204030204" pitchFamily="34" charset="0"/>
                      </a:endParaRPr>
                    </a:p>
                  </a:txBody>
                  <a:tcPr marL="7674" marR="7674" marT="7674" marB="0" anchor="b"/>
                </a:tc>
                <a:extLst>
                  <a:ext uri="{0D108BD9-81ED-4DB2-BD59-A6C34878D82A}">
                    <a16:rowId xmlns:a16="http://schemas.microsoft.com/office/drawing/2014/main" val="1468823372"/>
                  </a:ext>
                </a:extLst>
              </a:tr>
              <a:tr h="534229">
                <a:tc>
                  <a:txBody>
                    <a:bodyPr/>
                    <a:lstStyle/>
                    <a:p>
                      <a:pPr algn="ctr" fontAlgn="b"/>
                      <a:r>
                        <a:rPr lang="cs-CZ" sz="2000" u="none" strike="noStrike" dirty="0">
                          <a:effectLst/>
                        </a:rPr>
                        <a:t>problém na straně systému</a:t>
                      </a:r>
                      <a:endParaRPr lang="cs-CZ" sz="2000" b="0" i="0" u="none" strike="noStrike" dirty="0">
                        <a:solidFill>
                          <a:srgbClr val="000000"/>
                        </a:solidFill>
                        <a:effectLst/>
                        <a:latin typeface="Calibri" panose="020F0502020204030204" pitchFamily="34" charset="0"/>
                      </a:endParaRPr>
                    </a:p>
                  </a:txBody>
                  <a:tcPr marL="7674" marR="7674" marT="7674" marB="0" anchor="b"/>
                </a:tc>
                <a:tc>
                  <a:txBody>
                    <a:bodyPr/>
                    <a:lstStyle/>
                    <a:p>
                      <a:pPr algn="ctr" fontAlgn="b"/>
                      <a:r>
                        <a:rPr lang="cs-CZ" sz="2000" u="none" strike="noStrike">
                          <a:effectLst/>
                        </a:rPr>
                        <a:t>X</a:t>
                      </a:r>
                      <a:endParaRPr lang="cs-CZ" sz="2000" b="0" i="0" u="none" strike="noStrike">
                        <a:solidFill>
                          <a:srgbClr val="000000"/>
                        </a:solidFill>
                        <a:effectLst/>
                        <a:latin typeface="Calibri" panose="020F0502020204030204" pitchFamily="34" charset="0"/>
                      </a:endParaRPr>
                    </a:p>
                  </a:txBody>
                  <a:tcPr marL="7674" marR="7674" marT="7674" marB="0" anchor="b"/>
                </a:tc>
                <a:tc>
                  <a:txBody>
                    <a:bodyPr/>
                    <a:lstStyle/>
                    <a:p>
                      <a:pPr algn="ctr" fontAlgn="b"/>
                      <a:r>
                        <a:rPr lang="pl-PL" sz="2000" u="none" strike="noStrike">
                          <a:effectLst/>
                        </a:rPr>
                        <a:t>problém na straně rodiny/jedince</a:t>
                      </a:r>
                      <a:endParaRPr lang="pl-PL" sz="2000" b="0" i="0" u="none" strike="noStrike">
                        <a:solidFill>
                          <a:srgbClr val="000000"/>
                        </a:solidFill>
                        <a:effectLst/>
                        <a:latin typeface="Calibri" panose="020F0502020204030204" pitchFamily="34" charset="0"/>
                      </a:endParaRPr>
                    </a:p>
                  </a:txBody>
                  <a:tcPr marL="7674" marR="7674" marT="7674" marB="0" anchor="b"/>
                </a:tc>
                <a:extLst>
                  <a:ext uri="{0D108BD9-81ED-4DB2-BD59-A6C34878D82A}">
                    <a16:rowId xmlns:a16="http://schemas.microsoft.com/office/drawing/2014/main" val="3388847568"/>
                  </a:ext>
                </a:extLst>
              </a:tr>
              <a:tr h="534229">
                <a:tc>
                  <a:txBody>
                    <a:bodyPr/>
                    <a:lstStyle/>
                    <a:p>
                      <a:pPr algn="ctr" fontAlgn="b"/>
                      <a:r>
                        <a:rPr lang="cs-CZ" sz="2000" u="none" strike="noStrike" dirty="0">
                          <a:effectLst/>
                        </a:rPr>
                        <a:t>systémové/sociální vysvětlení</a:t>
                      </a:r>
                      <a:endParaRPr lang="cs-CZ" sz="2000" b="0" i="0" u="none" strike="noStrike" dirty="0">
                        <a:solidFill>
                          <a:srgbClr val="000000"/>
                        </a:solidFill>
                        <a:effectLst/>
                        <a:latin typeface="Calibri" panose="020F0502020204030204" pitchFamily="34" charset="0"/>
                      </a:endParaRPr>
                    </a:p>
                  </a:txBody>
                  <a:tcPr marL="7674" marR="7674" marT="7674" marB="0" anchor="b"/>
                </a:tc>
                <a:tc>
                  <a:txBody>
                    <a:bodyPr/>
                    <a:lstStyle/>
                    <a:p>
                      <a:pPr algn="ctr" fontAlgn="b"/>
                      <a:r>
                        <a:rPr lang="cs-CZ" sz="2000" u="none" strike="noStrike">
                          <a:effectLst/>
                        </a:rPr>
                        <a:t>X</a:t>
                      </a:r>
                      <a:endParaRPr lang="cs-CZ" sz="2000" b="0" i="0" u="none" strike="noStrike">
                        <a:solidFill>
                          <a:srgbClr val="000000"/>
                        </a:solidFill>
                        <a:effectLst/>
                        <a:latin typeface="Calibri" panose="020F0502020204030204" pitchFamily="34" charset="0"/>
                      </a:endParaRPr>
                    </a:p>
                  </a:txBody>
                  <a:tcPr marL="7674" marR="7674" marT="7674" marB="0" anchor="b"/>
                </a:tc>
                <a:tc>
                  <a:txBody>
                    <a:bodyPr/>
                    <a:lstStyle/>
                    <a:p>
                      <a:pPr algn="ctr" fontAlgn="b"/>
                      <a:r>
                        <a:rPr lang="cs-CZ" sz="2000" u="none" strike="noStrike">
                          <a:effectLst/>
                        </a:rPr>
                        <a:t>kulturalistické vysvětlení</a:t>
                      </a:r>
                      <a:endParaRPr lang="cs-CZ" sz="2000" b="0" i="0" u="none" strike="noStrike">
                        <a:solidFill>
                          <a:srgbClr val="000000"/>
                        </a:solidFill>
                        <a:effectLst/>
                        <a:latin typeface="Calibri" panose="020F0502020204030204" pitchFamily="34" charset="0"/>
                      </a:endParaRPr>
                    </a:p>
                  </a:txBody>
                  <a:tcPr marL="7674" marR="7674" marT="7674" marB="0" anchor="b"/>
                </a:tc>
                <a:extLst>
                  <a:ext uri="{0D108BD9-81ED-4DB2-BD59-A6C34878D82A}">
                    <a16:rowId xmlns:a16="http://schemas.microsoft.com/office/drawing/2014/main" val="369539456"/>
                  </a:ext>
                </a:extLst>
              </a:tr>
              <a:tr h="534229">
                <a:tc>
                  <a:txBody>
                    <a:bodyPr/>
                    <a:lstStyle/>
                    <a:p>
                      <a:pPr algn="ctr" fontAlgn="b"/>
                      <a:r>
                        <a:rPr lang="cs-CZ" sz="2000" u="none" strike="noStrike">
                          <a:effectLst/>
                        </a:rPr>
                        <a:t>Emile Durkheim</a:t>
                      </a:r>
                      <a:endParaRPr lang="cs-CZ" sz="2000" b="0" i="0" u="none" strike="noStrike">
                        <a:solidFill>
                          <a:srgbClr val="000000"/>
                        </a:solidFill>
                        <a:effectLst/>
                        <a:latin typeface="Calibri" panose="020F0502020204030204" pitchFamily="34" charset="0"/>
                      </a:endParaRPr>
                    </a:p>
                  </a:txBody>
                  <a:tcPr marL="7674" marR="7674" marT="7674" marB="0" anchor="b"/>
                </a:tc>
                <a:tc>
                  <a:txBody>
                    <a:bodyPr/>
                    <a:lstStyle/>
                    <a:p>
                      <a:pPr algn="ctr" fontAlgn="b"/>
                      <a:r>
                        <a:rPr lang="cs-CZ" sz="2000" u="none" strike="noStrike">
                          <a:effectLst/>
                        </a:rPr>
                        <a:t>X</a:t>
                      </a:r>
                      <a:endParaRPr lang="cs-CZ" sz="2000" b="0" i="0" u="none" strike="noStrike">
                        <a:solidFill>
                          <a:srgbClr val="000000"/>
                        </a:solidFill>
                        <a:effectLst/>
                        <a:latin typeface="Calibri" panose="020F0502020204030204" pitchFamily="34" charset="0"/>
                      </a:endParaRPr>
                    </a:p>
                  </a:txBody>
                  <a:tcPr marL="7674" marR="7674" marT="7674" marB="0" anchor="b"/>
                </a:tc>
                <a:tc>
                  <a:txBody>
                    <a:bodyPr/>
                    <a:lstStyle/>
                    <a:p>
                      <a:pPr algn="ctr" fontAlgn="b"/>
                      <a:r>
                        <a:rPr lang="cs-CZ" sz="2000" u="none" strike="noStrike">
                          <a:effectLst/>
                        </a:rPr>
                        <a:t>Max Weber</a:t>
                      </a:r>
                      <a:endParaRPr lang="cs-CZ" sz="2000" b="0" i="0" u="none" strike="noStrike">
                        <a:solidFill>
                          <a:srgbClr val="000000"/>
                        </a:solidFill>
                        <a:effectLst/>
                        <a:latin typeface="Calibri" panose="020F0502020204030204" pitchFamily="34" charset="0"/>
                      </a:endParaRPr>
                    </a:p>
                  </a:txBody>
                  <a:tcPr marL="7674" marR="7674" marT="7674" marB="0" anchor="b"/>
                </a:tc>
                <a:extLst>
                  <a:ext uri="{0D108BD9-81ED-4DB2-BD59-A6C34878D82A}">
                    <a16:rowId xmlns:a16="http://schemas.microsoft.com/office/drawing/2014/main" val="462255670"/>
                  </a:ext>
                </a:extLst>
              </a:tr>
              <a:tr h="534229">
                <a:tc>
                  <a:txBody>
                    <a:bodyPr/>
                    <a:lstStyle/>
                    <a:p>
                      <a:pPr algn="ctr" fontAlgn="b"/>
                      <a:r>
                        <a:rPr lang="cs-CZ" sz="2000" u="none" strike="noStrike">
                          <a:effectLst/>
                        </a:rPr>
                        <a:t>sociální fakta</a:t>
                      </a:r>
                      <a:endParaRPr lang="cs-CZ" sz="2000" b="0" i="0" u="none" strike="noStrike">
                        <a:solidFill>
                          <a:srgbClr val="000000"/>
                        </a:solidFill>
                        <a:effectLst/>
                        <a:latin typeface="Calibri" panose="020F0502020204030204" pitchFamily="34" charset="0"/>
                      </a:endParaRPr>
                    </a:p>
                  </a:txBody>
                  <a:tcPr marL="7674" marR="7674" marT="7674" marB="0" anchor="b"/>
                </a:tc>
                <a:tc>
                  <a:txBody>
                    <a:bodyPr/>
                    <a:lstStyle/>
                    <a:p>
                      <a:pPr algn="ctr" fontAlgn="b"/>
                      <a:r>
                        <a:rPr lang="cs-CZ" sz="2000" u="none" strike="noStrike" dirty="0">
                          <a:effectLst/>
                        </a:rPr>
                        <a:t>X</a:t>
                      </a:r>
                      <a:endParaRPr lang="cs-CZ" sz="2000" b="0" i="0" u="none" strike="noStrike" dirty="0">
                        <a:solidFill>
                          <a:srgbClr val="000000"/>
                        </a:solidFill>
                        <a:effectLst/>
                        <a:latin typeface="Calibri" panose="020F0502020204030204" pitchFamily="34" charset="0"/>
                      </a:endParaRPr>
                    </a:p>
                  </a:txBody>
                  <a:tcPr marL="7674" marR="7674" marT="7674" marB="0" anchor="b"/>
                </a:tc>
                <a:tc>
                  <a:txBody>
                    <a:bodyPr/>
                    <a:lstStyle/>
                    <a:p>
                      <a:pPr algn="ctr" fontAlgn="b"/>
                      <a:r>
                        <a:rPr lang="cs-CZ" sz="2000" u="none" strike="noStrike">
                          <a:effectLst/>
                        </a:rPr>
                        <a:t>sociální jednání</a:t>
                      </a:r>
                      <a:endParaRPr lang="cs-CZ" sz="2000" b="0" i="0" u="none" strike="noStrike">
                        <a:solidFill>
                          <a:srgbClr val="000000"/>
                        </a:solidFill>
                        <a:effectLst/>
                        <a:latin typeface="Calibri" panose="020F0502020204030204" pitchFamily="34" charset="0"/>
                      </a:endParaRPr>
                    </a:p>
                  </a:txBody>
                  <a:tcPr marL="7674" marR="7674" marT="7674" marB="0" anchor="b"/>
                </a:tc>
                <a:extLst>
                  <a:ext uri="{0D108BD9-81ED-4DB2-BD59-A6C34878D82A}">
                    <a16:rowId xmlns:a16="http://schemas.microsoft.com/office/drawing/2014/main" val="3554695208"/>
                  </a:ext>
                </a:extLst>
              </a:tr>
              <a:tr h="534229">
                <a:tc>
                  <a:txBody>
                    <a:bodyPr/>
                    <a:lstStyle/>
                    <a:p>
                      <a:pPr algn="ctr" fontAlgn="b"/>
                      <a:r>
                        <a:rPr lang="cs-CZ" sz="2000" u="none" strike="noStrike">
                          <a:effectLst/>
                        </a:rPr>
                        <a:t>metodologický holismus</a:t>
                      </a:r>
                      <a:endParaRPr lang="cs-CZ" sz="2000" b="0" i="0" u="none" strike="noStrike">
                        <a:solidFill>
                          <a:srgbClr val="000000"/>
                        </a:solidFill>
                        <a:effectLst/>
                        <a:latin typeface="Calibri" panose="020F0502020204030204" pitchFamily="34" charset="0"/>
                      </a:endParaRPr>
                    </a:p>
                  </a:txBody>
                  <a:tcPr marL="7674" marR="7674" marT="7674" marB="0" anchor="b"/>
                </a:tc>
                <a:tc>
                  <a:txBody>
                    <a:bodyPr/>
                    <a:lstStyle/>
                    <a:p>
                      <a:pPr algn="ctr" fontAlgn="b"/>
                      <a:r>
                        <a:rPr lang="cs-CZ" sz="2000" u="none" strike="noStrike">
                          <a:effectLst/>
                        </a:rPr>
                        <a:t>X</a:t>
                      </a:r>
                      <a:endParaRPr lang="cs-CZ" sz="2000" b="0" i="0" u="none" strike="noStrike">
                        <a:solidFill>
                          <a:srgbClr val="000000"/>
                        </a:solidFill>
                        <a:effectLst/>
                        <a:latin typeface="Calibri" panose="020F0502020204030204" pitchFamily="34" charset="0"/>
                      </a:endParaRPr>
                    </a:p>
                  </a:txBody>
                  <a:tcPr marL="7674" marR="7674" marT="7674" marB="0" anchor="b"/>
                </a:tc>
                <a:tc>
                  <a:txBody>
                    <a:bodyPr/>
                    <a:lstStyle/>
                    <a:p>
                      <a:pPr algn="ctr" fontAlgn="b"/>
                      <a:r>
                        <a:rPr lang="cs-CZ" sz="2000" u="none" strike="noStrike" dirty="0">
                          <a:effectLst/>
                        </a:rPr>
                        <a:t>metodologický individualismus</a:t>
                      </a:r>
                      <a:endParaRPr lang="cs-CZ" sz="2000" b="0" i="0" u="none" strike="noStrike" dirty="0">
                        <a:solidFill>
                          <a:srgbClr val="000000"/>
                        </a:solidFill>
                        <a:effectLst/>
                        <a:latin typeface="Calibri" panose="020F0502020204030204" pitchFamily="34" charset="0"/>
                      </a:endParaRPr>
                    </a:p>
                  </a:txBody>
                  <a:tcPr marL="7674" marR="7674" marT="7674" marB="0" anchor="b"/>
                </a:tc>
                <a:extLst>
                  <a:ext uri="{0D108BD9-81ED-4DB2-BD59-A6C34878D82A}">
                    <a16:rowId xmlns:a16="http://schemas.microsoft.com/office/drawing/2014/main" val="3838313641"/>
                  </a:ext>
                </a:extLst>
              </a:tr>
              <a:tr h="534229">
                <a:tc>
                  <a:txBody>
                    <a:bodyPr/>
                    <a:lstStyle/>
                    <a:p>
                      <a:pPr algn="ctr" fontAlgn="b"/>
                      <a:r>
                        <a:rPr lang="cs-CZ" sz="2000" u="none" strike="noStrike">
                          <a:effectLst/>
                        </a:rPr>
                        <a:t>Strukturní, systémové teorie</a:t>
                      </a:r>
                      <a:endParaRPr lang="cs-CZ" sz="2000" b="0" i="0" u="none" strike="noStrike">
                        <a:solidFill>
                          <a:srgbClr val="000000"/>
                        </a:solidFill>
                        <a:effectLst/>
                        <a:latin typeface="Calibri" panose="020F0502020204030204" pitchFamily="34" charset="0"/>
                      </a:endParaRPr>
                    </a:p>
                  </a:txBody>
                  <a:tcPr marL="7674" marR="7674" marT="7674" marB="0" anchor="b"/>
                </a:tc>
                <a:tc>
                  <a:txBody>
                    <a:bodyPr/>
                    <a:lstStyle/>
                    <a:p>
                      <a:pPr algn="ctr" fontAlgn="b"/>
                      <a:r>
                        <a:rPr lang="cs-CZ" sz="2000" u="none" strike="noStrike">
                          <a:effectLst/>
                        </a:rPr>
                        <a:t>X</a:t>
                      </a:r>
                      <a:endParaRPr lang="cs-CZ" sz="2000" b="0" i="0" u="none" strike="noStrike">
                        <a:solidFill>
                          <a:srgbClr val="000000"/>
                        </a:solidFill>
                        <a:effectLst/>
                        <a:latin typeface="Calibri" panose="020F0502020204030204" pitchFamily="34" charset="0"/>
                      </a:endParaRPr>
                    </a:p>
                  </a:txBody>
                  <a:tcPr marL="7674" marR="7674" marT="7674" marB="0" anchor="b"/>
                </a:tc>
                <a:tc>
                  <a:txBody>
                    <a:bodyPr/>
                    <a:lstStyle/>
                    <a:p>
                      <a:pPr algn="ctr" fontAlgn="b"/>
                      <a:r>
                        <a:rPr lang="cs-CZ" sz="2000" u="none" strike="noStrike" dirty="0">
                          <a:effectLst/>
                        </a:rPr>
                        <a:t>Teorie individuální</a:t>
                      </a:r>
                      <a:endParaRPr lang="cs-CZ" sz="2000" b="0" i="0" u="none" strike="noStrike" dirty="0">
                        <a:solidFill>
                          <a:srgbClr val="000000"/>
                        </a:solidFill>
                        <a:effectLst/>
                        <a:latin typeface="Calibri" panose="020F0502020204030204" pitchFamily="34" charset="0"/>
                      </a:endParaRPr>
                    </a:p>
                  </a:txBody>
                  <a:tcPr marL="7674" marR="7674" marT="7674" marB="0" anchor="b"/>
                </a:tc>
                <a:extLst>
                  <a:ext uri="{0D108BD9-81ED-4DB2-BD59-A6C34878D82A}">
                    <a16:rowId xmlns:a16="http://schemas.microsoft.com/office/drawing/2014/main" val="3968025631"/>
                  </a:ext>
                </a:extLst>
              </a:tr>
              <a:tr h="534229">
                <a:tc>
                  <a:txBody>
                    <a:bodyPr/>
                    <a:lstStyle/>
                    <a:p>
                      <a:pPr algn="ctr" fontAlgn="b"/>
                      <a:r>
                        <a:rPr lang="cs-CZ" sz="2000" u="none" strike="noStrike">
                          <a:effectLst/>
                        </a:rPr>
                        <a:t>Strukturní změna/změna v omezeních</a:t>
                      </a:r>
                      <a:endParaRPr lang="cs-CZ" sz="2000" b="0" i="0" u="none" strike="noStrike">
                        <a:solidFill>
                          <a:srgbClr val="000000"/>
                        </a:solidFill>
                        <a:effectLst/>
                        <a:latin typeface="Calibri" panose="020F0502020204030204" pitchFamily="34" charset="0"/>
                      </a:endParaRPr>
                    </a:p>
                  </a:txBody>
                  <a:tcPr marL="7674" marR="7674" marT="7674" marB="0" anchor="b"/>
                </a:tc>
                <a:tc>
                  <a:txBody>
                    <a:bodyPr/>
                    <a:lstStyle/>
                    <a:p>
                      <a:pPr algn="ctr" fontAlgn="b"/>
                      <a:r>
                        <a:rPr lang="cs-CZ" sz="2000" u="none" strike="noStrike">
                          <a:effectLst/>
                        </a:rPr>
                        <a:t>X</a:t>
                      </a:r>
                      <a:endParaRPr lang="cs-CZ" sz="2000" b="0" i="0" u="none" strike="noStrike">
                        <a:solidFill>
                          <a:srgbClr val="000000"/>
                        </a:solidFill>
                        <a:effectLst/>
                        <a:latin typeface="Calibri" panose="020F0502020204030204" pitchFamily="34" charset="0"/>
                      </a:endParaRPr>
                    </a:p>
                  </a:txBody>
                  <a:tcPr marL="7674" marR="7674" marT="7674" marB="0" anchor="b"/>
                </a:tc>
                <a:tc>
                  <a:txBody>
                    <a:bodyPr/>
                    <a:lstStyle/>
                    <a:p>
                      <a:pPr algn="ctr" fontAlgn="b"/>
                      <a:r>
                        <a:rPr lang="cs-CZ" sz="2000" u="none" strike="noStrike" dirty="0">
                          <a:effectLst/>
                        </a:rPr>
                        <a:t>Teorie </a:t>
                      </a:r>
                      <a:r>
                        <a:rPr lang="cs-CZ" sz="2000" u="none" strike="noStrike" dirty="0" err="1">
                          <a:effectLst/>
                        </a:rPr>
                        <a:t>racionlání</a:t>
                      </a:r>
                      <a:r>
                        <a:rPr lang="cs-CZ" sz="2000" u="none" strike="noStrike" dirty="0">
                          <a:effectLst/>
                        </a:rPr>
                        <a:t> volby</a:t>
                      </a:r>
                      <a:endParaRPr lang="cs-CZ" sz="2000" b="0" i="0" u="none" strike="noStrike" dirty="0">
                        <a:solidFill>
                          <a:srgbClr val="000000"/>
                        </a:solidFill>
                        <a:effectLst/>
                        <a:latin typeface="Calibri" panose="020F0502020204030204" pitchFamily="34" charset="0"/>
                      </a:endParaRPr>
                    </a:p>
                  </a:txBody>
                  <a:tcPr marL="7674" marR="7674" marT="7674" marB="0" anchor="b"/>
                </a:tc>
                <a:extLst>
                  <a:ext uri="{0D108BD9-81ED-4DB2-BD59-A6C34878D82A}">
                    <a16:rowId xmlns:a16="http://schemas.microsoft.com/office/drawing/2014/main" val="678171132"/>
                  </a:ext>
                </a:extLst>
              </a:tr>
              <a:tr h="708434">
                <a:tc>
                  <a:txBody>
                    <a:bodyPr/>
                    <a:lstStyle/>
                    <a:p>
                      <a:pPr algn="ctr" fontAlgn="b"/>
                      <a:r>
                        <a:rPr lang="cs-CZ" sz="2000" u="none" strike="noStrike">
                          <a:effectLst/>
                        </a:rPr>
                        <a:t>Teorie kohortní výměny (v nejvyšších stupních vzdělání nejnižší OD asociace)</a:t>
                      </a:r>
                      <a:endParaRPr lang="cs-CZ" sz="2000" b="0" i="0" u="none" strike="noStrike">
                        <a:solidFill>
                          <a:srgbClr val="000000"/>
                        </a:solidFill>
                        <a:effectLst/>
                        <a:latin typeface="Calibri" panose="020F0502020204030204" pitchFamily="34" charset="0"/>
                      </a:endParaRPr>
                    </a:p>
                  </a:txBody>
                  <a:tcPr marL="7674" marR="7674" marT="7674" marB="0" anchor="b"/>
                </a:tc>
                <a:tc>
                  <a:txBody>
                    <a:bodyPr/>
                    <a:lstStyle/>
                    <a:p>
                      <a:pPr algn="ctr" fontAlgn="b"/>
                      <a:r>
                        <a:rPr lang="cs-CZ" sz="2000" u="none" strike="noStrike">
                          <a:effectLst/>
                        </a:rPr>
                        <a:t>X</a:t>
                      </a:r>
                      <a:endParaRPr lang="cs-CZ" sz="2000" b="0" i="0" u="none" strike="noStrike">
                        <a:solidFill>
                          <a:srgbClr val="000000"/>
                        </a:solidFill>
                        <a:effectLst/>
                        <a:latin typeface="Calibri" panose="020F0502020204030204" pitchFamily="34" charset="0"/>
                      </a:endParaRPr>
                    </a:p>
                  </a:txBody>
                  <a:tcPr marL="7674" marR="7674" marT="7674" marB="0" anchor="b"/>
                </a:tc>
                <a:tc>
                  <a:txBody>
                    <a:bodyPr/>
                    <a:lstStyle/>
                    <a:p>
                      <a:pPr algn="ctr" fontAlgn="b"/>
                      <a:r>
                        <a:rPr lang="cs-CZ" sz="2000" u="none" strike="noStrike" dirty="0" err="1">
                          <a:effectLst/>
                        </a:rPr>
                        <a:t>Mobilitní</a:t>
                      </a:r>
                      <a:r>
                        <a:rPr lang="cs-CZ" sz="2000" u="none" strike="noStrike" dirty="0">
                          <a:effectLst/>
                        </a:rPr>
                        <a:t> strategie (shora, zdola), Teorie averze k riziku</a:t>
                      </a:r>
                      <a:endParaRPr lang="cs-CZ" sz="2000" b="0" i="0" u="none" strike="noStrike" dirty="0">
                        <a:solidFill>
                          <a:srgbClr val="000000"/>
                        </a:solidFill>
                        <a:effectLst/>
                        <a:latin typeface="Calibri" panose="020F0502020204030204" pitchFamily="34" charset="0"/>
                      </a:endParaRPr>
                    </a:p>
                  </a:txBody>
                  <a:tcPr marL="7674" marR="7674" marT="7674" marB="0" anchor="b"/>
                </a:tc>
                <a:extLst>
                  <a:ext uri="{0D108BD9-81ED-4DB2-BD59-A6C34878D82A}">
                    <a16:rowId xmlns:a16="http://schemas.microsoft.com/office/drawing/2014/main" val="2654066238"/>
                  </a:ext>
                </a:extLst>
              </a:tr>
              <a:tr h="534229">
                <a:tc gridSpan="3">
                  <a:txBody>
                    <a:bodyPr/>
                    <a:lstStyle/>
                    <a:p>
                      <a:pPr algn="ctr" fontAlgn="b"/>
                      <a:r>
                        <a:rPr lang="en-US" sz="2000" u="none" strike="noStrike" dirty="0">
                          <a:effectLst/>
                        </a:rPr>
                        <a:t>Age, Period, Cohort </a:t>
                      </a:r>
                      <a:r>
                        <a:rPr lang="en-US" sz="2000" u="none" strike="noStrike" dirty="0" err="1">
                          <a:effectLst/>
                        </a:rPr>
                        <a:t>efekty</a:t>
                      </a:r>
                      <a:r>
                        <a:rPr lang="en-US" sz="2000" u="none" strike="noStrike" dirty="0">
                          <a:effectLst/>
                        </a:rPr>
                        <a:t> v </a:t>
                      </a:r>
                      <a:r>
                        <a:rPr lang="en-US" sz="2000" u="none" strike="noStrike" dirty="0" err="1">
                          <a:effectLst/>
                        </a:rPr>
                        <a:t>mobilitním</a:t>
                      </a:r>
                      <a:r>
                        <a:rPr lang="en-US" sz="2000" u="none" strike="noStrike" dirty="0">
                          <a:effectLst/>
                        </a:rPr>
                        <a:t> </a:t>
                      </a:r>
                      <a:r>
                        <a:rPr lang="en-US" sz="2000" u="none" strike="noStrike" dirty="0" err="1">
                          <a:effectLst/>
                        </a:rPr>
                        <a:t>výzkumu</a:t>
                      </a:r>
                      <a:endParaRPr lang="en-US" sz="2000" b="0" i="0" u="none" strike="noStrike" dirty="0">
                        <a:solidFill>
                          <a:srgbClr val="000000"/>
                        </a:solidFill>
                        <a:effectLst/>
                        <a:latin typeface="Calibri" panose="020F0502020204030204" pitchFamily="34" charset="0"/>
                      </a:endParaRPr>
                    </a:p>
                  </a:txBody>
                  <a:tcPr marL="7674" marR="7674" marT="7674"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87085474"/>
                  </a:ext>
                </a:extLst>
              </a:tr>
            </a:tbl>
          </a:graphicData>
        </a:graphic>
      </p:graphicFrame>
    </p:spTree>
    <p:extLst>
      <p:ext uri="{BB962C8B-B14F-4D97-AF65-F5344CB8AC3E}">
        <p14:creationId xmlns:p14="http://schemas.microsoft.com/office/powerpoint/2010/main" val="1201147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5"/>
          <p:cNvSpPr>
            <a:spLocks noGrp="1"/>
          </p:cNvSpPr>
          <p:nvPr>
            <p:ph type="sldNum" sz="quarter" idx="12"/>
          </p:nvPr>
        </p:nvSpPr>
        <p:spPr/>
        <p:txBody>
          <a:bodyPr/>
          <a:lstStyle/>
          <a:p>
            <a:fld id="{6F266691-7626-48B8-B9F0-4E65564480CC}" type="slidenum">
              <a:rPr lang="cs-CZ" altLang="en-US"/>
              <a:pPr/>
              <a:t>6</a:t>
            </a:fld>
            <a:endParaRPr lang="cs-CZ" altLang="en-US"/>
          </a:p>
        </p:txBody>
      </p:sp>
      <p:sp>
        <p:nvSpPr>
          <p:cNvPr id="203778" name="Rectangle 2"/>
          <p:cNvSpPr>
            <a:spLocks noGrp="1" noChangeArrowheads="1"/>
          </p:cNvSpPr>
          <p:nvPr>
            <p:ph type="title"/>
          </p:nvPr>
        </p:nvSpPr>
        <p:spPr>
          <a:xfrm>
            <a:off x="87745" y="43777"/>
            <a:ext cx="11420763" cy="713605"/>
          </a:xfrm>
        </p:spPr>
        <p:txBody>
          <a:bodyPr>
            <a:noAutofit/>
          </a:bodyPr>
          <a:lstStyle/>
          <a:p>
            <a:r>
              <a:rPr lang="en-US" sz="3600" b="1" dirty="0">
                <a:latin typeface="+mn-lt"/>
              </a:rPr>
              <a:t>Is America Dreaming?: Understanding Social Mobility</a:t>
            </a:r>
            <a:endParaRPr lang="cs-CZ" altLang="en-US" sz="3600" b="1" dirty="0">
              <a:latin typeface="+mn-lt"/>
            </a:endParaRPr>
          </a:p>
        </p:txBody>
      </p:sp>
      <p:sp>
        <p:nvSpPr>
          <p:cNvPr id="203779" name="Rectangle 3"/>
          <p:cNvSpPr>
            <a:spLocks noGrp="1" noChangeArrowheads="1"/>
          </p:cNvSpPr>
          <p:nvPr>
            <p:ph type="body" idx="1"/>
          </p:nvPr>
        </p:nvSpPr>
        <p:spPr>
          <a:xfrm>
            <a:off x="407649" y="863514"/>
            <a:ext cx="8229600" cy="4608513"/>
          </a:xfrm>
        </p:spPr>
        <p:txBody>
          <a:bodyPr>
            <a:normAutofit/>
          </a:bodyPr>
          <a:lstStyle/>
          <a:p>
            <a:r>
              <a:rPr lang="cs-CZ" altLang="en-US" sz="2400" dirty="0"/>
              <a:t>YT: </a:t>
            </a:r>
            <a:r>
              <a:rPr lang="cs-CZ" altLang="en-US" sz="2400" dirty="0">
                <a:hlinkClick r:id="rId2"/>
              </a:rPr>
              <a:t>https://www.youtube.com/watch?v=t2XFh_tD2RA</a:t>
            </a:r>
            <a:endParaRPr lang="cs-CZ" altLang="en-US" sz="2400" dirty="0"/>
          </a:p>
          <a:p>
            <a:endParaRPr lang="cs-CZ" altLang="en-US" sz="2400" dirty="0"/>
          </a:p>
          <a:p>
            <a:endParaRPr lang="en-US" altLang="en-US" sz="2400" dirty="0"/>
          </a:p>
          <a:p>
            <a:pPr>
              <a:lnSpc>
                <a:spcPct val="90000"/>
              </a:lnSpc>
            </a:pPr>
            <a:endParaRPr lang="en-US" altLang="en-US" sz="2400" dirty="0"/>
          </a:p>
          <a:p>
            <a:pPr>
              <a:lnSpc>
                <a:spcPct val="90000"/>
              </a:lnSpc>
            </a:pPr>
            <a:endParaRPr lang="cs-CZ" altLang="en-US" sz="2400" dirty="0"/>
          </a:p>
          <a:p>
            <a:pPr>
              <a:lnSpc>
                <a:spcPct val="90000"/>
              </a:lnSpc>
            </a:pPr>
            <a:endParaRPr lang="cs-CZ" altLang="en-US" dirty="0"/>
          </a:p>
          <a:p>
            <a:pPr>
              <a:lnSpc>
                <a:spcPct val="90000"/>
              </a:lnSpc>
            </a:pPr>
            <a:endParaRPr lang="cs-CZ" altLang="en-US" dirty="0"/>
          </a:p>
        </p:txBody>
      </p:sp>
      <p:pic>
        <p:nvPicPr>
          <p:cNvPr id="4" name="Obrázek 3">
            <a:extLst>
              <a:ext uri="{FF2B5EF4-FFF2-40B4-BE49-F238E27FC236}">
                <a16:creationId xmlns:a16="http://schemas.microsoft.com/office/drawing/2014/main" id="{71FBB6E2-CD74-4961-AF00-0541A8DBF354}"/>
              </a:ext>
            </a:extLst>
          </p:cNvPr>
          <p:cNvPicPr>
            <a:picLocks noChangeAspect="1"/>
          </p:cNvPicPr>
          <p:nvPr/>
        </p:nvPicPr>
        <p:blipFill>
          <a:blip r:embed="rId3"/>
          <a:stretch>
            <a:fillRect/>
          </a:stretch>
        </p:blipFill>
        <p:spPr>
          <a:xfrm>
            <a:off x="5363293" y="2421948"/>
            <a:ext cx="6494613" cy="4116964"/>
          </a:xfrm>
          <a:prstGeom prst="rect">
            <a:avLst/>
          </a:prstGeom>
        </p:spPr>
      </p:pic>
    </p:spTree>
    <p:extLst>
      <p:ext uri="{BB962C8B-B14F-4D97-AF65-F5344CB8AC3E}">
        <p14:creationId xmlns:p14="http://schemas.microsoft.com/office/powerpoint/2010/main" val="4176872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9291" y="124979"/>
            <a:ext cx="10515600" cy="697057"/>
          </a:xfrm>
        </p:spPr>
        <p:txBody>
          <a:bodyPr>
            <a:normAutofit/>
          </a:bodyPr>
          <a:lstStyle/>
          <a:p>
            <a:pPr eaLnBrk="1" hangingPunct="1"/>
            <a:r>
              <a:rPr lang="en-GB" altLang="en-US" sz="3600" b="1" dirty="0">
                <a:latin typeface="+mn-lt"/>
              </a:rPr>
              <a:t>Social mobility </a:t>
            </a:r>
            <a:r>
              <a:rPr lang="cs-CZ" altLang="en-US" sz="3600" b="1" dirty="0">
                <a:latin typeface="+mn-lt"/>
              </a:rPr>
              <a:t>- </a:t>
            </a:r>
            <a:r>
              <a:rPr lang="cs-CZ" altLang="en-US" sz="3600" b="1" dirty="0" err="1">
                <a:latin typeface="+mn-lt"/>
              </a:rPr>
              <a:t>politicians</a:t>
            </a:r>
            <a:endParaRPr lang="en-GB" altLang="en-US" sz="3600" b="1" dirty="0">
              <a:latin typeface="+mn-lt"/>
            </a:endParaRPr>
          </a:p>
        </p:txBody>
      </p:sp>
      <p:sp>
        <p:nvSpPr>
          <p:cNvPr id="5123" name="Rectangle 3"/>
          <p:cNvSpPr>
            <a:spLocks noGrp="1" noChangeArrowheads="1"/>
          </p:cNvSpPr>
          <p:nvPr>
            <p:ph type="body" idx="1"/>
          </p:nvPr>
        </p:nvSpPr>
        <p:spPr>
          <a:xfrm>
            <a:off x="413327" y="942108"/>
            <a:ext cx="10515600" cy="5151727"/>
          </a:xfrm>
        </p:spPr>
        <p:txBody>
          <a:bodyPr>
            <a:normAutofit lnSpcReduction="10000"/>
          </a:bodyPr>
          <a:lstStyle/>
          <a:p>
            <a:r>
              <a:rPr lang="en-US" sz="2400" dirty="0"/>
              <a:t>“</a:t>
            </a:r>
            <a:r>
              <a:rPr lang="cs-CZ" sz="2400" dirty="0"/>
              <a:t>I </a:t>
            </a:r>
            <a:r>
              <a:rPr lang="en-US" sz="2400" dirty="0"/>
              <a:t>want to see social mobility rising once again,” said prime minister </a:t>
            </a:r>
            <a:r>
              <a:rPr lang="en-US" sz="2400" dirty="0">
                <a:hlinkClick r:id="rId2"/>
              </a:rPr>
              <a:t>Tony Blair in 2004</a:t>
            </a:r>
            <a:endParaRPr lang="cs-CZ" sz="2400" dirty="0"/>
          </a:p>
          <a:p>
            <a:r>
              <a:rPr lang="en-US" sz="2400" dirty="0"/>
              <a:t>“We can unleash the biggest wave of social mobility since the second world war,” said prime minister </a:t>
            </a:r>
            <a:r>
              <a:rPr lang="en-US" sz="2400" dirty="0">
                <a:hlinkClick r:id="rId3"/>
              </a:rPr>
              <a:t>Gordon Brown in 2010</a:t>
            </a:r>
            <a:r>
              <a:rPr lang="en-US" sz="2400" dirty="0"/>
              <a:t>. </a:t>
            </a:r>
          </a:p>
          <a:p>
            <a:r>
              <a:rPr lang="en-US" sz="2400" dirty="0"/>
              <a:t>“I want to see a </a:t>
            </a:r>
            <a:r>
              <a:rPr lang="en-US" sz="2400" dirty="0">
                <a:hlinkClick r:id="rId4"/>
              </a:rPr>
              <a:t>more socially mobile Britain</a:t>
            </a:r>
            <a:r>
              <a:rPr lang="en-US" sz="2400" dirty="0"/>
              <a:t>,” said David Cameron in 2013. </a:t>
            </a:r>
          </a:p>
          <a:p>
            <a:r>
              <a:rPr lang="en-US" sz="2400" dirty="0"/>
              <a:t>“I want Britain to be the world’s great meritocracy,” said </a:t>
            </a:r>
            <a:r>
              <a:rPr lang="en-US" sz="2400" dirty="0">
                <a:hlinkClick r:id="rId5"/>
              </a:rPr>
              <a:t>Theresa May in 2016</a:t>
            </a:r>
            <a:r>
              <a:rPr lang="en-US" sz="2400" dirty="0"/>
              <a:t>.</a:t>
            </a:r>
            <a:endParaRPr lang="cs-CZ" sz="2400" dirty="0"/>
          </a:p>
          <a:p>
            <a:endParaRPr lang="cs-CZ" altLang="en-US" sz="2400" dirty="0"/>
          </a:p>
          <a:p>
            <a:r>
              <a:rPr lang="cs-CZ" altLang="en-US" sz="2400" dirty="0" err="1"/>
              <a:t>Why</a:t>
            </a:r>
            <a:r>
              <a:rPr lang="cs-CZ" altLang="en-US" sz="2400" dirty="0"/>
              <a:t> </a:t>
            </a:r>
            <a:r>
              <a:rPr lang="cs-CZ" altLang="en-US" sz="2400" dirty="0" err="1"/>
              <a:t>does</a:t>
            </a:r>
            <a:r>
              <a:rPr lang="cs-CZ" altLang="en-US" sz="2400" dirty="0"/>
              <a:t> </a:t>
            </a:r>
            <a:r>
              <a:rPr lang="cs-CZ" altLang="en-US" sz="2400" dirty="0" err="1"/>
              <a:t>social</a:t>
            </a:r>
            <a:r>
              <a:rPr lang="cs-CZ" altLang="en-US" sz="2400" dirty="0"/>
              <a:t> mobility </a:t>
            </a:r>
            <a:r>
              <a:rPr lang="cs-CZ" altLang="en-US" sz="2400" dirty="0" err="1"/>
              <a:t>happen</a:t>
            </a:r>
            <a:r>
              <a:rPr lang="cs-CZ" altLang="en-US" sz="2400" dirty="0"/>
              <a:t>?</a:t>
            </a:r>
          </a:p>
          <a:p>
            <a:r>
              <a:rPr lang="cs-CZ" altLang="en-US" sz="2400" dirty="0" err="1"/>
              <a:t>Two</a:t>
            </a:r>
            <a:r>
              <a:rPr lang="cs-CZ" altLang="en-US" sz="2400" dirty="0"/>
              <a:t> </a:t>
            </a:r>
            <a:r>
              <a:rPr lang="cs-CZ" altLang="en-US" sz="2400" dirty="0" err="1"/>
              <a:t>general</a:t>
            </a:r>
            <a:r>
              <a:rPr lang="cs-CZ" altLang="en-US" sz="2400" dirty="0"/>
              <a:t> </a:t>
            </a:r>
            <a:r>
              <a:rPr lang="cs-CZ" altLang="en-US" sz="2400" dirty="0" err="1"/>
              <a:t>factors</a:t>
            </a:r>
            <a:r>
              <a:rPr lang="cs-CZ" altLang="en-US" sz="2400" dirty="0"/>
              <a:t> </a:t>
            </a:r>
            <a:r>
              <a:rPr lang="cs-CZ" altLang="en-US" sz="2400" dirty="0" err="1"/>
              <a:t>that</a:t>
            </a:r>
            <a:r>
              <a:rPr lang="cs-CZ" altLang="en-US" sz="2400" dirty="0"/>
              <a:t> influence </a:t>
            </a:r>
            <a:r>
              <a:rPr lang="cs-CZ" altLang="en-US" sz="2400" dirty="0" err="1"/>
              <a:t>social</a:t>
            </a:r>
            <a:r>
              <a:rPr lang="cs-CZ" altLang="en-US" sz="2400" dirty="0"/>
              <a:t> mobility</a:t>
            </a:r>
          </a:p>
          <a:p>
            <a:pPr marL="914400" lvl="1" indent="-457200">
              <a:buFont typeface="+mj-lt"/>
              <a:buAutoNum type="arabicPeriod"/>
            </a:pPr>
            <a:r>
              <a:rPr lang="cs-CZ" altLang="en-US" dirty="0" err="1"/>
              <a:t>Level</a:t>
            </a:r>
            <a:r>
              <a:rPr lang="cs-CZ" altLang="en-US" dirty="0"/>
              <a:t> </a:t>
            </a:r>
            <a:r>
              <a:rPr lang="cs-CZ" altLang="en-US" dirty="0" err="1"/>
              <a:t>of</a:t>
            </a:r>
            <a:r>
              <a:rPr lang="cs-CZ" altLang="en-US" dirty="0"/>
              <a:t> </a:t>
            </a:r>
            <a:r>
              <a:rPr lang="cs-CZ" altLang="en-US" dirty="0" err="1"/>
              <a:t>inequality</a:t>
            </a:r>
            <a:endParaRPr lang="cs-CZ" altLang="en-US" dirty="0"/>
          </a:p>
          <a:p>
            <a:pPr marL="914400" lvl="1" indent="-457200">
              <a:buFont typeface="+mj-lt"/>
              <a:buAutoNum type="arabicPeriod"/>
            </a:pPr>
            <a:r>
              <a:rPr lang="cs-CZ" altLang="en-US" dirty="0" err="1"/>
              <a:t>Exogenous</a:t>
            </a:r>
            <a:r>
              <a:rPr lang="cs-CZ" altLang="en-US" dirty="0"/>
              <a:t> and </a:t>
            </a:r>
            <a:r>
              <a:rPr lang="cs-CZ" altLang="en-US" dirty="0" err="1"/>
              <a:t>endogenous</a:t>
            </a:r>
            <a:r>
              <a:rPr lang="cs-CZ" altLang="en-US" dirty="0"/>
              <a:t> </a:t>
            </a:r>
            <a:r>
              <a:rPr lang="cs-CZ" altLang="en-US" dirty="0" err="1"/>
              <a:t>factors</a:t>
            </a:r>
            <a:endParaRPr lang="cs-CZ" altLang="en-US" dirty="0"/>
          </a:p>
          <a:p>
            <a:pPr lvl="2"/>
            <a:r>
              <a:rPr lang="cs-CZ" altLang="en-US" sz="2400" dirty="0" err="1"/>
              <a:t>Exogenous</a:t>
            </a:r>
            <a:r>
              <a:rPr lang="cs-CZ" altLang="en-US" sz="2400" dirty="0"/>
              <a:t>, </a:t>
            </a:r>
            <a:r>
              <a:rPr lang="cs-CZ" altLang="en-US" sz="2400" dirty="0" err="1"/>
              <a:t>structural</a:t>
            </a:r>
            <a:r>
              <a:rPr lang="cs-CZ" altLang="en-US" sz="2400" dirty="0"/>
              <a:t> </a:t>
            </a:r>
            <a:r>
              <a:rPr lang="cs-CZ" altLang="en-US" sz="2400" dirty="0" err="1"/>
              <a:t>factors</a:t>
            </a:r>
            <a:r>
              <a:rPr lang="cs-CZ" altLang="en-US" sz="2400" dirty="0"/>
              <a:t>, </a:t>
            </a:r>
            <a:r>
              <a:rPr lang="cs-CZ" altLang="en-US" sz="2400" dirty="0" err="1"/>
              <a:t>absolute</a:t>
            </a:r>
            <a:r>
              <a:rPr lang="cs-CZ" altLang="en-US" sz="2400" dirty="0"/>
              <a:t> mobility</a:t>
            </a:r>
          </a:p>
          <a:p>
            <a:pPr lvl="2"/>
            <a:r>
              <a:rPr lang="cs-CZ" altLang="en-US" sz="2400" dirty="0" err="1"/>
              <a:t>Endogenous</a:t>
            </a:r>
            <a:r>
              <a:rPr lang="cs-CZ" altLang="en-US" sz="2400" dirty="0"/>
              <a:t>, </a:t>
            </a:r>
            <a:r>
              <a:rPr lang="cs-CZ" altLang="en-US" sz="2400" dirty="0" err="1"/>
              <a:t>individual</a:t>
            </a:r>
            <a:r>
              <a:rPr lang="cs-CZ" altLang="en-US" sz="2400" dirty="0"/>
              <a:t> </a:t>
            </a:r>
            <a:r>
              <a:rPr lang="cs-CZ" altLang="en-US" sz="2400" dirty="0" err="1"/>
              <a:t>factors</a:t>
            </a:r>
            <a:r>
              <a:rPr lang="cs-CZ" altLang="en-US" sz="2400" dirty="0"/>
              <a:t>, </a:t>
            </a:r>
            <a:r>
              <a:rPr lang="cs-CZ" altLang="en-US" sz="2400" dirty="0" err="1"/>
              <a:t>relative</a:t>
            </a:r>
            <a:r>
              <a:rPr lang="cs-CZ" altLang="en-US" sz="2400" dirty="0"/>
              <a:t> mobility</a:t>
            </a:r>
          </a:p>
          <a:p>
            <a:pPr lvl="2"/>
            <a:endParaRPr lang="en-GB" altLang="en-US" sz="1600" dirty="0"/>
          </a:p>
        </p:txBody>
      </p:sp>
    </p:spTree>
    <p:extLst>
      <p:ext uri="{BB962C8B-B14F-4D97-AF65-F5344CB8AC3E}">
        <p14:creationId xmlns:p14="http://schemas.microsoft.com/office/powerpoint/2010/main" val="1956704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35035" y="142458"/>
            <a:ext cx="8229600" cy="864096"/>
          </a:xfrm>
        </p:spPr>
        <p:txBody>
          <a:bodyPr>
            <a:normAutofit/>
          </a:bodyPr>
          <a:lstStyle/>
          <a:p>
            <a:r>
              <a:rPr lang="cs-CZ" altLang="en-US" sz="3600" b="1" dirty="0" err="1">
                <a:latin typeface="+mn-lt"/>
              </a:rPr>
              <a:t>Level</a:t>
            </a:r>
            <a:r>
              <a:rPr lang="cs-CZ" altLang="en-US" sz="3600" b="1" dirty="0">
                <a:latin typeface="+mn-lt"/>
              </a:rPr>
              <a:t> </a:t>
            </a:r>
            <a:r>
              <a:rPr lang="cs-CZ" altLang="en-US" sz="3600" b="1" dirty="0" err="1">
                <a:latin typeface="+mn-lt"/>
              </a:rPr>
              <a:t>of</a:t>
            </a:r>
            <a:r>
              <a:rPr lang="cs-CZ" altLang="en-US" sz="3600" b="1" dirty="0">
                <a:latin typeface="+mn-lt"/>
              </a:rPr>
              <a:t> </a:t>
            </a:r>
            <a:r>
              <a:rPr lang="cs-CZ" altLang="en-US" sz="3600" b="1" dirty="0" err="1">
                <a:latin typeface="+mn-lt"/>
              </a:rPr>
              <a:t>inequality</a:t>
            </a:r>
            <a:r>
              <a:rPr lang="cs-CZ" altLang="en-US" sz="3600" b="1" dirty="0">
                <a:latin typeface="+mn-lt"/>
              </a:rPr>
              <a:t> I - GGC</a:t>
            </a:r>
            <a:endParaRPr lang="en-US" altLang="en-US" sz="3600" b="1" dirty="0">
              <a:latin typeface="+mn-lt"/>
            </a:endParaRPr>
          </a:p>
        </p:txBody>
      </p:sp>
      <p:sp>
        <p:nvSpPr>
          <p:cNvPr id="25603" name="Rectangle 3"/>
          <p:cNvSpPr>
            <a:spLocks noGrp="1" noChangeArrowheads="1"/>
          </p:cNvSpPr>
          <p:nvPr>
            <p:ph type="body" idx="1"/>
          </p:nvPr>
        </p:nvSpPr>
        <p:spPr>
          <a:xfrm>
            <a:off x="514349" y="1006554"/>
            <a:ext cx="8491105" cy="2771119"/>
          </a:xfrm>
        </p:spPr>
        <p:txBody>
          <a:bodyPr>
            <a:normAutofit/>
          </a:bodyPr>
          <a:lstStyle/>
          <a:p>
            <a:r>
              <a:rPr lang="cs-CZ" altLang="en-US" sz="2400" dirty="0" err="1"/>
              <a:t>What</a:t>
            </a:r>
            <a:r>
              <a:rPr lang="cs-CZ" altLang="en-US" sz="2400" dirty="0"/>
              <a:t> </a:t>
            </a:r>
            <a:r>
              <a:rPr lang="cs-CZ" altLang="en-US" sz="2400" dirty="0" err="1"/>
              <a:t>is</a:t>
            </a:r>
            <a:r>
              <a:rPr lang="cs-CZ" altLang="en-US" sz="2400" dirty="0"/>
              <a:t> </a:t>
            </a:r>
            <a:r>
              <a:rPr lang="cs-CZ" altLang="en-US" sz="2400" dirty="0" err="1"/>
              <a:t>the</a:t>
            </a:r>
            <a:r>
              <a:rPr lang="cs-CZ" altLang="en-US" sz="2400" dirty="0"/>
              <a:t> </a:t>
            </a:r>
            <a:r>
              <a:rPr lang="cs-CZ" altLang="en-US" sz="2400" dirty="0" err="1"/>
              <a:t>relatioship</a:t>
            </a:r>
            <a:r>
              <a:rPr lang="cs-CZ" altLang="en-US" sz="2400" dirty="0"/>
              <a:t> </a:t>
            </a:r>
            <a:r>
              <a:rPr lang="cs-CZ" altLang="en-US" sz="2400" dirty="0" err="1"/>
              <a:t>between</a:t>
            </a:r>
            <a:r>
              <a:rPr lang="cs-CZ" altLang="en-US" sz="2400" dirty="0"/>
              <a:t> </a:t>
            </a:r>
            <a:r>
              <a:rPr lang="cs-CZ" altLang="en-US" sz="2400" dirty="0" err="1"/>
              <a:t>inequality</a:t>
            </a:r>
            <a:r>
              <a:rPr lang="cs-CZ" altLang="en-US" sz="2400" dirty="0"/>
              <a:t> and </a:t>
            </a:r>
            <a:r>
              <a:rPr lang="cs-CZ" altLang="en-US" sz="2400" dirty="0" err="1"/>
              <a:t>social</a:t>
            </a:r>
            <a:r>
              <a:rPr lang="cs-CZ" altLang="en-US" sz="2400" dirty="0"/>
              <a:t> </a:t>
            </a:r>
            <a:r>
              <a:rPr lang="cs-CZ" altLang="en-US" sz="2400" dirty="0" err="1"/>
              <a:t>mobilty</a:t>
            </a:r>
            <a:r>
              <a:rPr lang="cs-CZ" altLang="en-US" sz="2400" dirty="0"/>
              <a:t>?</a:t>
            </a:r>
            <a:endParaRPr lang="en-GB" altLang="en-US" sz="2400" dirty="0"/>
          </a:p>
          <a:p>
            <a:r>
              <a:rPr lang="cs-CZ" altLang="en-US" sz="2400" dirty="0" err="1"/>
              <a:t>Aggregated</a:t>
            </a:r>
            <a:r>
              <a:rPr lang="cs-CZ" altLang="en-US" sz="2400" dirty="0"/>
              <a:t> </a:t>
            </a:r>
            <a:r>
              <a:rPr lang="cs-CZ" altLang="en-US" sz="2400" dirty="0" err="1"/>
              <a:t>level</a:t>
            </a:r>
            <a:r>
              <a:rPr lang="cs-CZ" altLang="en-US" sz="2400" dirty="0"/>
              <a:t> – </a:t>
            </a:r>
            <a:r>
              <a:rPr lang="cs-CZ" altLang="en-US" sz="2400" i="1" dirty="0"/>
              <a:t>G</a:t>
            </a:r>
            <a:r>
              <a:rPr lang="cs-CZ" altLang="en-US" sz="2400" dirty="0"/>
              <a:t>reat </a:t>
            </a:r>
            <a:r>
              <a:rPr lang="cs-CZ" altLang="en-US" sz="2400" i="1" dirty="0" err="1"/>
              <a:t>G</a:t>
            </a:r>
            <a:r>
              <a:rPr lang="cs-CZ" altLang="en-US" sz="2400" dirty="0" err="1"/>
              <a:t>atsby</a:t>
            </a:r>
            <a:r>
              <a:rPr lang="cs-CZ" altLang="en-US" sz="2400" dirty="0"/>
              <a:t> </a:t>
            </a:r>
            <a:r>
              <a:rPr lang="cs-CZ" altLang="en-US" sz="2400" i="1" dirty="0" err="1"/>
              <a:t>C</a:t>
            </a:r>
            <a:r>
              <a:rPr lang="cs-CZ" altLang="en-US" sz="2400" dirty="0" err="1"/>
              <a:t>urve</a:t>
            </a:r>
            <a:r>
              <a:rPr lang="cs-CZ" altLang="en-US" sz="2400" dirty="0"/>
              <a:t> </a:t>
            </a:r>
          </a:p>
          <a:p>
            <a:r>
              <a:rPr lang="cs-CZ" altLang="en-US" sz="2400" dirty="0" err="1"/>
              <a:t>Higer</a:t>
            </a:r>
            <a:r>
              <a:rPr lang="cs-CZ" altLang="en-US" sz="2400" dirty="0"/>
              <a:t> </a:t>
            </a:r>
            <a:r>
              <a:rPr lang="cs-CZ" altLang="en-US" sz="2400" dirty="0" err="1"/>
              <a:t>economic</a:t>
            </a:r>
            <a:r>
              <a:rPr lang="cs-CZ" altLang="en-US" sz="2400" dirty="0"/>
              <a:t> </a:t>
            </a:r>
            <a:r>
              <a:rPr lang="cs-CZ" altLang="en-US" sz="2400" dirty="0" err="1"/>
              <a:t>inequality</a:t>
            </a:r>
            <a:r>
              <a:rPr lang="cs-CZ" altLang="en-US" sz="2400" dirty="0"/>
              <a:t> </a:t>
            </a:r>
            <a:r>
              <a:rPr lang="cs-CZ" altLang="en-US" sz="2400" dirty="0" err="1"/>
              <a:t>means</a:t>
            </a:r>
            <a:r>
              <a:rPr lang="cs-CZ" altLang="en-US" sz="2400" dirty="0"/>
              <a:t> </a:t>
            </a:r>
            <a:r>
              <a:rPr lang="cs-CZ" altLang="en-US" sz="2400" dirty="0" err="1"/>
              <a:t>lower</a:t>
            </a:r>
            <a:r>
              <a:rPr lang="cs-CZ" altLang="en-US" sz="2400" dirty="0"/>
              <a:t> </a:t>
            </a:r>
            <a:r>
              <a:rPr lang="cs-CZ" altLang="en-US" sz="2400" dirty="0" err="1"/>
              <a:t>social</a:t>
            </a:r>
            <a:r>
              <a:rPr lang="cs-CZ" altLang="en-US" sz="2400" dirty="0"/>
              <a:t> mobility and vice versa</a:t>
            </a:r>
          </a:p>
          <a:p>
            <a:r>
              <a:rPr lang="cs-CZ" sz="2400" dirty="0"/>
              <a:t>I</a:t>
            </a:r>
            <a:r>
              <a:rPr lang="en-US" sz="2400" dirty="0" err="1"/>
              <a:t>nequality</a:t>
            </a:r>
            <a:r>
              <a:rPr lang="en-US" sz="2400" dirty="0"/>
              <a:t> generates</a:t>
            </a:r>
            <a:r>
              <a:rPr lang="cs-CZ" sz="2400" dirty="0"/>
              <a:t> </a:t>
            </a:r>
            <a:r>
              <a:rPr lang="en-US" sz="2400" dirty="0"/>
              <a:t>less opportunities</a:t>
            </a:r>
            <a:r>
              <a:rPr lang="cs-CZ" sz="2400" dirty="0"/>
              <a:t>, </a:t>
            </a:r>
            <a:r>
              <a:rPr lang="en-US" altLang="en-US" sz="2400" dirty="0"/>
              <a:t>low social mobility</a:t>
            </a:r>
          </a:p>
          <a:p>
            <a:r>
              <a:rPr lang="cs-CZ" altLang="en-US" sz="2400" dirty="0"/>
              <a:t>GGC: Great </a:t>
            </a:r>
            <a:r>
              <a:rPr lang="cs-CZ" altLang="en-US" sz="2400" dirty="0" err="1"/>
              <a:t>Gatsby</a:t>
            </a:r>
            <a:r>
              <a:rPr lang="cs-CZ" altLang="en-US" sz="2400" dirty="0"/>
              <a:t> </a:t>
            </a:r>
            <a:r>
              <a:rPr lang="cs-CZ" altLang="en-US" sz="2400" dirty="0" err="1"/>
              <a:t>Curve</a:t>
            </a:r>
            <a:r>
              <a:rPr lang="cs-CZ" altLang="en-US" sz="2400" dirty="0"/>
              <a:t> </a:t>
            </a:r>
            <a:r>
              <a:rPr lang="en-US" altLang="en-US" sz="2400" dirty="0"/>
              <a:t> </a:t>
            </a:r>
            <a:endParaRPr lang="cs-CZ" altLang="en-US" sz="2400" dirty="0"/>
          </a:p>
          <a:p>
            <a:endParaRPr lang="cs-CZ" altLang="en-US" sz="2400" dirty="0"/>
          </a:p>
          <a:p>
            <a:endParaRPr lang="en-US" altLang="en-US" dirty="0"/>
          </a:p>
          <a:p>
            <a:endParaRPr lang="en-US" altLang="en-US" b="1" dirty="0"/>
          </a:p>
        </p:txBody>
      </p:sp>
      <p:sp>
        <p:nvSpPr>
          <p:cNvPr id="25604" name="Slide Number Placeholder 3"/>
          <p:cNvSpPr txBox="1">
            <a:spLocks noGrp="1"/>
          </p:cNvSpPr>
          <p:nvPr/>
        </p:nvSpPr>
        <p:spPr bwMode="auto">
          <a:xfrm>
            <a:off x="9747250" y="6505576"/>
            <a:ext cx="60325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662D91"/>
              </a:buClr>
              <a:buChar char="•"/>
              <a:defRPr sz="3200">
                <a:solidFill>
                  <a:schemeClr val="tx1"/>
                </a:solidFill>
                <a:latin typeface="Times New Roman" pitchFamily="18" charset="0"/>
                <a:cs typeface="Arial" charset="0"/>
              </a:defRPr>
            </a:lvl1pPr>
            <a:lvl2pPr marL="37931725" indent="-37474525" eaLnBrk="0" hangingPunct="0">
              <a:spcBef>
                <a:spcPct val="20000"/>
              </a:spcBef>
              <a:buClr>
                <a:srgbClr val="662D91"/>
              </a:buClr>
              <a:buChar char="–"/>
              <a:defRPr sz="2800">
                <a:solidFill>
                  <a:schemeClr val="tx1"/>
                </a:solidFill>
                <a:latin typeface="Times New Roman" pitchFamily="18" charset="0"/>
                <a:cs typeface="Arial" charset="0"/>
              </a:defRPr>
            </a:lvl2pPr>
            <a:lvl3pPr marL="1143000" indent="-228600" eaLnBrk="0" hangingPunct="0">
              <a:spcBef>
                <a:spcPct val="20000"/>
              </a:spcBef>
              <a:buClr>
                <a:srgbClr val="662D91"/>
              </a:buClr>
              <a:buChar char="•"/>
              <a:defRPr sz="2400">
                <a:solidFill>
                  <a:schemeClr val="tx1"/>
                </a:solidFill>
                <a:latin typeface="Times New Roman" pitchFamily="18" charset="0"/>
                <a:cs typeface="Arial" charset="0"/>
              </a:defRPr>
            </a:lvl3pPr>
            <a:lvl4pPr marL="1600200" indent="-228600" eaLnBrk="0" hangingPunct="0">
              <a:spcBef>
                <a:spcPct val="20000"/>
              </a:spcBef>
              <a:buClr>
                <a:srgbClr val="662D91"/>
              </a:buClr>
              <a:buChar char="–"/>
              <a:defRPr sz="2000">
                <a:solidFill>
                  <a:schemeClr val="tx1"/>
                </a:solidFill>
                <a:latin typeface="Times New Roman" pitchFamily="18" charset="0"/>
                <a:cs typeface="Arial" charset="0"/>
              </a:defRPr>
            </a:lvl4pPr>
            <a:lvl5pPr marL="2057400" indent="-228600" eaLnBrk="0" hangingPunct="0">
              <a:spcBef>
                <a:spcPct val="20000"/>
              </a:spcBef>
              <a:buClr>
                <a:srgbClr val="662D91"/>
              </a:buClr>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9pPr>
          </a:lstStyle>
          <a:p>
            <a:pPr algn="ctr" eaLnBrk="1" hangingPunct="1">
              <a:spcBef>
                <a:spcPct val="0"/>
              </a:spcBef>
              <a:buClrTx/>
              <a:buFontTx/>
              <a:buNone/>
            </a:pPr>
            <a:fld id="{1090E254-4034-4A36-BA41-BBABBF2E845D}" type="slidenum">
              <a:rPr lang="en-US" altLang="en-US" sz="1000">
                <a:solidFill>
                  <a:schemeClr val="bg1"/>
                </a:solidFill>
                <a:latin typeface="Arial" charset="0"/>
                <a:ea typeface="ＭＳ Ｐゴシック" pitchFamily="34" charset="-128"/>
              </a:rPr>
              <a:pPr algn="ctr" eaLnBrk="1" hangingPunct="1">
                <a:spcBef>
                  <a:spcPct val="0"/>
                </a:spcBef>
                <a:buClrTx/>
                <a:buFontTx/>
                <a:buNone/>
              </a:pPr>
              <a:t>8</a:t>
            </a:fld>
            <a:endParaRPr lang="en-US" altLang="en-US" sz="1000">
              <a:solidFill>
                <a:schemeClr val="bg1"/>
              </a:solidFill>
              <a:latin typeface="Arial" charset="0"/>
              <a:ea typeface="ＭＳ Ｐゴシック" pitchFamily="34" charset="-128"/>
            </a:endParaRPr>
          </a:p>
        </p:txBody>
      </p:sp>
      <p:sp>
        <p:nvSpPr>
          <p:cNvPr id="2" name="Zástupný symbol pro číslo snímku 1"/>
          <p:cNvSpPr>
            <a:spLocks noGrp="1"/>
          </p:cNvSpPr>
          <p:nvPr>
            <p:ph type="sldNum" sz="quarter" idx="12"/>
          </p:nvPr>
        </p:nvSpPr>
        <p:spPr/>
        <p:txBody>
          <a:bodyPr/>
          <a:lstStyle/>
          <a:p>
            <a:fld id="{9494B6D5-A0B9-47D8-AD4D-9B608C1A07EE}" type="slidenum">
              <a:rPr lang="en-GB" smtClean="0"/>
              <a:pPr/>
              <a:t>8</a:t>
            </a:fld>
            <a:endParaRPr lang="en-GB"/>
          </a:p>
        </p:txBody>
      </p:sp>
      <p:pic>
        <p:nvPicPr>
          <p:cNvPr id="6" name="Obrázek 5">
            <a:extLst>
              <a:ext uri="{FF2B5EF4-FFF2-40B4-BE49-F238E27FC236}">
                <a16:creationId xmlns:a16="http://schemas.microsoft.com/office/drawing/2014/main" id="{068EB7B1-0755-4CCA-8F23-94364DBF625B}"/>
              </a:ext>
            </a:extLst>
          </p:cNvPr>
          <p:cNvPicPr>
            <a:picLocks noChangeAspect="1"/>
          </p:cNvPicPr>
          <p:nvPr/>
        </p:nvPicPr>
        <p:blipFill>
          <a:blip r:embed="rId3"/>
          <a:stretch>
            <a:fillRect/>
          </a:stretch>
        </p:blipFill>
        <p:spPr>
          <a:xfrm>
            <a:off x="5260245" y="3245300"/>
            <a:ext cx="5090255" cy="3612700"/>
          </a:xfrm>
          <a:prstGeom prst="rect">
            <a:avLst/>
          </a:prstGeom>
          <a:effectLst>
            <a:outerShdw blurRad="50800" dist="50800" dir="5400000" algn="ctr" rotWithShape="0">
              <a:srgbClr val="000000">
                <a:alpha val="0"/>
              </a:srgbClr>
            </a:outerShdw>
          </a:effectLst>
        </p:spPr>
      </p:pic>
    </p:spTree>
    <p:extLst>
      <p:ext uri="{BB962C8B-B14F-4D97-AF65-F5344CB8AC3E}">
        <p14:creationId xmlns:p14="http://schemas.microsoft.com/office/powerpoint/2010/main" val="1540735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AE58D348-B5A8-4F85-9BEB-EC8963DDFF40}"/>
              </a:ext>
            </a:extLst>
          </p:cNvPr>
          <p:cNvPicPr>
            <a:picLocks noChangeAspect="1"/>
          </p:cNvPicPr>
          <p:nvPr/>
        </p:nvPicPr>
        <p:blipFill>
          <a:blip r:embed="rId3"/>
          <a:stretch>
            <a:fillRect/>
          </a:stretch>
        </p:blipFill>
        <p:spPr>
          <a:xfrm>
            <a:off x="3114658" y="2281382"/>
            <a:ext cx="5984013" cy="4287369"/>
          </a:xfrm>
          <a:prstGeom prst="rect">
            <a:avLst/>
          </a:prstGeom>
        </p:spPr>
      </p:pic>
      <p:sp>
        <p:nvSpPr>
          <p:cNvPr id="6" name="Rectangle 2">
            <a:extLst>
              <a:ext uri="{FF2B5EF4-FFF2-40B4-BE49-F238E27FC236}">
                <a16:creationId xmlns:a16="http://schemas.microsoft.com/office/drawing/2014/main" id="{673C27E3-9CD1-41BB-823F-ED876C7E5BE9}"/>
              </a:ext>
            </a:extLst>
          </p:cNvPr>
          <p:cNvSpPr>
            <a:spLocks noGrp="1" noChangeArrowheads="1"/>
          </p:cNvSpPr>
          <p:nvPr>
            <p:ph type="title"/>
          </p:nvPr>
        </p:nvSpPr>
        <p:spPr>
          <a:xfrm>
            <a:off x="79617" y="90551"/>
            <a:ext cx="8229600" cy="679832"/>
          </a:xfrm>
        </p:spPr>
        <p:txBody>
          <a:bodyPr>
            <a:normAutofit/>
          </a:bodyPr>
          <a:lstStyle/>
          <a:p>
            <a:r>
              <a:rPr lang="cs-CZ" altLang="en-US" sz="3600" b="1" dirty="0" err="1">
                <a:latin typeface="+mn-lt"/>
              </a:rPr>
              <a:t>Level</a:t>
            </a:r>
            <a:r>
              <a:rPr lang="cs-CZ" altLang="en-US" sz="3600" b="1" dirty="0">
                <a:latin typeface="+mn-lt"/>
              </a:rPr>
              <a:t> </a:t>
            </a:r>
            <a:r>
              <a:rPr lang="cs-CZ" altLang="en-US" sz="3600" b="1" dirty="0" err="1">
                <a:latin typeface="+mn-lt"/>
              </a:rPr>
              <a:t>of</a:t>
            </a:r>
            <a:r>
              <a:rPr lang="cs-CZ" altLang="en-US" sz="3600" b="1" dirty="0">
                <a:latin typeface="+mn-lt"/>
              </a:rPr>
              <a:t> </a:t>
            </a:r>
            <a:r>
              <a:rPr lang="cs-CZ" altLang="en-US" sz="3600" b="1" dirty="0" err="1">
                <a:latin typeface="+mn-lt"/>
              </a:rPr>
              <a:t>inequality</a:t>
            </a:r>
            <a:r>
              <a:rPr lang="cs-CZ" altLang="en-US" sz="3600" b="1" dirty="0">
                <a:latin typeface="+mn-lt"/>
              </a:rPr>
              <a:t> II - GGC</a:t>
            </a:r>
            <a:endParaRPr lang="en-US" altLang="en-US" sz="3600" b="1" dirty="0">
              <a:latin typeface="+mn-lt"/>
            </a:endParaRPr>
          </a:p>
        </p:txBody>
      </p:sp>
      <p:sp>
        <p:nvSpPr>
          <p:cNvPr id="7" name="Rectangle 3">
            <a:extLst>
              <a:ext uri="{FF2B5EF4-FFF2-40B4-BE49-F238E27FC236}">
                <a16:creationId xmlns:a16="http://schemas.microsoft.com/office/drawing/2014/main" id="{907415FD-F54E-4447-B75D-6D1FFA65FCB2}"/>
              </a:ext>
            </a:extLst>
          </p:cNvPr>
          <p:cNvSpPr txBox="1">
            <a:spLocks noChangeArrowheads="1"/>
          </p:cNvSpPr>
          <p:nvPr/>
        </p:nvSpPr>
        <p:spPr>
          <a:xfrm>
            <a:off x="79617" y="818341"/>
            <a:ext cx="8491105" cy="6798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en-US" sz="2400" dirty="0" err="1"/>
              <a:t>How</a:t>
            </a:r>
            <a:r>
              <a:rPr lang="cs-CZ" altLang="en-US" sz="2400" dirty="0"/>
              <a:t> </a:t>
            </a:r>
            <a:r>
              <a:rPr lang="cs-CZ" altLang="en-US" sz="2400" dirty="0" err="1"/>
              <a:t>does</a:t>
            </a:r>
            <a:r>
              <a:rPr lang="cs-CZ" altLang="en-US" sz="2400" dirty="0"/>
              <a:t> GGC </a:t>
            </a:r>
            <a:r>
              <a:rPr lang="cs-CZ" altLang="en-US" sz="2400" dirty="0" err="1"/>
              <a:t>work</a:t>
            </a:r>
            <a:r>
              <a:rPr lang="cs-CZ" altLang="en-US" sz="2400" dirty="0"/>
              <a:t> in </a:t>
            </a:r>
            <a:r>
              <a:rPr lang="cs-CZ" altLang="en-US" sz="2400" dirty="0" err="1"/>
              <a:t>individual</a:t>
            </a:r>
            <a:r>
              <a:rPr lang="cs-CZ" altLang="en-US" sz="2400" dirty="0"/>
              <a:t> </a:t>
            </a:r>
            <a:r>
              <a:rPr lang="cs-CZ" altLang="en-US" sz="2400" dirty="0" err="1"/>
              <a:t>level</a:t>
            </a:r>
            <a:r>
              <a:rPr lang="cs-CZ" altLang="en-US" sz="2400" dirty="0"/>
              <a:t>?</a:t>
            </a:r>
          </a:p>
          <a:p>
            <a:endParaRPr lang="en-US" altLang="en-US" dirty="0"/>
          </a:p>
          <a:p>
            <a:endParaRPr lang="en-US" altLang="en-US" b="1" dirty="0"/>
          </a:p>
        </p:txBody>
      </p:sp>
    </p:spTree>
    <p:custDataLst>
      <p:tags r:id="rId1"/>
    </p:custDataLst>
    <p:extLst>
      <p:ext uri="{BB962C8B-B14F-4D97-AF65-F5344CB8AC3E}">
        <p14:creationId xmlns:p14="http://schemas.microsoft.com/office/powerpoint/2010/main" val="38892549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506</TotalTime>
  <Words>1554</Words>
  <Application>Microsoft Office PowerPoint</Application>
  <PresentationFormat>Širokoúhlá obrazovka</PresentationFormat>
  <Paragraphs>153</Paragraphs>
  <Slides>13</Slides>
  <Notes>4</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13</vt:i4>
      </vt:variant>
    </vt:vector>
  </HeadingPairs>
  <TitlesOfParts>
    <vt:vector size="18" baseType="lpstr">
      <vt:lpstr>Arial</vt:lpstr>
      <vt:lpstr>Calibri</vt:lpstr>
      <vt:lpstr>Calibri Light</vt:lpstr>
      <vt:lpstr>Tahoma</vt:lpstr>
      <vt:lpstr>Motiv Office</vt:lpstr>
      <vt:lpstr>Theory of social mobility I</vt:lpstr>
      <vt:lpstr>Theory of social mobility II </vt:lpstr>
      <vt:lpstr>Theory of social mobility III</vt:lpstr>
      <vt:lpstr>Inequality of opportunity</vt:lpstr>
      <vt:lpstr>Prezentace aplikace PowerPoint</vt:lpstr>
      <vt:lpstr>Is America Dreaming?: Understanding Social Mobility</vt:lpstr>
      <vt:lpstr>Social mobility - politicians</vt:lpstr>
      <vt:lpstr>Level of inequality I - GGC</vt:lpstr>
      <vt:lpstr>Level of inequality II - GGC</vt:lpstr>
      <vt:lpstr>Exogenous factors I</vt:lpstr>
      <vt:lpstr>Prezentace aplikace PowerPoint</vt:lpstr>
      <vt:lpstr>Endogenous factors</vt:lpstr>
      <vt:lpstr>Prezentace aplikace PowerPoint</vt:lpstr>
    </vt:vector>
  </TitlesOfParts>
  <Company>FSS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Today’s Class Systems</dc:title>
  <dc:creator>Tomáš Katrňák</dc:creator>
  <cp:lastModifiedBy>Tomáš Katrňák</cp:lastModifiedBy>
  <cp:revision>55</cp:revision>
  <dcterms:created xsi:type="dcterms:W3CDTF">2019-09-30T10:00:46Z</dcterms:created>
  <dcterms:modified xsi:type="dcterms:W3CDTF">2022-11-08T11:25:47Z</dcterms:modified>
</cp:coreProperties>
</file>