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60" r:id="rId4"/>
    <p:sldId id="275" r:id="rId5"/>
    <p:sldId id="276" r:id="rId6"/>
    <p:sldId id="257" r:id="rId7"/>
    <p:sldId id="268" r:id="rId8"/>
    <p:sldId id="258" r:id="rId9"/>
    <p:sldId id="259" r:id="rId10"/>
    <p:sldId id="264" r:id="rId11"/>
    <p:sldId id="273" r:id="rId12"/>
    <p:sldId id="263" r:id="rId13"/>
    <p:sldId id="272" r:id="rId14"/>
    <p:sldId id="274"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áš Katrňák" initials="TK" lastIdx="1" clrIdx="0">
    <p:extLst>
      <p:ext uri="{19B8F6BF-5375-455C-9EA6-DF929625EA0E}">
        <p15:presenceInfo xmlns:p15="http://schemas.microsoft.com/office/powerpoint/2012/main" userId="S-1-5-21-3451901064-902568176-4053310204-84610" providerId="AD"/>
      </p:ext>
    </p:extLst>
  </p:cmAuthor>
  <p:cmAuthor id="2" name="Tomáš Katrňák" initials="TK [2]" lastIdx="1" clrIdx="1">
    <p:extLst>
      <p:ext uri="{19B8F6BF-5375-455C-9EA6-DF929625EA0E}">
        <p15:presenceInfo xmlns:p15="http://schemas.microsoft.com/office/powerpoint/2012/main" userId="Tomáš Katrňák" providerId="None"/>
      </p:ext>
    </p:extLst>
  </p:cmAuthor>
  <p:cmAuthor id="3" name="Tomáš Katrňák" initials="TK [3]" lastIdx="1" clrIdx="2">
    <p:extLst>
      <p:ext uri="{19B8F6BF-5375-455C-9EA6-DF929625EA0E}">
        <p15:presenceInfo xmlns:p15="http://schemas.microsoft.com/office/powerpoint/2012/main" userId="S-1-5-21-271893136-264475109-1824216404-37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notesViewPr>
    <p:cSldViewPr snapToGrid="0">
      <p:cViewPr>
        <p:scale>
          <a:sx n="150" d="100"/>
          <a:sy n="150" d="100"/>
        </p:scale>
        <p:origin x="1272" y="-26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C83211-3E92-447D-832E-28C56EC1E2AB}" type="datetimeFigureOut">
              <a:rPr lang="cs-CZ" smtClean="0"/>
              <a:t>15.11.2022</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B88CD6D-5A0E-49B0-B14E-8B1356857344}" type="slidenum">
              <a:rPr lang="cs-CZ" smtClean="0"/>
              <a:t>‹#›</a:t>
            </a:fld>
            <a:endParaRPr lang="cs-CZ"/>
          </a:p>
        </p:txBody>
      </p:sp>
    </p:spTree>
    <p:extLst>
      <p:ext uri="{BB962C8B-B14F-4D97-AF65-F5344CB8AC3E}">
        <p14:creationId xmlns:p14="http://schemas.microsoft.com/office/powerpoint/2010/main" val="1011113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a:t>
            </a:fld>
            <a:endParaRPr lang="cs-CZ"/>
          </a:p>
        </p:txBody>
      </p:sp>
    </p:spTree>
    <p:extLst>
      <p:ext uri="{BB962C8B-B14F-4D97-AF65-F5344CB8AC3E}">
        <p14:creationId xmlns:p14="http://schemas.microsoft.com/office/powerpoint/2010/main" val="135555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What is the relationship between IEO measured by differences in completed education and IEO measured at the level of educational transitions? </a:t>
            </a:r>
          </a:p>
          <a:p>
            <a:endParaRPr lang="cs-CZ" dirty="0"/>
          </a:p>
          <a:p>
            <a:r>
              <a:rPr lang="en-US" dirty="0"/>
              <a:t>Weights are given by </a:t>
            </a:r>
          </a:p>
          <a:p>
            <a:r>
              <a:rPr lang="en-US" dirty="0"/>
              <a:t>1] the probability of transitional passing</a:t>
            </a:r>
          </a:p>
          <a:p>
            <a:r>
              <a:rPr lang="en-US" dirty="0"/>
              <a:t>2</a:t>
            </a:r>
            <a:r>
              <a:rPr lang="cs-CZ" dirty="0"/>
              <a:t>)</a:t>
            </a:r>
            <a:r>
              <a:rPr lang="en-US" dirty="0"/>
              <a:t> by proportions of people that are influence by transitions </a:t>
            </a:r>
            <a:endParaRPr lang="cs-CZ" dirty="0"/>
          </a:p>
          <a:p>
            <a:r>
              <a:rPr lang="cs-CZ" dirty="0"/>
              <a:t>3) </a:t>
            </a:r>
            <a:r>
              <a:rPr lang="en-US" dirty="0"/>
              <a:t>by vertical differences between transitions. </a:t>
            </a:r>
            <a:endParaRPr lang="cs-CZ" dirty="0"/>
          </a:p>
          <a:p>
            <a:endParaRPr lang="cs-CZ" b="1" dirty="0"/>
          </a:p>
          <a:p>
            <a:r>
              <a:rPr lang="en-GB" dirty="0"/>
              <a:t>If the weight is 0, there is no contribution of transition to IEO in completed education</a:t>
            </a:r>
            <a:endParaRPr lang="cs-CZ" dirty="0"/>
          </a:p>
          <a:p>
            <a:r>
              <a:rPr lang="en-GB" dirty="0"/>
              <a:t>If the weight increases from 0 over time or over educational expansion levels, the importance of transition grows (</a:t>
            </a:r>
            <a:r>
              <a:rPr lang="cs-CZ" dirty="0"/>
              <a:t>SO </a:t>
            </a:r>
            <a:r>
              <a:rPr lang="en-GB" dirty="0"/>
              <a:t>‘true’ effect is less adjusted by weight). </a:t>
            </a:r>
            <a:endParaRPr lang="cs-CZ" dirty="0"/>
          </a:p>
          <a:p>
            <a:endParaRPr lang="cs-CZ" dirty="0"/>
          </a:p>
          <a:p>
            <a:r>
              <a:rPr lang="en-GB" dirty="0"/>
              <a:t>Each educational transition then contributes in some specific part – as a weighted origin effect – to IEO in completed education. This means that the weights are factors that give ‘meaning’ to the ‘true’ origin effects in the process of IEO formation.</a:t>
            </a:r>
            <a:endParaRPr lang="cs-CZ" dirty="0"/>
          </a:p>
          <a:p>
            <a:endParaRPr lang="cs-CZ" dirty="0"/>
          </a:p>
          <a:p>
            <a:r>
              <a:rPr lang="en-GB" dirty="0"/>
              <a:t>To use the conditional probabilities</a:t>
            </a:r>
            <a:r>
              <a:rPr lang="cs-CZ" dirty="0"/>
              <a:t> </a:t>
            </a:r>
            <a:r>
              <a:rPr lang="cs-CZ" b="1" i="1" dirty="0"/>
              <a:t>p</a:t>
            </a:r>
            <a:r>
              <a:rPr lang="en-GB" dirty="0"/>
              <a:t> for identifying educational outcome, it is necessary to assign meaningful numerical values to all education levels of respondents (</a:t>
            </a:r>
            <a:r>
              <a:rPr lang="en-GB" dirty="0" err="1"/>
              <a:t>Buis</a:t>
            </a:r>
            <a:r>
              <a:rPr lang="en-GB" dirty="0"/>
              <a:t>, 2010, 2017). These values define how the attained education is measured. We use the average values of standardized ISLED by ISCED97 categories</a:t>
            </a:r>
            <a:r>
              <a:rPr lang="cs-CZ" dirty="0"/>
              <a:t>.</a:t>
            </a:r>
            <a:r>
              <a:rPr lang="en-GB" dirty="0"/>
              <a:t> </a:t>
            </a:r>
            <a:endParaRPr lang="en-US" dirty="0"/>
          </a:p>
          <a:p>
            <a:endParaRPr lang="en-US" b="1"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12</a:t>
            </a:fld>
            <a:endParaRPr lang="cs-CZ"/>
          </a:p>
        </p:txBody>
      </p:sp>
    </p:spTree>
    <p:extLst>
      <p:ext uri="{BB962C8B-B14F-4D97-AF65-F5344CB8AC3E}">
        <p14:creationId xmlns:p14="http://schemas.microsoft.com/office/powerpoint/2010/main" val="2120270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To understand the mechanism behind the relationship between educational expansion and IEO, it is important to make a distinction among three empirical measures:</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13</a:t>
            </a:fld>
            <a:endParaRPr lang="cs-CZ"/>
          </a:p>
        </p:txBody>
      </p:sp>
    </p:spTree>
    <p:extLst>
      <p:ext uri="{BB962C8B-B14F-4D97-AF65-F5344CB8AC3E}">
        <p14:creationId xmlns:p14="http://schemas.microsoft.com/office/powerpoint/2010/main" val="359371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2</a:t>
            </a:fld>
            <a:endParaRPr lang="cs-CZ"/>
          </a:p>
        </p:txBody>
      </p:sp>
    </p:spTree>
    <p:extLst>
      <p:ext uri="{BB962C8B-B14F-4D97-AF65-F5344CB8AC3E}">
        <p14:creationId xmlns:p14="http://schemas.microsoft.com/office/powerpoint/2010/main" val="206421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In 1999, the Bologna declaration was signed. This can be seen as the beginning of the most recent wave of educational expansion in Europe. All these changes were encouraged by the need for highly educated people on the European labour markets and by further economic developments (</a:t>
            </a:r>
            <a:r>
              <a:rPr lang="en-GB" dirty="0" err="1"/>
              <a:t>Kogan</a:t>
            </a:r>
            <a:r>
              <a:rPr lang="en-GB" dirty="0"/>
              <a:t>, 2012). </a:t>
            </a:r>
            <a:endParaRPr lang="cs-CZ" dirty="0"/>
          </a:p>
          <a:p>
            <a:endParaRPr lang="cs-CZ" dirty="0"/>
          </a:p>
          <a:p>
            <a:r>
              <a:rPr lang="en-GB" dirty="0"/>
              <a:t>The X axis shows the proportion of people with tertiary education in 2000 in each country. The Y axis shows how much this proportion increased between 2000 and 2018 (all year trends cf. Table A1, in the Appendix). The average proportion of people with tertiary education across countries was 24.1% in 2000 and 42.0% in 2018.</a:t>
            </a:r>
            <a:endParaRPr lang="cs-CZ" dirty="0"/>
          </a:p>
          <a:p>
            <a:endParaRPr lang="cs-CZ" dirty="0"/>
          </a:p>
          <a:p>
            <a:r>
              <a:rPr lang="en-GB" dirty="0"/>
              <a:t>The educational expansion between 2000 and 2018 is negatively path dependent. The increase is lower in countries where the proportion with tertiary education was already high in 2000, and vice versa (the Pearson correlation is -0.64)</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3</a:t>
            </a:fld>
            <a:endParaRPr lang="cs-CZ"/>
          </a:p>
        </p:txBody>
      </p:sp>
    </p:spTree>
    <p:extLst>
      <p:ext uri="{BB962C8B-B14F-4D97-AF65-F5344CB8AC3E}">
        <p14:creationId xmlns:p14="http://schemas.microsoft.com/office/powerpoint/2010/main" val="501632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4</a:t>
            </a:fld>
            <a:endParaRPr lang="cs-CZ"/>
          </a:p>
        </p:txBody>
      </p:sp>
    </p:spTree>
    <p:extLst>
      <p:ext uri="{BB962C8B-B14F-4D97-AF65-F5344CB8AC3E}">
        <p14:creationId xmlns:p14="http://schemas.microsoft.com/office/powerpoint/2010/main" val="347432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In 1999, the Bologna declaration was signed. This can be seen as the beginning of the most recent wave of educational expansion in Europe. All these changes were encouraged by the need for highly educated people on the European labour markets and by further economic developments (</a:t>
            </a:r>
            <a:r>
              <a:rPr lang="en-GB" dirty="0" err="1"/>
              <a:t>Kogan</a:t>
            </a:r>
            <a:r>
              <a:rPr lang="en-GB" dirty="0"/>
              <a:t>, 2012). </a:t>
            </a:r>
            <a:endParaRPr lang="cs-CZ" dirty="0"/>
          </a:p>
          <a:p>
            <a:endParaRPr lang="cs-CZ" dirty="0"/>
          </a:p>
          <a:p>
            <a:r>
              <a:rPr lang="en-GB" dirty="0"/>
              <a:t>The X axis shows the proportion of people with tertiary education in 2000 in each country. The Y axis shows how much this proportion increased between 2000 and 2018 (all year trends cf. Table A1, in the Appendix). The average proportion of people with tertiary education across countries was 24.1% in 2000 and 42.0% in 2018.</a:t>
            </a:r>
            <a:endParaRPr lang="cs-CZ" dirty="0"/>
          </a:p>
          <a:p>
            <a:endParaRPr lang="cs-CZ" dirty="0"/>
          </a:p>
          <a:p>
            <a:r>
              <a:rPr lang="en-GB" dirty="0"/>
              <a:t>The educational expansion between 2000 and 2018 is negatively path dependent. The increase is lower in countries where the proportion with tertiary education was already high in 2000, and vice versa (the Pearson correlation is -0.64)</a:t>
            </a:r>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5</a:t>
            </a:fld>
            <a:endParaRPr lang="cs-CZ"/>
          </a:p>
        </p:txBody>
      </p:sp>
    </p:spTree>
    <p:extLst>
      <p:ext uri="{BB962C8B-B14F-4D97-AF65-F5344CB8AC3E}">
        <p14:creationId xmlns:p14="http://schemas.microsoft.com/office/powerpoint/2010/main" val="427360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6</a:t>
            </a:fld>
            <a:endParaRPr lang="cs-CZ"/>
          </a:p>
        </p:txBody>
      </p:sp>
    </p:spTree>
    <p:extLst>
      <p:ext uri="{BB962C8B-B14F-4D97-AF65-F5344CB8AC3E}">
        <p14:creationId xmlns:p14="http://schemas.microsoft.com/office/powerpoint/2010/main" val="1090696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7</a:t>
            </a:fld>
            <a:endParaRPr lang="cs-CZ"/>
          </a:p>
        </p:txBody>
      </p:sp>
    </p:spTree>
    <p:extLst>
      <p:ext uri="{BB962C8B-B14F-4D97-AF65-F5344CB8AC3E}">
        <p14:creationId xmlns:p14="http://schemas.microsoft.com/office/powerpoint/2010/main" val="3006875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Mare</a:t>
            </a:r>
            <a:r>
              <a:rPr lang="en-US" dirty="0"/>
              <a:t>’s approach can be understand as a decomposition of first approach.</a:t>
            </a:r>
          </a:p>
          <a:p>
            <a:endParaRPr lang="en-US" dirty="0"/>
          </a:p>
        </p:txBody>
      </p:sp>
      <p:sp>
        <p:nvSpPr>
          <p:cNvPr id="4" name="Zástupný symbol pro číslo snímku 3"/>
          <p:cNvSpPr>
            <a:spLocks noGrp="1"/>
          </p:cNvSpPr>
          <p:nvPr>
            <p:ph type="sldNum" sz="quarter" idx="10"/>
          </p:nvPr>
        </p:nvSpPr>
        <p:spPr/>
        <p:txBody>
          <a:bodyPr/>
          <a:lstStyle/>
          <a:p>
            <a:fld id="{8B88CD6D-5A0E-49B0-B14E-8B1356857344}" type="slidenum">
              <a:rPr lang="cs-CZ" smtClean="0"/>
              <a:t>10</a:t>
            </a:fld>
            <a:endParaRPr lang="cs-CZ"/>
          </a:p>
        </p:txBody>
      </p:sp>
    </p:spTree>
    <p:extLst>
      <p:ext uri="{BB962C8B-B14F-4D97-AF65-F5344CB8AC3E}">
        <p14:creationId xmlns:p14="http://schemas.microsoft.com/office/powerpoint/2010/main" val="3512830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The</a:t>
            </a:r>
            <a:r>
              <a:rPr lang="en-GB" dirty="0"/>
              <a:t> transitions do not characterize the structures of European educational systems. They are sequences that reflect common barriers in these systems, and they should not be understood as real decisions about school continuation or discontinuation. They primarily indicate who drops out of the educational system and in which phase of the schooling process. We therefore use these sequences only for identifying IEO in European countries, and not for describing the educational systems, although in reference to the tradition of educational transitional analysis in sociology we still use the term ‘transition’</a:t>
            </a:r>
            <a:endParaRPr lang="cs-CZ" dirty="0"/>
          </a:p>
        </p:txBody>
      </p:sp>
      <p:sp>
        <p:nvSpPr>
          <p:cNvPr id="4" name="Zástupný symbol pro číslo snímku 3"/>
          <p:cNvSpPr>
            <a:spLocks noGrp="1"/>
          </p:cNvSpPr>
          <p:nvPr>
            <p:ph type="sldNum" sz="quarter" idx="5"/>
          </p:nvPr>
        </p:nvSpPr>
        <p:spPr/>
        <p:txBody>
          <a:bodyPr/>
          <a:lstStyle/>
          <a:p>
            <a:fld id="{8B88CD6D-5A0E-49B0-B14E-8B1356857344}" type="slidenum">
              <a:rPr lang="cs-CZ" smtClean="0"/>
              <a:t>11</a:t>
            </a:fld>
            <a:endParaRPr lang="cs-CZ"/>
          </a:p>
        </p:txBody>
      </p:sp>
    </p:spTree>
    <p:extLst>
      <p:ext uri="{BB962C8B-B14F-4D97-AF65-F5344CB8AC3E}">
        <p14:creationId xmlns:p14="http://schemas.microsoft.com/office/powerpoint/2010/main" val="1528892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486BE-7B73-4487-8C0B-0B82DEDDF18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1152A1B-16EA-45E2-9940-FCD9FAFA7E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C23800-2D97-4DC3-9A8A-9394F6434FC4}"/>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D6909C57-62A8-4D8E-A09E-56638444BA9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043A9A-D69D-4F2C-A11C-EE1C075453C4}"/>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4626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B856E7-2325-43F2-A47B-78E1C344833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C4FB2F7-D8E2-4050-BB38-F9AFAA19C46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AC4F44-1C04-40B5-8FD9-B30B83AAE2BC}"/>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E9CF9634-69DB-4616-B61B-7CEFA4B1337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B2A5DF-13B6-418C-A175-EC2B9EA74138}"/>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38599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CCDFA84-7F7E-4B71-9358-B6A43249DE8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65E7FEB-ADEA-4D41-90AA-77D49CA44F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5260C0-D5EB-4C83-8AE3-A2E832DEFEC6}"/>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3D6A33B6-FFCA-4B8B-81A7-28399F6CA4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EB3B84-6DCC-4B01-89CC-2C75A2E0AC4C}"/>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9778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13D48F-9D12-4C92-AE15-5D0CAA78E9C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FE3C919-D133-49A3-8B0D-908C3C16D4C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A41D75-0445-4E2C-8602-4514820846C9}"/>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4FD7B1EE-1327-4F0A-9CD7-A1A3C9AE44C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1961E9-1E1B-4A55-B68F-88F6D714C5B6}"/>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68610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C2194-ED27-4560-90C1-5FEE42CBA55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F503D6B-36B5-4C4B-9F39-B697F91EC9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C0F3023-904D-4094-8BF4-FE9B92088516}"/>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FAB92E12-CBA5-4AE0-9277-C62FD0A9F0E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3AE5CE6-83D0-4BE5-8FA2-E4DCB8A16F0B}"/>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52259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E02DB-186E-402F-A7F9-9E69406381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C505F1F-550E-4F1C-A8A2-0EBA4266DE2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60FCB0D-66E8-4F1B-B81E-CD5F15FBA8C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FCB4C2-50AC-40CA-9D56-7DA974166605}"/>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6" name="Zástupný symbol pro zápatí 5">
            <a:extLst>
              <a:ext uri="{FF2B5EF4-FFF2-40B4-BE49-F238E27FC236}">
                <a16:creationId xmlns:a16="http://schemas.microsoft.com/office/drawing/2014/main" id="{27FE803F-64B4-4A6F-8064-CA55336FE1A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BD836BA-8E00-41F7-A976-475A0BB9D195}"/>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376158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ACB138-D3BC-4DE0-9DBE-4BAF6DA8BA6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1349478-1E1A-45DC-9BCB-ECA3EA6DB5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3207386-3329-46C1-A265-4D1FBA2512FE}"/>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36EFDD85-E8D1-40EA-8401-670312CF2A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3A5DF41-A148-43F6-8065-3EA519B50A57}"/>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11C1DA7-4E7C-48D6-9DF8-522CEEFAF3A3}"/>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8" name="Zástupný symbol pro zápatí 7">
            <a:extLst>
              <a:ext uri="{FF2B5EF4-FFF2-40B4-BE49-F238E27FC236}">
                <a16:creationId xmlns:a16="http://schemas.microsoft.com/office/drawing/2014/main" id="{D2F5797F-F12C-40D7-AF50-65365338BA9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D5F78FA-469D-430C-893C-147AD210F3AD}"/>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77513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742FD-12C7-4CF8-BCF6-BE5233C05CA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592B29E-76DF-4EB5-AD0A-BAA186FC76ED}"/>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4" name="Zástupný symbol pro zápatí 3">
            <a:extLst>
              <a:ext uri="{FF2B5EF4-FFF2-40B4-BE49-F238E27FC236}">
                <a16:creationId xmlns:a16="http://schemas.microsoft.com/office/drawing/2014/main" id="{4C0D9634-20EB-49AB-A547-E0CFC989877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4AB4132-C011-49FC-9869-4A6CE1A1C843}"/>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794196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00F113F-F75F-4B1B-A699-FE8DA1E51168}"/>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3" name="Zástupný symbol pro zápatí 2">
            <a:extLst>
              <a:ext uri="{FF2B5EF4-FFF2-40B4-BE49-F238E27FC236}">
                <a16:creationId xmlns:a16="http://schemas.microsoft.com/office/drawing/2014/main" id="{369EF010-266A-4222-9E9F-3297A65792E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7F4FD5E-548A-48F0-A06D-9C6EB1EE2A03}"/>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41109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7B5401-DD6C-4743-9BFC-295ABEBAE53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C78D9B4-876D-4D4B-AD33-FCD5E96A3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F5EDCB79-C53E-4484-B830-24D0BAFD9A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80618B-E6D5-4CE6-990D-955192DC3D3D}"/>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6" name="Zástupný symbol pro zápatí 5">
            <a:extLst>
              <a:ext uri="{FF2B5EF4-FFF2-40B4-BE49-F238E27FC236}">
                <a16:creationId xmlns:a16="http://schemas.microsoft.com/office/drawing/2014/main" id="{1491D4ED-35CC-4A03-A4D2-3AA09849B8E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872AAB4-903C-43B2-B0A8-CFE14DEA38BB}"/>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201168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78FD5-D70F-4B52-A8E1-1E9CBDE0275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238F68F-F776-4F5B-9EAF-E453EA063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B8897F8-F95D-456C-A88C-D4BB83935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388F92D-63F0-4231-ABD1-73494980BB60}"/>
              </a:ext>
            </a:extLst>
          </p:cNvPr>
          <p:cNvSpPr>
            <a:spLocks noGrp="1"/>
          </p:cNvSpPr>
          <p:nvPr>
            <p:ph type="dt" sz="half" idx="10"/>
          </p:nvPr>
        </p:nvSpPr>
        <p:spPr/>
        <p:txBody>
          <a:bodyPr/>
          <a:lstStyle/>
          <a:p>
            <a:fld id="{EB31922D-E579-4C76-B3B9-6B4AD70B7D34}" type="datetimeFigureOut">
              <a:rPr lang="cs-CZ" smtClean="0"/>
              <a:t>15.11.2022</a:t>
            </a:fld>
            <a:endParaRPr lang="cs-CZ"/>
          </a:p>
        </p:txBody>
      </p:sp>
      <p:sp>
        <p:nvSpPr>
          <p:cNvPr id="6" name="Zástupný symbol pro zápatí 5">
            <a:extLst>
              <a:ext uri="{FF2B5EF4-FFF2-40B4-BE49-F238E27FC236}">
                <a16:creationId xmlns:a16="http://schemas.microsoft.com/office/drawing/2014/main" id="{F5029CE5-5FE1-416C-AB4F-DED733039C4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A5CBEC0-3EDE-4E4D-B99E-D87938385B79}"/>
              </a:ext>
            </a:extLst>
          </p:cNvPr>
          <p:cNvSpPr>
            <a:spLocks noGrp="1"/>
          </p:cNvSpPr>
          <p:nvPr>
            <p:ph type="sldNum" sz="quarter" idx="12"/>
          </p:nvPr>
        </p:nvSpPr>
        <p:spPr/>
        <p:txBody>
          <a:bodyPr/>
          <a:lstStyle/>
          <a:p>
            <a:fld id="{E51A2BCD-2338-4A7A-ACD2-89E797A2567C}" type="slidenum">
              <a:rPr lang="cs-CZ" smtClean="0"/>
              <a:t>‹#›</a:t>
            </a:fld>
            <a:endParaRPr lang="cs-CZ"/>
          </a:p>
        </p:txBody>
      </p:sp>
    </p:spTree>
    <p:extLst>
      <p:ext uri="{BB962C8B-B14F-4D97-AF65-F5344CB8AC3E}">
        <p14:creationId xmlns:p14="http://schemas.microsoft.com/office/powerpoint/2010/main" val="170811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42E82FE-AC8C-467F-813B-E16DFB39E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ECCDD0A-80DB-4392-9D10-DF7330D10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3DDA34-9AE8-45F5-B059-5E7BAB119E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1922D-E579-4C76-B3B9-6B4AD70B7D34}" type="datetimeFigureOut">
              <a:rPr lang="cs-CZ" smtClean="0"/>
              <a:t>15.11.2022</a:t>
            </a:fld>
            <a:endParaRPr lang="cs-CZ"/>
          </a:p>
        </p:txBody>
      </p:sp>
      <p:sp>
        <p:nvSpPr>
          <p:cNvPr id="5" name="Zástupný symbol pro zápatí 4">
            <a:extLst>
              <a:ext uri="{FF2B5EF4-FFF2-40B4-BE49-F238E27FC236}">
                <a16:creationId xmlns:a16="http://schemas.microsoft.com/office/drawing/2014/main" id="{F752EA55-23EE-43C0-8877-9368146C86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8E973F8-91F9-4452-B568-FAD45B0DB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A2BCD-2338-4A7A-ACD2-89E797A2567C}" type="slidenum">
              <a:rPr lang="cs-CZ" smtClean="0"/>
              <a:t>‹#›</a:t>
            </a:fld>
            <a:endParaRPr lang="cs-CZ"/>
          </a:p>
        </p:txBody>
      </p:sp>
    </p:spTree>
    <p:extLst>
      <p:ext uri="{BB962C8B-B14F-4D97-AF65-F5344CB8AC3E}">
        <p14:creationId xmlns:p14="http://schemas.microsoft.com/office/powerpoint/2010/main" val="236165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FB3388-8DE4-4708-9787-0540903A3F40}"/>
              </a:ext>
            </a:extLst>
          </p:cNvPr>
          <p:cNvSpPr>
            <a:spLocks noGrp="1"/>
          </p:cNvSpPr>
          <p:nvPr>
            <p:ph type="ctrTitle"/>
          </p:nvPr>
        </p:nvSpPr>
        <p:spPr>
          <a:xfrm>
            <a:off x="1296140" y="673653"/>
            <a:ext cx="9783191" cy="2644988"/>
          </a:xfrm>
        </p:spPr>
        <p:txBody>
          <a:bodyPr>
            <a:normAutofit/>
          </a:bodyPr>
          <a:lstStyle/>
          <a:p>
            <a:r>
              <a:rPr lang="cs-CZ" sz="3600" b="1" dirty="0" err="1"/>
              <a:t>Inequality</a:t>
            </a:r>
            <a:r>
              <a:rPr lang="cs-CZ" sz="3600" b="1" dirty="0"/>
              <a:t> </a:t>
            </a:r>
            <a:r>
              <a:rPr lang="cs-CZ" sz="3600" b="1" dirty="0" err="1"/>
              <a:t>of</a:t>
            </a:r>
            <a:r>
              <a:rPr lang="cs-CZ" sz="3600" b="1" dirty="0"/>
              <a:t> </a:t>
            </a:r>
            <a:r>
              <a:rPr lang="cs-CZ" sz="3600" b="1" dirty="0" err="1"/>
              <a:t>educational</a:t>
            </a:r>
            <a:r>
              <a:rPr lang="cs-CZ" sz="3600" b="1" dirty="0"/>
              <a:t> </a:t>
            </a:r>
            <a:r>
              <a:rPr lang="cs-CZ" sz="3600" b="1" dirty="0" err="1"/>
              <a:t>opportunity</a:t>
            </a:r>
            <a:br>
              <a:rPr lang="cs-CZ" sz="3600" b="1" dirty="0"/>
            </a:br>
            <a:r>
              <a:rPr lang="cs-CZ" sz="3600" b="1" dirty="0" err="1"/>
              <a:t>empirical</a:t>
            </a:r>
            <a:r>
              <a:rPr lang="cs-CZ" sz="3600" b="1" dirty="0"/>
              <a:t> </a:t>
            </a:r>
            <a:r>
              <a:rPr lang="cs-CZ" sz="3600" b="1" dirty="0" err="1"/>
              <a:t>measuring</a:t>
            </a:r>
            <a:br>
              <a:rPr lang="cs-CZ" sz="3600" b="1" dirty="0"/>
            </a:br>
            <a:r>
              <a:rPr lang="cs-CZ" sz="3600" b="1" dirty="0"/>
              <a:t>(and </a:t>
            </a:r>
            <a:r>
              <a:rPr lang="cs-CZ" sz="3600" b="1" dirty="0" err="1"/>
              <a:t>educational</a:t>
            </a:r>
            <a:r>
              <a:rPr lang="cs-CZ" sz="3600" b="1" dirty="0"/>
              <a:t> </a:t>
            </a:r>
            <a:r>
              <a:rPr lang="cs-CZ" sz="3600" b="1" dirty="0" err="1"/>
              <a:t>expansion</a:t>
            </a:r>
            <a:r>
              <a:rPr lang="cs-CZ" sz="3600" b="1" dirty="0"/>
              <a:t>)</a:t>
            </a:r>
            <a:br>
              <a:rPr lang="cs-CZ" dirty="0"/>
            </a:br>
            <a:endParaRPr lang="cs-CZ" sz="3200" b="1" dirty="0"/>
          </a:p>
        </p:txBody>
      </p:sp>
    </p:spTree>
    <p:extLst>
      <p:ext uri="{BB962C8B-B14F-4D97-AF65-F5344CB8AC3E}">
        <p14:creationId xmlns:p14="http://schemas.microsoft.com/office/powerpoint/2010/main" val="223988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5FA919-D16E-44E1-AAB9-4020E11FDD21}"/>
              </a:ext>
            </a:extLst>
          </p:cNvPr>
          <p:cNvSpPr>
            <a:spLocks noGrp="1"/>
          </p:cNvSpPr>
          <p:nvPr>
            <p:ph type="title"/>
          </p:nvPr>
        </p:nvSpPr>
        <p:spPr>
          <a:xfrm>
            <a:off x="145742" y="72162"/>
            <a:ext cx="10515600" cy="558153"/>
          </a:xfrm>
        </p:spPr>
        <p:txBody>
          <a:bodyPr>
            <a:normAutofit/>
          </a:bodyPr>
          <a:lstStyle/>
          <a:p>
            <a:r>
              <a:rPr lang="cs-CZ" sz="3200" b="1" dirty="0" err="1">
                <a:latin typeface="+mn-lt"/>
              </a:rPr>
              <a:t>Empirical</a:t>
            </a:r>
            <a:r>
              <a:rPr lang="cs-CZ" sz="3200" b="1" dirty="0">
                <a:latin typeface="+mn-lt"/>
              </a:rPr>
              <a:t> </a:t>
            </a:r>
            <a:r>
              <a:rPr lang="cs-CZ" sz="3200" b="1" dirty="0" err="1">
                <a:latin typeface="+mn-lt"/>
              </a:rPr>
              <a:t>measurement</a:t>
            </a:r>
            <a:r>
              <a:rPr lang="cs-CZ" sz="3200" b="1" dirty="0">
                <a:latin typeface="+mn-lt"/>
              </a:rPr>
              <a:t> </a:t>
            </a:r>
            <a:r>
              <a:rPr lang="cs-CZ" sz="3200" b="1" dirty="0" err="1">
                <a:latin typeface="+mn-lt"/>
              </a:rPr>
              <a:t>of</a:t>
            </a:r>
            <a:r>
              <a:rPr lang="cs-CZ" sz="3200" b="1" dirty="0">
                <a:latin typeface="+mn-lt"/>
              </a:rPr>
              <a:t> IEO in SSR</a:t>
            </a:r>
          </a:p>
        </p:txBody>
      </p:sp>
      <p:sp>
        <p:nvSpPr>
          <p:cNvPr id="5" name="TextovéPole 4">
            <a:extLst>
              <a:ext uri="{FF2B5EF4-FFF2-40B4-BE49-F238E27FC236}">
                <a16:creationId xmlns:a16="http://schemas.microsoft.com/office/drawing/2014/main" id="{365F89C9-99F4-429D-B729-E0193CBF22F3}"/>
              </a:ext>
            </a:extLst>
          </p:cNvPr>
          <p:cNvSpPr txBox="1"/>
          <p:nvPr/>
        </p:nvSpPr>
        <p:spPr>
          <a:xfrm>
            <a:off x="118833" y="843379"/>
            <a:ext cx="11927425" cy="4678204"/>
          </a:xfrm>
          <a:prstGeom prst="rect">
            <a:avLst/>
          </a:prstGeom>
          <a:noFill/>
        </p:spPr>
        <p:txBody>
          <a:bodyPr wrap="square" rtlCol="0">
            <a:spAutoFit/>
          </a:bodyPr>
          <a:lstStyle/>
          <a:p>
            <a:pPr marL="285750" indent="-285750">
              <a:buFontTx/>
              <a:buChar char="-"/>
            </a:pPr>
            <a:r>
              <a:rPr lang="en-US" sz="2000" dirty="0"/>
              <a:t>Two ways of measurement of IEO</a:t>
            </a:r>
          </a:p>
          <a:p>
            <a:pPr marL="742950" lvl="1" indent="-285750">
              <a:buFontTx/>
              <a:buChar char="-"/>
            </a:pPr>
            <a:r>
              <a:rPr lang="en-US" sz="2000" i="1" dirty="0"/>
              <a:t>IEO in educational attainment </a:t>
            </a:r>
          </a:p>
          <a:p>
            <a:pPr marL="1200150" lvl="2" indent="-285750">
              <a:buFontTx/>
              <a:buChar char="-"/>
            </a:pPr>
            <a:r>
              <a:rPr lang="en-US" sz="2000" dirty="0"/>
              <a:t>differences in completed (final) education level</a:t>
            </a:r>
            <a:r>
              <a:rPr lang="cs-CZ" sz="2000" dirty="0"/>
              <a:t>s</a:t>
            </a:r>
            <a:r>
              <a:rPr lang="en-US" sz="2000" dirty="0"/>
              <a:t> by social origin</a:t>
            </a:r>
            <a:r>
              <a:rPr lang="cs-CZ" sz="2000" dirty="0"/>
              <a:t>s</a:t>
            </a:r>
            <a:r>
              <a:rPr lang="en-US" sz="2000" dirty="0"/>
              <a:t> (</a:t>
            </a:r>
            <a:r>
              <a:rPr lang="en-US" sz="2000" dirty="0" err="1"/>
              <a:t>Blau</a:t>
            </a:r>
            <a:r>
              <a:rPr lang="en-US" sz="2000" dirty="0"/>
              <a:t> and Duncan, 1967; Hauser and </a:t>
            </a:r>
            <a:r>
              <a:rPr lang="en-US" sz="2000" dirty="0" err="1"/>
              <a:t>Featherman</a:t>
            </a:r>
            <a:r>
              <a:rPr lang="en-US" sz="2000" dirty="0"/>
              <a:t>, 1976)</a:t>
            </a:r>
          </a:p>
          <a:p>
            <a:pPr marL="1200150" lvl="2" indent="-285750">
              <a:buFontTx/>
              <a:buChar char="-"/>
            </a:pPr>
            <a:r>
              <a:rPr lang="en-US" sz="2000" dirty="0"/>
              <a:t>linear models </a:t>
            </a:r>
          </a:p>
          <a:p>
            <a:pPr marL="1200150" lvl="2" indent="-285750">
              <a:buFontTx/>
              <a:buChar char="-"/>
            </a:pPr>
            <a:r>
              <a:rPr lang="en-US" sz="2000" i="1" dirty="0"/>
              <a:t>problem: SO effects and effects of changes in educational distributions are mixed </a:t>
            </a:r>
          </a:p>
          <a:p>
            <a:pPr marL="1200150" lvl="2" indent="-285750">
              <a:buFontTx/>
              <a:buChar char="-"/>
            </a:pPr>
            <a:endParaRPr lang="en-US" sz="2000" i="1" dirty="0"/>
          </a:p>
          <a:p>
            <a:pPr marL="742950" lvl="1" indent="-285750">
              <a:buFontTx/>
              <a:buChar char="-"/>
            </a:pPr>
            <a:r>
              <a:rPr lang="en-US" sz="2000" i="1" dirty="0"/>
              <a:t>IEO in educational transitions</a:t>
            </a:r>
            <a:r>
              <a:rPr lang="en-US" sz="2000" dirty="0"/>
              <a:t>, that lead to final education level</a:t>
            </a:r>
            <a:r>
              <a:rPr lang="cs-CZ" sz="2000" dirty="0"/>
              <a:t>s</a:t>
            </a:r>
            <a:r>
              <a:rPr lang="en-US" sz="2000" dirty="0"/>
              <a:t> (Mare, 1980, 1981)</a:t>
            </a:r>
          </a:p>
          <a:p>
            <a:pPr marL="1200150" lvl="2" indent="-285750">
              <a:buFontTx/>
              <a:buChar char="-"/>
            </a:pPr>
            <a:r>
              <a:rPr lang="en-US" sz="2000" dirty="0"/>
              <a:t>final education is disaggregated into individual educational transitions between educational stages </a:t>
            </a:r>
          </a:p>
          <a:p>
            <a:pPr marL="1200150" lvl="2" indent="-285750">
              <a:buFontTx/>
              <a:buChar char="-"/>
            </a:pPr>
            <a:r>
              <a:rPr lang="en-US" sz="2000" dirty="0"/>
              <a:t>differences in completed individual transitions by social origin</a:t>
            </a:r>
          </a:p>
          <a:p>
            <a:pPr marL="1200150" lvl="2" indent="-285750">
              <a:buFontTx/>
              <a:buChar char="-"/>
            </a:pPr>
            <a:r>
              <a:rPr lang="en-US" sz="2000" dirty="0"/>
              <a:t>sequential logit models</a:t>
            </a:r>
            <a:r>
              <a:rPr lang="cs-CZ" sz="2000" dirty="0"/>
              <a:t> - </a:t>
            </a:r>
            <a:r>
              <a:rPr lang="en-US" sz="2000" dirty="0"/>
              <a:t>“true“</a:t>
            </a:r>
            <a:r>
              <a:rPr lang="cs-CZ" sz="2000" dirty="0"/>
              <a:t> </a:t>
            </a:r>
            <a:r>
              <a:rPr lang="cs-CZ" sz="2000" dirty="0" err="1"/>
              <a:t>transitional</a:t>
            </a:r>
            <a:r>
              <a:rPr lang="cs-CZ" sz="2000" dirty="0"/>
              <a:t> </a:t>
            </a:r>
            <a:r>
              <a:rPr lang="en-US" sz="2000" dirty="0"/>
              <a:t>SO effects</a:t>
            </a:r>
            <a:r>
              <a:rPr lang="cs-CZ" sz="2000" dirty="0"/>
              <a:t> </a:t>
            </a:r>
            <a:r>
              <a:rPr lang="en-GB" sz="2000" dirty="0"/>
              <a:t>based on the odds ratios, not influenced by changes in marginal distributions</a:t>
            </a:r>
            <a:r>
              <a:rPr lang="cs-CZ" sz="2000" i="1" dirty="0"/>
              <a:t> </a:t>
            </a:r>
            <a:endParaRPr lang="en-US" sz="2000" dirty="0"/>
          </a:p>
          <a:p>
            <a:pPr marL="1200150" lvl="2" indent="-285750">
              <a:buFontTx/>
              <a:buChar char="-"/>
            </a:pPr>
            <a:r>
              <a:rPr lang="en-US" sz="2000" i="1" dirty="0"/>
              <a:t>problem: connection between “true“ transitional SO effects and SO effects on final education level (these effects are</a:t>
            </a:r>
            <a:r>
              <a:rPr lang="cs-CZ" sz="2000" i="1" dirty="0"/>
              <a:t> </a:t>
            </a:r>
            <a:r>
              <a:rPr lang="cs-CZ" sz="2000" i="1" dirty="0" err="1"/>
              <a:t>usual</a:t>
            </a:r>
            <a:r>
              <a:rPr lang="cs-CZ" sz="2000" i="1" dirty="0"/>
              <a:t> </a:t>
            </a:r>
            <a:r>
              <a:rPr lang="en-US" sz="2000" i="1" dirty="0"/>
              <a:t>different</a:t>
            </a:r>
            <a:r>
              <a:rPr lang="cs-CZ" sz="2000" i="1" dirty="0"/>
              <a:t> in </a:t>
            </a:r>
            <a:r>
              <a:rPr lang="cs-CZ" sz="2000" i="1" dirty="0" err="1"/>
              <a:t>empirical</a:t>
            </a:r>
            <a:r>
              <a:rPr lang="cs-CZ" sz="2000" i="1" dirty="0"/>
              <a:t> </a:t>
            </a:r>
            <a:r>
              <a:rPr lang="cs-CZ" sz="2000" i="1" dirty="0" err="1"/>
              <a:t>analyses</a:t>
            </a:r>
            <a:r>
              <a:rPr lang="en-US" sz="2000" i="1" dirty="0"/>
              <a:t>)    </a:t>
            </a:r>
          </a:p>
          <a:p>
            <a:pPr lvl="1"/>
            <a:endParaRPr lang="cs-CZ" dirty="0"/>
          </a:p>
        </p:txBody>
      </p:sp>
      <p:pic>
        <p:nvPicPr>
          <p:cNvPr id="15" name="Obrázek 14">
            <a:extLst>
              <a:ext uri="{FF2B5EF4-FFF2-40B4-BE49-F238E27FC236}">
                <a16:creationId xmlns:a16="http://schemas.microsoft.com/office/drawing/2014/main" id="{BE90A5D2-9BF6-437D-AB23-9FD389B486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220470" y="4773828"/>
            <a:ext cx="4585367" cy="1691809"/>
          </a:xfrm>
          <a:prstGeom prst="rect">
            <a:avLst/>
          </a:prstGeom>
          <a:noFill/>
          <a:ln>
            <a:noFill/>
          </a:ln>
        </p:spPr>
      </p:pic>
    </p:spTree>
    <p:extLst>
      <p:ext uri="{BB962C8B-B14F-4D97-AF65-F5344CB8AC3E}">
        <p14:creationId xmlns:p14="http://schemas.microsoft.com/office/powerpoint/2010/main" val="306484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524DED6C-EFCB-4B65-A511-F570DC99D0F9}"/>
              </a:ext>
            </a:extLst>
          </p:cNvPr>
          <p:cNvPicPr>
            <a:picLocks noChangeAspect="1"/>
          </p:cNvPicPr>
          <p:nvPr/>
        </p:nvPicPr>
        <p:blipFill>
          <a:blip r:embed="rId3"/>
          <a:stretch>
            <a:fillRect/>
          </a:stretch>
        </p:blipFill>
        <p:spPr>
          <a:xfrm>
            <a:off x="2479900" y="0"/>
            <a:ext cx="7052028" cy="4484887"/>
          </a:xfrm>
          <a:prstGeom prst="rect">
            <a:avLst/>
          </a:prstGeom>
        </p:spPr>
      </p:pic>
      <p:sp>
        <p:nvSpPr>
          <p:cNvPr id="5" name="Obdélník 4">
            <a:extLst>
              <a:ext uri="{FF2B5EF4-FFF2-40B4-BE49-F238E27FC236}">
                <a16:creationId xmlns:a16="http://schemas.microsoft.com/office/drawing/2014/main" id="{5DF07939-98A2-4A20-8174-13557672FD4B}"/>
              </a:ext>
            </a:extLst>
          </p:cNvPr>
          <p:cNvSpPr/>
          <p:nvPr/>
        </p:nvSpPr>
        <p:spPr>
          <a:xfrm>
            <a:off x="1393974" y="5194925"/>
            <a:ext cx="9389640" cy="707886"/>
          </a:xfrm>
          <a:prstGeom prst="rect">
            <a:avLst/>
          </a:prstGeom>
        </p:spPr>
        <p:txBody>
          <a:bodyPr wrap="square">
            <a:spAutoFit/>
          </a:bodyPr>
          <a:lstStyle/>
          <a:p>
            <a:pPr lvl="1" fontAlgn="base"/>
            <a:r>
              <a:rPr lang="cs-CZ" sz="2000" dirty="0" err="1"/>
              <a:t>Completed</a:t>
            </a:r>
            <a:r>
              <a:rPr lang="cs-CZ" sz="2000" dirty="0"/>
              <a:t> </a:t>
            </a:r>
            <a:r>
              <a:rPr lang="cs-CZ" sz="2000" dirty="0" err="1"/>
              <a:t>education</a:t>
            </a:r>
            <a:r>
              <a:rPr lang="cs-CZ" sz="2000" dirty="0"/>
              <a:t> </a:t>
            </a:r>
            <a:r>
              <a:rPr lang="en-GB" sz="2000" dirty="0"/>
              <a:t>E(L</a:t>
            </a:r>
            <a:r>
              <a:rPr lang="en-GB" sz="2000" baseline="-25000" dirty="0"/>
              <a:t>i</a:t>
            </a:r>
            <a:r>
              <a:rPr lang="en-GB" sz="2000" dirty="0"/>
              <a:t>) </a:t>
            </a:r>
            <a:r>
              <a:rPr lang="cs-CZ" sz="2000" dirty="0" err="1"/>
              <a:t>can</a:t>
            </a:r>
            <a:r>
              <a:rPr lang="cs-CZ" sz="2000" dirty="0"/>
              <a:t> </a:t>
            </a:r>
            <a:r>
              <a:rPr lang="cs-CZ" sz="2000" dirty="0" err="1"/>
              <a:t>be</a:t>
            </a:r>
            <a:r>
              <a:rPr lang="cs-CZ" sz="2000" dirty="0"/>
              <a:t> </a:t>
            </a:r>
            <a:r>
              <a:rPr lang="cs-CZ" sz="2000" dirty="0" err="1"/>
              <a:t>measured</a:t>
            </a:r>
            <a:r>
              <a:rPr lang="cs-CZ" sz="2000" dirty="0"/>
              <a:t> as</a:t>
            </a:r>
            <a:r>
              <a:rPr lang="en-GB" sz="2000" dirty="0"/>
              <a:t> the sum of the conditional </a:t>
            </a:r>
            <a:r>
              <a:rPr lang="en-GB" sz="2000" dirty="0" err="1"/>
              <a:t>probabilit</a:t>
            </a:r>
            <a:r>
              <a:rPr lang="cs-CZ" sz="2000" dirty="0" err="1"/>
              <a:t>ies</a:t>
            </a:r>
            <a:r>
              <a:rPr lang="en-GB" sz="2000" dirty="0"/>
              <a:t> of attaining each educational </a:t>
            </a:r>
            <a:r>
              <a:rPr lang="cs-CZ" sz="2000" dirty="0"/>
              <a:t>grade (Mare, 1981)</a:t>
            </a:r>
            <a:endParaRPr lang="cs-CZ" sz="2400" dirty="0"/>
          </a:p>
        </p:txBody>
      </p:sp>
    </p:spTree>
    <p:extLst>
      <p:ext uri="{BB962C8B-B14F-4D97-AF65-F5344CB8AC3E}">
        <p14:creationId xmlns:p14="http://schemas.microsoft.com/office/powerpoint/2010/main" val="164104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989763F-9D6A-4437-A515-41A93F71FCC8}"/>
              </a:ext>
            </a:extLst>
          </p:cNvPr>
          <p:cNvSpPr txBox="1"/>
          <p:nvPr/>
        </p:nvSpPr>
        <p:spPr>
          <a:xfrm>
            <a:off x="1" y="673100"/>
            <a:ext cx="12034982" cy="5632311"/>
          </a:xfrm>
          <a:prstGeom prst="rect">
            <a:avLst/>
          </a:prstGeom>
          <a:noFill/>
        </p:spPr>
        <p:txBody>
          <a:bodyPr wrap="square" rtlCol="0">
            <a:spAutoFit/>
          </a:bodyPr>
          <a:lstStyle/>
          <a:p>
            <a:pPr marL="285750" indent="-285750" fontAlgn="base">
              <a:buFontTx/>
              <a:buChar char="-"/>
            </a:pPr>
            <a:r>
              <a:rPr lang="en-US" sz="2400" dirty="0"/>
              <a:t>SO effect on completed education (IEO) is a </a:t>
            </a:r>
            <a:r>
              <a:rPr lang="en-US" sz="2400" i="1" dirty="0"/>
              <a:t>weighted sum of SO effects on passing each educational transition</a:t>
            </a:r>
            <a:r>
              <a:rPr lang="en-US" sz="2400" dirty="0"/>
              <a:t> (Mare, 1981, </a:t>
            </a:r>
            <a:r>
              <a:rPr lang="en-US" sz="2400" dirty="0" err="1"/>
              <a:t>Buis</a:t>
            </a:r>
            <a:r>
              <a:rPr lang="en-US" sz="2400" dirty="0"/>
              <a:t>, 2010, 2017) </a:t>
            </a:r>
          </a:p>
          <a:p>
            <a:pPr marL="742950" lvl="1" indent="-285750" fontAlgn="base">
              <a:buFontTx/>
              <a:buChar char="-"/>
            </a:pPr>
            <a:endParaRPr lang="cs-CZ" sz="2400" dirty="0"/>
          </a:p>
          <a:p>
            <a:pPr marL="742950" lvl="1" indent="-285750" fontAlgn="base">
              <a:buFontTx/>
              <a:buChar char="-"/>
            </a:pPr>
            <a:r>
              <a:rPr lang="cs-CZ" sz="2400" dirty="0" err="1"/>
              <a:t>Completed</a:t>
            </a:r>
            <a:r>
              <a:rPr lang="cs-CZ" sz="2400" dirty="0"/>
              <a:t> </a:t>
            </a:r>
            <a:r>
              <a:rPr lang="cs-CZ" sz="2400" dirty="0" err="1"/>
              <a:t>education</a:t>
            </a:r>
            <a:r>
              <a:rPr lang="cs-CZ" sz="2400" dirty="0"/>
              <a:t> by SO </a:t>
            </a:r>
            <a:r>
              <a:rPr lang="cs-CZ" sz="2400" dirty="0" err="1"/>
              <a:t>is</a:t>
            </a:r>
            <a:r>
              <a:rPr lang="cs-CZ" sz="2400" dirty="0"/>
              <a:t> </a:t>
            </a:r>
            <a:r>
              <a:rPr lang="cs-CZ" sz="2400" dirty="0" err="1"/>
              <a:t>disagregated</a:t>
            </a:r>
            <a:r>
              <a:rPr lang="cs-CZ" sz="2400" dirty="0"/>
              <a:t> </a:t>
            </a:r>
            <a:r>
              <a:rPr lang="cs-CZ" sz="2400" dirty="0" err="1"/>
              <a:t>into</a:t>
            </a:r>
            <a:r>
              <a:rPr lang="cs-CZ" sz="2400" dirty="0"/>
              <a:t> (</a:t>
            </a:r>
            <a:r>
              <a:rPr lang="cs-CZ" sz="2400" dirty="0" err="1"/>
              <a:t>conditional</a:t>
            </a:r>
            <a:r>
              <a:rPr lang="cs-CZ" sz="2400" dirty="0"/>
              <a:t>) </a:t>
            </a:r>
            <a:r>
              <a:rPr lang="cs-CZ" sz="2400" dirty="0" err="1"/>
              <a:t>probabilities</a:t>
            </a:r>
            <a:r>
              <a:rPr lang="cs-CZ" sz="2400" dirty="0"/>
              <a:t> to </a:t>
            </a:r>
            <a:r>
              <a:rPr lang="cs-CZ" sz="2400" dirty="0" err="1"/>
              <a:t>pass</a:t>
            </a:r>
            <a:r>
              <a:rPr lang="cs-CZ" sz="2400" dirty="0"/>
              <a:t> </a:t>
            </a:r>
            <a:r>
              <a:rPr lang="cs-CZ" sz="2400" dirty="0" err="1"/>
              <a:t>educational</a:t>
            </a:r>
            <a:r>
              <a:rPr lang="cs-CZ" sz="2400" dirty="0"/>
              <a:t> </a:t>
            </a:r>
            <a:r>
              <a:rPr lang="cs-CZ" sz="2400" dirty="0" err="1"/>
              <a:t>transitions</a:t>
            </a:r>
            <a:r>
              <a:rPr lang="cs-CZ" sz="2400" dirty="0"/>
              <a:t> by SO</a:t>
            </a:r>
          </a:p>
          <a:p>
            <a:pPr marL="742950" lvl="1" indent="-285750" fontAlgn="base">
              <a:buFontTx/>
              <a:buChar char="-"/>
            </a:pPr>
            <a:r>
              <a:rPr lang="cs-CZ" sz="2400" dirty="0" err="1"/>
              <a:t>Conditional</a:t>
            </a:r>
            <a:r>
              <a:rPr lang="cs-CZ" sz="2400" dirty="0"/>
              <a:t> </a:t>
            </a:r>
            <a:r>
              <a:rPr lang="cs-CZ" sz="2400" dirty="0" err="1"/>
              <a:t>probabilities</a:t>
            </a:r>
            <a:r>
              <a:rPr lang="cs-CZ" sz="2400" dirty="0"/>
              <a:t> are </a:t>
            </a:r>
            <a:r>
              <a:rPr lang="cs-CZ" sz="2400" dirty="0" err="1"/>
              <a:t>decomposed</a:t>
            </a:r>
            <a:r>
              <a:rPr lang="cs-CZ" sz="2400" dirty="0"/>
              <a:t> </a:t>
            </a:r>
            <a:r>
              <a:rPr lang="cs-CZ" sz="2400" dirty="0" err="1"/>
              <a:t>into</a:t>
            </a:r>
            <a:r>
              <a:rPr lang="cs-CZ" sz="2400" dirty="0"/>
              <a:t>: </a:t>
            </a:r>
          </a:p>
          <a:p>
            <a:pPr marL="1200150" lvl="2" indent="-285750" fontAlgn="base">
              <a:buFontTx/>
              <a:buChar char="-"/>
            </a:pPr>
            <a:r>
              <a:rPr lang="cs-CZ" sz="2400" dirty="0" err="1"/>
              <a:t>weights</a:t>
            </a:r>
            <a:r>
              <a:rPr lang="cs-CZ" sz="2400" dirty="0"/>
              <a:t> </a:t>
            </a:r>
            <a:r>
              <a:rPr lang="cs-CZ" sz="2400" dirty="0" err="1"/>
              <a:t>of</a:t>
            </a:r>
            <a:r>
              <a:rPr lang="cs-CZ" sz="2400" dirty="0"/>
              <a:t> </a:t>
            </a:r>
            <a:r>
              <a:rPr lang="cs-CZ" sz="2400" dirty="0" err="1"/>
              <a:t>transitions</a:t>
            </a:r>
            <a:endParaRPr lang="cs-CZ" sz="2400" dirty="0"/>
          </a:p>
          <a:p>
            <a:pPr marL="1200150" lvl="2" indent="-285750" fontAlgn="base">
              <a:buFontTx/>
              <a:buChar char="-"/>
            </a:pPr>
            <a:r>
              <a:rPr lang="cs-CZ" sz="2400" dirty="0" err="1"/>
              <a:t>effects</a:t>
            </a:r>
            <a:r>
              <a:rPr lang="cs-CZ" sz="2400" dirty="0"/>
              <a:t> on </a:t>
            </a:r>
            <a:r>
              <a:rPr lang="cs-CZ" sz="2400" dirty="0" err="1"/>
              <a:t>passing</a:t>
            </a:r>
            <a:r>
              <a:rPr lang="cs-CZ" sz="2400" dirty="0"/>
              <a:t> </a:t>
            </a:r>
            <a:r>
              <a:rPr lang="cs-CZ" sz="2400" dirty="0" err="1"/>
              <a:t>educational</a:t>
            </a:r>
            <a:r>
              <a:rPr lang="cs-CZ" sz="2400" dirty="0"/>
              <a:t> </a:t>
            </a:r>
            <a:r>
              <a:rPr lang="cs-CZ" sz="2400" dirty="0" err="1"/>
              <a:t>transitions</a:t>
            </a:r>
            <a:r>
              <a:rPr lang="cs-CZ" sz="2400" dirty="0"/>
              <a:t> </a:t>
            </a:r>
          </a:p>
          <a:p>
            <a:pPr lvl="1" fontAlgn="base"/>
            <a:endParaRPr lang="en-US" sz="2400" dirty="0"/>
          </a:p>
          <a:p>
            <a:pPr marL="742950" lvl="1" indent="-285750" fontAlgn="base">
              <a:buFontTx/>
              <a:buChar char="-"/>
            </a:pPr>
            <a:endParaRPr lang="cs-CZ" sz="2400" dirty="0"/>
          </a:p>
          <a:p>
            <a:pPr marL="742950" lvl="1" indent="-285750" fontAlgn="base">
              <a:buFontTx/>
              <a:buChar char="-"/>
            </a:pPr>
            <a:r>
              <a:rPr lang="en-US" sz="2400" dirty="0"/>
              <a:t>Weight</a:t>
            </a:r>
            <a:r>
              <a:rPr lang="cs-CZ" sz="2400" dirty="0"/>
              <a:t>s</a:t>
            </a:r>
            <a:r>
              <a:rPr lang="en-US" sz="2400" dirty="0"/>
              <a:t> of transitions = changes in transitional distributions given by educational expansions</a:t>
            </a:r>
          </a:p>
          <a:p>
            <a:pPr marL="742950" lvl="1" indent="-285750" fontAlgn="base">
              <a:buFontTx/>
              <a:buChar char="-"/>
            </a:pPr>
            <a:r>
              <a:rPr lang="en-US" sz="2400" dirty="0"/>
              <a:t>Both the social stratification and the structural features of IEO are considered</a:t>
            </a:r>
            <a:endParaRPr lang="cs-CZ" sz="2400" dirty="0"/>
          </a:p>
          <a:p>
            <a:pPr marL="742950" lvl="1" indent="-285750" fontAlgn="base">
              <a:buFontTx/>
              <a:buChar char="-"/>
            </a:pPr>
            <a:endParaRPr lang="cs-CZ" sz="2400" dirty="0"/>
          </a:p>
          <a:p>
            <a:pPr marL="285750" indent="-285750" fontAlgn="base">
              <a:buFontTx/>
              <a:buChar char="-"/>
            </a:pPr>
            <a:endParaRPr lang="cs-CZ" sz="2400" dirty="0"/>
          </a:p>
        </p:txBody>
      </p:sp>
      <p:sp>
        <p:nvSpPr>
          <p:cNvPr id="8" name="Nadpis 1">
            <a:extLst>
              <a:ext uri="{FF2B5EF4-FFF2-40B4-BE49-F238E27FC236}">
                <a16:creationId xmlns:a16="http://schemas.microsoft.com/office/drawing/2014/main" id="{FFA8925F-F328-4683-931C-3EC9EDC38CA8}"/>
              </a:ext>
            </a:extLst>
          </p:cNvPr>
          <p:cNvSpPr>
            <a:spLocks noGrp="1"/>
          </p:cNvSpPr>
          <p:nvPr>
            <p:ph type="title"/>
          </p:nvPr>
        </p:nvSpPr>
        <p:spPr>
          <a:xfrm>
            <a:off x="127000" y="45424"/>
            <a:ext cx="10515600" cy="558153"/>
          </a:xfrm>
        </p:spPr>
        <p:txBody>
          <a:bodyPr>
            <a:normAutofit/>
          </a:bodyPr>
          <a:lstStyle/>
          <a:p>
            <a:r>
              <a:rPr lang="en-US" sz="3200" b="1" dirty="0">
                <a:latin typeface="+mn-lt"/>
              </a:rPr>
              <a:t>Connection between two approaches of IEO measurement </a:t>
            </a:r>
          </a:p>
        </p:txBody>
      </p:sp>
      <p:sp>
        <p:nvSpPr>
          <p:cNvPr id="13" name="Rectangle 6">
            <a:extLst>
              <a:ext uri="{FF2B5EF4-FFF2-40B4-BE49-F238E27FC236}">
                <a16:creationId xmlns:a16="http://schemas.microsoft.com/office/drawing/2014/main" id="{E4555F02-F023-4B2E-861B-F006AEBEBB91}"/>
              </a:ext>
            </a:extLst>
          </p:cNvPr>
          <p:cNvSpPr>
            <a:spLocks noChangeArrowheads="1"/>
          </p:cNvSpPr>
          <p:nvPr/>
        </p:nvSpPr>
        <p:spPr bwMode="auto">
          <a:xfrm>
            <a:off x="1341120" y="37185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4" name="Objekt 13">
            <a:extLst>
              <a:ext uri="{FF2B5EF4-FFF2-40B4-BE49-F238E27FC236}">
                <a16:creationId xmlns:a16="http://schemas.microsoft.com/office/drawing/2014/main" id="{257818D3-601D-41EE-B4E0-678F334F8670}"/>
              </a:ext>
            </a:extLst>
          </p:cNvPr>
          <p:cNvGraphicFramePr>
            <a:graphicFrameLocks noChangeAspect="1"/>
          </p:cNvGraphicFramePr>
          <p:nvPr>
            <p:extLst>
              <p:ext uri="{D42A27DB-BD31-4B8C-83A1-F6EECF244321}">
                <p14:modId xmlns:p14="http://schemas.microsoft.com/office/powerpoint/2010/main" val="2594713701"/>
              </p:ext>
            </p:extLst>
          </p:nvPr>
        </p:nvGraphicFramePr>
        <p:xfrm>
          <a:off x="7676831" y="2552376"/>
          <a:ext cx="3214965" cy="954622"/>
        </p:xfrm>
        <a:graphic>
          <a:graphicData uri="http://schemas.openxmlformats.org/presentationml/2006/ole">
            <mc:AlternateContent xmlns:mc="http://schemas.openxmlformats.org/markup-compatibility/2006">
              <mc:Choice xmlns:v="urn:schemas-microsoft-com:vml" Requires="v">
                <p:oleObj spid="_x0000_s4316" name="Equation" r:id="rId4" imgW="1333440" imgH="444240" progId="Equation.DSMT4">
                  <p:embed/>
                </p:oleObj>
              </mc:Choice>
              <mc:Fallback>
                <p:oleObj name="Equation" r:id="rId4" imgW="1333440" imgH="444240" progId="Equation.DSMT4">
                  <p:embed/>
                  <p:pic>
                    <p:nvPicPr>
                      <p:cNvPr id="0" name="Object 5"/>
                      <p:cNvPicPr>
                        <a:picLocks noChangeAspect="1" noChangeArrowheads="1"/>
                      </p:cNvPicPr>
                      <p:nvPr/>
                    </p:nvPicPr>
                    <p:blipFill>
                      <a:blip r:embed="rId5"/>
                      <a:srcRect/>
                      <a:stretch>
                        <a:fillRect/>
                      </a:stretch>
                    </p:blipFill>
                    <p:spPr bwMode="auto">
                      <a:xfrm>
                        <a:off x="7676831" y="2552376"/>
                        <a:ext cx="3214965" cy="954622"/>
                      </a:xfrm>
                      <a:prstGeom prst="rect">
                        <a:avLst/>
                      </a:prstGeom>
                      <a:noFill/>
                    </p:spPr>
                  </p:pic>
                </p:oleObj>
              </mc:Fallback>
            </mc:AlternateContent>
          </a:graphicData>
        </a:graphic>
      </p:graphicFrame>
      <p:sp>
        <p:nvSpPr>
          <p:cNvPr id="23" name="Rectangle 17">
            <a:extLst>
              <a:ext uri="{FF2B5EF4-FFF2-40B4-BE49-F238E27FC236}">
                <a16:creationId xmlns:a16="http://schemas.microsoft.com/office/drawing/2014/main" id="{2037537F-8210-4DB4-A5A3-8A7F572FD980}"/>
              </a:ext>
            </a:extLst>
          </p:cNvPr>
          <p:cNvSpPr>
            <a:spLocks noChangeArrowheads="1"/>
          </p:cNvSpPr>
          <p:nvPr/>
        </p:nvSpPr>
        <p:spPr bwMode="auto">
          <a:xfrm>
            <a:off x="2179320" y="425005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503970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4389" y="0"/>
            <a:ext cx="10515600" cy="711835"/>
          </a:xfrm>
        </p:spPr>
        <p:txBody>
          <a:bodyPr>
            <a:normAutofit/>
          </a:bodyPr>
          <a:lstStyle/>
          <a:p>
            <a:r>
              <a:rPr lang="cs-CZ" sz="3200" b="1" dirty="0" err="1">
                <a:latin typeface="+mn-lt"/>
              </a:rPr>
              <a:t>Conclusion</a:t>
            </a:r>
            <a:endParaRPr lang="cs-CZ" sz="3200" b="1" dirty="0">
              <a:latin typeface="+mn-lt"/>
            </a:endParaRPr>
          </a:p>
        </p:txBody>
      </p:sp>
      <p:sp>
        <p:nvSpPr>
          <p:cNvPr id="3" name="Zástupný symbol pro obsah 2"/>
          <p:cNvSpPr>
            <a:spLocks noGrp="1"/>
          </p:cNvSpPr>
          <p:nvPr>
            <p:ph idx="1"/>
          </p:nvPr>
        </p:nvSpPr>
        <p:spPr>
          <a:xfrm>
            <a:off x="303646" y="840509"/>
            <a:ext cx="11399982" cy="4692074"/>
          </a:xfrm>
        </p:spPr>
        <p:txBody>
          <a:bodyPr>
            <a:noAutofit/>
          </a:bodyPr>
          <a:lstStyle/>
          <a:p>
            <a:pPr>
              <a:spcAft>
                <a:spcPts val="600"/>
              </a:spcAft>
            </a:pPr>
            <a:r>
              <a:rPr lang="en-US" dirty="0"/>
              <a:t>Three empirical measures in IEO</a:t>
            </a:r>
            <a:r>
              <a:rPr lang="en-US" dirty="0">
                <a:sym typeface="Wingdings" panose="05000000000000000000" pitchFamily="2" charset="2"/>
              </a:rPr>
              <a:t>:</a:t>
            </a:r>
          </a:p>
          <a:p>
            <a:pPr lvl="1">
              <a:spcAft>
                <a:spcPts val="600"/>
              </a:spcAft>
            </a:pPr>
            <a:r>
              <a:rPr lang="en-US" sz="2800" dirty="0"/>
              <a:t>the ‘true’ origin effect on passing</a:t>
            </a:r>
            <a:r>
              <a:rPr lang="cs-CZ" sz="2800" dirty="0"/>
              <a:t> </a:t>
            </a:r>
            <a:r>
              <a:rPr lang="cs-CZ" sz="2800" dirty="0" err="1"/>
              <a:t>educational</a:t>
            </a:r>
            <a:r>
              <a:rPr lang="en-US" sz="2800" dirty="0"/>
              <a:t> transitions</a:t>
            </a:r>
          </a:p>
          <a:p>
            <a:pPr lvl="1">
              <a:spcAft>
                <a:spcPts val="600"/>
              </a:spcAft>
            </a:pPr>
            <a:r>
              <a:rPr lang="en-US" sz="2800" dirty="0"/>
              <a:t>the weight of</a:t>
            </a:r>
            <a:r>
              <a:rPr lang="cs-CZ" sz="2800" dirty="0"/>
              <a:t> </a:t>
            </a:r>
            <a:r>
              <a:rPr lang="cs-CZ" sz="2800" dirty="0" err="1"/>
              <a:t>educational</a:t>
            </a:r>
            <a:r>
              <a:rPr lang="en-US" sz="2800" dirty="0"/>
              <a:t> transitions</a:t>
            </a:r>
          </a:p>
          <a:p>
            <a:pPr lvl="1">
              <a:spcAft>
                <a:spcPts val="600"/>
              </a:spcAft>
            </a:pPr>
            <a:r>
              <a:rPr lang="en-US" sz="2800" dirty="0"/>
              <a:t>the contribution of transitions to IEO in completed education (weighted origin effects)</a:t>
            </a:r>
            <a:endParaRPr lang="cs-CZ" sz="2800" dirty="0"/>
          </a:p>
          <a:p>
            <a:pPr lvl="1">
              <a:spcAft>
                <a:spcPts val="600"/>
              </a:spcAft>
            </a:pPr>
            <a:endParaRPr lang="cs-CZ" sz="2800" dirty="0"/>
          </a:p>
          <a:p>
            <a:pPr lvl="1">
              <a:spcAft>
                <a:spcPts val="600"/>
              </a:spcAft>
            </a:pPr>
            <a:r>
              <a:rPr lang="en-US" sz="2800" dirty="0"/>
              <a:t>SO effect on completed education </a:t>
            </a:r>
            <a:r>
              <a:rPr lang="cs-CZ" sz="2800" dirty="0"/>
              <a:t>= </a:t>
            </a:r>
            <a:r>
              <a:rPr lang="cs-CZ" sz="2800" dirty="0" err="1"/>
              <a:t>linear</a:t>
            </a:r>
            <a:r>
              <a:rPr lang="cs-CZ" sz="2800" dirty="0"/>
              <a:t> </a:t>
            </a:r>
            <a:r>
              <a:rPr lang="cs-CZ" sz="2800" dirty="0" err="1"/>
              <a:t>models</a:t>
            </a:r>
            <a:r>
              <a:rPr lang="cs-CZ" sz="2800" dirty="0"/>
              <a:t> </a:t>
            </a:r>
          </a:p>
          <a:p>
            <a:pPr marL="457200" lvl="1" indent="0">
              <a:spcAft>
                <a:spcPts val="600"/>
              </a:spcAft>
              <a:buNone/>
            </a:pPr>
            <a:r>
              <a:rPr lang="cs-CZ" sz="2800" dirty="0"/>
              <a:t>   </a:t>
            </a:r>
            <a:r>
              <a:rPr lang="en-US" sz="2800" dirty="0"/>
              <a:t>is a weighted sum of SO effects on passing </a:t>
            </a:r>
            <a:endParaRPr lang="cs-CZ" sz="2800" dirty="0"/>
          </a:p>
          <a:p>
            <a:pPr marL="457200" lvl="1" indent="0">
              <a:spcAft>
                <a:spcPts val="600"/>
              </a:spcAft>
              <a:buNone/>
            </a:pPr>
            <a:r>
              <a:rPr lang="cs-CZ" sz="2800" dirty="0"/>
              <a:t>   </a:t>
            </a:r>
            <a:r>
              <a:rPr lang="en-US" sz="2800" dirty="0"/>
              <a:t>each educational</a:t>
            </a:r>
            <a:r>
              <a:rPr lang="cs-CZ" sz="2800" dirty="0"/>
              <a:t> </a:t>
            </a:r>
            <a:r>
              <a:rPr lang="en-US" sz="2800" dirty="0"/>
              <a:t>transition</a:t>
            </a:r>
            <a:r>
              <a:rPr lang="cs-CZ" sz="2800" dirty="0"/>
              <a:t> = </a:t>
            </a:r>
            <a:r>
              <a:rPr lang="cs-CZ" sz="2800" dirty="0" err="1"/>
              <a:t>transitional</a:t>
            </a:r>
            <a:r>
              <a:rPr lang="cs-CZ" sz="2800" dirty="0"/>
              <a:t> </a:t>
            </a:r>
            <a:r>
              <a:rPr lang="cs-CZ" sz="2800" dirty="0" err="1"/>
              <a:t>models</a:t>
            </a:r>
            <a:r>
              <a:rPr lang="cs-CZ" sz="2800" dirty="0"/>
              <a:t>. </a:t>
            </a:r>
            <a:endParaRPr lang="en-US" sz="2800" dirty="0"/>
          </a:p>
        </p:txBody>
      </p:sp>
    </p:spTree>
    <p:extLst>
      <p:ext uri="{BB962C8B-B14F-4D97-AF65-F5344CB8AC3E}">
        <p14:creationId xmlns:p14="http://schemas.microsoft.com/office/powerpoint/2010/main" val="286694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r" eaLnBrk="1" hangingPunct="1"/>
            <a:fld id="{D6BFC50F-6743-4EC3-955A-D5C7A27CEDA1}" type="slidenum">
              <a:rPr lang="cs-CZ" altLang="ja-JP" sz="1200">
                <a:effectLst>
                  <a:outerShdw blurRad="38100" dist="38100" dir="2700000" algn="tl">
                    <a:srgbClr val="FFFFFF"/>
                  </a:outerShdw>
                </a:effectLst>
              </a:rPr>
              <a:pPr algn="r" eaLnBrk="1" hangingPunct="1"/>
              <a:t>14</a:t>
            </a:fld>
            <a:endParaRPr lang="cs-CZ" altLang="ja-JP" sz="1200">
              <a:effectLst>
                <a:outerShdw blurRad="38100" dist="38100" dir="2700000" algn="tl">
                  <a:srgbClr val="FFFFFF"/>
                </a:outerShdw>
              </a:effectLst>
            </a:endParaRPr>
          </a:p>
        </p:txBody>
      </p:sp>
      <p:sp>
        <p:nvSpPr>
          <p:cNvPr id="73733" name="Text Box 2"/>
          <p:cNvSpPr txBox="1">
            <a:spLocks noChangeArrowheads="1"/>
          </p:cNvSpPr>
          <p:nvPr/>
        </p:nvSpPr>
        <p:spPr bwMode="auto">
          <a:xfrm>
            <a:off x="110836" y="1524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eaLnBrk="1" hangingPunct="1"/>
            <a:r>
              <a:rPr lang="en-US" altLang="zh-CN" sz="2800" b="1" dirty="0">
                <a:latin typeface="+mn-lt"/>
                <a:ea typeface="宋体" pitchFamily="2" charset="-122"/>
              </a:rPr>
              <a:t>E</a:t>
            </a:r>
            <a:r>
              <a:rPr lang="cs-CZ" altLang="zh-CN" sz="2800" b="1" dirty="0" err="1">
                <a:latin typeface="+mn-lt"/>
                <a:ea typeface="宋体" pitchFamily="2" charset="-122"/>
              </a:rPr>
              <a:t>ducational</a:t>
            </a:r>
            <a:r>
              <a:rPr lang="cs-CZ" altLang="zh-CN" sz="2800" b="1" dirty="0">
                <a:latin typeface="+mn-lt"/>
                <a:ea typeface="宋体" pitchFamily="2" charset="-122"/>
              </a:rPr>
              <a:t> </a:t>
            </a:r>
            <a:r>
              <a:rPr lang="cs-CZ" altLang="zh-CN" sz="2800" b="1" dirty="0" err="1">
                <a:latin typeface="+mn-lt"/>
                <a:ea typeface="宋体" pitchFamily="2" charset="-122"/>
              </a:rPr>
              <a:t>expansion</a:t>
            </a:r>
            <a:r>
              <a:rPr lang="cs-CZ" altLang="zh-CN" sz="2800" b="1" dirty="0">
                <a:latin typeface="+mn-lt"/>
                <a:ea typeface="宋体" pitchFamily="2" charset="-122"/>
              </a:rPr>
              <a:t> in </a:t>
            </a:r>
            <a:r>
              <a:rPr lang="cs-CZ" altLang="zh-CN" sz="2800" b="1" dirty="0" err="1">
                <a:latin typeface="+mn-lt"/>
                <a:ea typeface="宋体" pitchFamily="2" charset="-122"/>
              </a:rPr>
              <a:t>the</a:t>
            </a:r>
            <a:r>
              <a:rPr lang="cs-CZ" altLang="zh-CN" sz="2800" b="1" dirty="0">
                <a:latin typeface="+mn-lt"/>
                <a:ea typeface="宋体" pitchFamily="2" charset="-122"/>
              </a:rPr>
              <a:t> CR in last 20 </a:t>
            </a:r>
            <a:r>
              <a:rPr lang="cs-CZ" altLang="zh-CN" sz="2800" b="1" dirty="0" err="1">
                <a:latin typeface="+mn-lt"/>
                <a:ea typeface="宋体" pitchFamily="2" charset="-122"/>
              </a:rPr>
              <a:t>years</a:t>
            </a:r>
            <a:r>
              <a:rPr lang="cs-CZ" altLang="zh-CN" sz="2800" b="1" dirty="0">
                <a:latin typeface="+mn-lt"/>
                <a:ea typeface="宋体" pitchFamily="2" charset="-122"/>
              </a:rPr>
              <a:t> II</a:t>
            </a:r>
            <a:endParaRPr lang="en-US" altLang="zh-CN" sz="2800" b="1" dirty="0">
              <a:latin typeface="+mn-lt"/>
              <a:ea typeface="宋体" pitchFamily="2" charset="-122"/>
            </a:endParaRPr>
          </a:p>
          <a:p>
            <a:pPr eaLnBrk="1" hangingPunct="1"/>
            <a:endParaRPr lang="en-US" altLang="zh-CN" sz="2000" b="1" dirty="0">
              <a:latin typeface="Arial" pitchFamily="34" charset="0"/>
              <a:ea typeface="宋体" pitchFamily="2" charset="-122"/>
            </a:endParaRPr>
          </a:p>
        </p:txBody>
      </p:sp>
      <p:sp>
        <p:nvSpPr>
          <p:cNvPr id="6" name="Rectangle 3"/>
          <p:cNvSpPr txBox="1">
            <a:spLocks noChangeArrowheads="1"/>
          </p:cNvSpPr>
          <p:nvPr/>
        </p:nvSpPr>
        <p:spPr>
          <a:xfrm>
            <a:off x="459920" y="960030"/>
            <a:ext cx="8229600" cy="56950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altLang="ja-JP" sz="2400" dirty="0">
                <a:ea typeface="ＭＳ Ｐゴシック" pitchFamily="34" charset="-128"/>
              </a:rPr>
              <a:t>What does educational expansion mean for transition to </a:t>
            </a:r>
            <a:r>
              <a:rPr lang="en-US" altLang="ja-JP" sz="2400" dirty="0" err="1">
                <a:ea typeface="ＭＳ Ｐゴシック" pitchFamily="34" charset="-128"/>
              </a:rPr>
              <a:t>labour</a:t>
            </a:r>
            <a:r>
              <a:rPr lang="en-US" altLang="ja-JP" sz="2400" dirty="0">
                <a:ea typeface="ＭＳ Ｐゴシック" pitchFamily="34" charset="-128"/>
              </a:rPr>
              <a:t> market?</a:t>
            </a:r>
          </a:p>
          <a:p>
            <a:pPr lvl="1">
              <a:buFont typeface="Arial" panose="020B0604020202020204" pitchFamily="34" charset="0"/>
              <a:buChar char="•"/>
            </a:pPr>
            <a:r>
              <a:rPr lang="en-US" altLang="ja-JP" dirty="0">
                <a:ea typeface="ＭＳ Ｐゴシック" pitchFamily="34" charset="-128"/>
              </a:rPr>
              <a:t>Can we talk about the inflation of diploma/certificates?</a:t>
            </a:r>
          </a:p>
          <a:p>
            <a:pPr lvl="1">
              <a:buFont typeface="Arial" panose="020B0604020202020204" pitchFamily="34" charset="0"/>
              <a:buChar char="•"/>
            </a:pPr>
            <a:r>
              <a:rPr lang="en-US" altLang="ja-JP" dirty="0">
                <a:ea typeface="ＭＳ Ｐゴシック" pitchFamily="34" charset="-128"/>
              </a:rPr>
              <a:t>If yes, is it goo</a:t>
            </a:r>
            <a:r>
              <a:rPr lang="cs-CZ" altLang="ja-JP" dirty="0">
                <a:ea typeface="ＭＳ Ｐゴシック" pitchFamily="34" charset="-128"/>
              </a:rPr>
              <a:t>d</a:t>
            </a:r>
            <a:r>
              <a:rPr lang="en-US" altLang="ja-JP" dirty="0">
                <a:ea typeface="ＭＳ Ｐゴシック" pitchFamily="34" charset="-128"/>
              </a:rPr>
              <a:t> strategy to invest to education and increase number of young people in universities?</a:t>
            </a:r>
          </a:p>
          <a:p>
            <a:r>
              <a:rPr lang="en-US" altLang="ja-JP" sz="2400" dirty="0">
                <a:ea typeface="ＭＳ Ｐゴシック" pitchFamily="34" charset="-128"/>
              </a:rPr>
              <a:t>What happens  with returns to higher education?</a:t>
            </a:r>
          </a:p>
          <a:p>
            <a:pPr lvl="1">
              <a:buFont typeface="Arial" panose="020B0604020202020204" pitchFamily="34" charset="0"/>
              <a:buChar char="•"/>
            </a:pPr>
            <a:r>
              <a:rPr lang="en-US" altLang="ja-JP" dirty="0">
                <a:ea typeface="ＭＳ Ｐゴシック" pitchFamily="34" charset="-128"/>
              </a:rPr>
              <a:t>In status consistency society they should be higher and increase </a:t>
            </a:r>
          </a:p>
          <a:p>
            <a:pPr lvl="1">
              <a:buFont typeface="Arial" panose="020B0604020202020204" pitchFamily="34" charset="0"/>
              <a:buChar char="•"/>
            </a:pPr>
            <a:r>
              <a:rPr lang="en-US" altLang="ja-JP" dirty="0">
                <a:ea typeface="ＭＳ Ｐゴシック" pitchFamily="34" charset="-128"/>
              </a:rPr>
              <a:t>Yes, returns to higher education increase</a:t>
            </a:r>
          </a:p>
          <a:p>
            <a:pPr marL="457200" lvl="1" indent="0">
              <a:buNone/>
            </a:pPr>
            <a:endParaRPr lang="cs-CZ" altLang="ja-JP" dirty="0">
              <a:ea typeface="ＭＳ Ｐゴシック" pitchFamily="34" charset="-128"/>
            </a:endParaRPr>
          </a:p>
          <a:p>
            <a:pPr marL="0" indent="0">
              <a:buNone/>
            </a:pPr>
            <a:r>
              <a:rPr lang="en-US" altLang="ja-JP" dirty="0">
                <a:solidFill>
                  <a:srgbClr val="820000"/>
                </a:solidFill>
                <a:ea typeface="ＭＳ Ｐゴシック" pitchFamily="34" charset="-128"/>
              </a:rPr>
              <a:t> </a:t>
            </a:r>
          </a:p>
          <a:p>
            <a:endParaRPr lang="en-US" altLang="en-US" dirty="0"/>
          </a:p>
          <a:p>
            <a:endParaRPr lang="en-US" altLang="en-US" b="1" dirty="0"/>
          </a:p>
        </p:txBody>
      </p:sp>
    </p:spTree>
    <p:extLst>
      <p:ext uri="{BB962C8B-B14F-4D97-AF65-F5344CB8AC3E}">
        <p14:creationId xmlns:p14="http://schemas.microsoft.com/office/powerpoint/2010/main" val="7334657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7CAA1-E6E5-443A-AC12-EFCD38BB7DF9}"/>
              </a:ext>
            </a:extLst>
          </p:cNvPr>
          <p:cNvSpPr>
            <a:spLocks noGrp="1"/>
          </p:cNvSpPr>
          <p:nvPr>
            <p:ph type="title"/>
          </p:nvPr>
        </p:nvSpPr>
        <p:spPr>
          <a:xfrm>
            <a:off x="252273" y="0"/>
            <a:ext cx="10515600" cy="744584"/>
          </a:xfrm>
        </p:spPr>
        <p:txBody>
          <a:bodyPr>
            <a:normAutofit/>
          </a:bodyPr>
          <a:lstStyle/>
          <a:p>
            <a:r>
              <a:rPr lang="cs-CZ" sz="3200" b="1" dirty="0">
                <a:latin typeface="+mn-lt"/>
              </a:rPr>
              <a:t>IEO and </a:t>
            </a:r>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a:t>
            </a:r>
          </a:p>
        </p:txBody>
      </p:sp>
      <p:sp>
        <p:nvSpPr>
          <p:cNvPr id="3" name="Zástupný symbol pro obsah 2">
            <a:extLst>
              <a:ext uri="{FF2B5EF4-FFF2-40B4-BE49-F238E27FC236}">
                <a16:creationId xmlns:a16="http://schemas.microsoft.com/office/drawing/2014/main" id="{5BD506BE-5196-4236-B852-954BED21D521}"/>
              </a:ext>
            </a:extLst>
          </p:cNvPr>
          <p:cNvSpPr>
            <a:spLocks noGrp="1"/>
          </p:cNvSpPr>
          <p:nvPr>
            <p:ph idx="1"/>
          </p:nvPr>
        </p:nvSpPr>
        <p:spPr>
          <a:xfrm>
            <a:off x="358806" y="932155"/>
            <a:ext cx="10515600" cy="4676637"/>
          </a:xfrm>
        </p:spPr>
        <p:txBody>
          <a:bodyPr>
            <a:normAutofit/>
          </a:bodyPr>
          <a:lstStyle/>
          <a:p>
            <a:pPr>
              <a:spcAft>
                <a:spcPts val="600"/>
              </a:spcAft>
            </a:pPr>
            <a:r>
              <a:rPr lang="en-US" dirty="0"/>
              <a:t>IEO: chances to attain certain level of education by social origin</a:t>
            </a:r>
            <a:r>
              <a:rPr lang="cs-CZ" dirty="0"/>
              <a:t> (SO) -</a:t>
            </a:r>
            <a:r>
              <a:rPr lang="en-US" dirty="0"/>
              <a:t> family background</a:t>
            </a:r>
          </a:p>
          <a:p>
            <a:pPr>
              <a:spcAft>
                <a:spcPts val="600"/>
              </a:spcAft>
            </a:pPr>
            <a:r>
              <a:rPr lang="en-US" dirty="0"/>
              <a:t>Educational expansion (EE) is seen as a social-political provision for change of IEO (</a:t>
            </a:r>
            <a:r>
              <a:rPr lang="en-US" i="1" dirty="0"/>
              <a:t>inequality of educational opportunity</a:t>
            </a:r>
            <a:r>
              <a:rPr lang="en-US" dirty="0"/>
              <a:t>)</a:t>
            </a:r>
          </a:p>
          <a:p>
            <a:pPr>
              <a:spcAft>
                <a:spcPts val="600"/>
              </a:spcAft>
            </a:pPr>
            <a:r>
              <a:rPr lang="en-US" dirty="0"/>
              <a:t>EE via IEO helps to increase social justice, equality and meritocracy</a:t>
            </a:r>
          </a:p>
          <a:p>
            <a:pPr>
              <a:spcAft>
                <a:spcPts val="600"/>
              </a:spcAft>
            </a:pPr>
            <a:r>
              <a:rPr lang="en-US" dirty="0"/>
              <a:t>The relationship between IEO and EE has higher relevance for academic research as well as for social policy and it is the source of legitimization of social systems. </a:t>
            </a:r>
          </a:p>
          <a:p>
            <a:endParaRPr lang="en-US" dirty="0"/>
          </a:p>
          <a:p>
            <a:endParaRPr lang="cs-CZ" dirty="0"/>
          </a:p>
          <a:p>
            <a:endParaRPr lang="cs-CZ" dirty="0"/>
          </a:p>
        </p:txBody>
      </p:sp>
    </p:spTree>
    <p:extLst>
      <p:ext uri="{BB962C8B-B14F-4D97-AF65-F5344CB8AC3E}">
        <p14:creationId xmlns:p14="http://schemas.microsoft.com/office/powerpoint/2010/main" val="395497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92E56-4269-4431-944F-D73EFB1C5319}"/>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in </a:t>
            </a:r>
            <a:r>
              <a:rPr lang="cs-CZ" sz="3200" b="1" dirty="0" err="1">
                <a:latin typeface="+mn-lt"/>
              </a:rPr>
              <a:t>European</a:t>
            </a:r>
            <a:r>
              <a:rPr lang="cs-CZ" sz="3200" b="1" dirty="0">
                <a:latin typeface="+mn-lt"/>
              </a:rPr>
              <a:t> </a:t>
            </a:r>
            <a:r>
              <a:rPr lang="cs-CZ" sz="3200" b="1" dirty="0" err="1">
                <a:latin typeface="+mn-lt"/>
              </a:rPr>
              <a:t>countries</a:t>
            </a:r>
            <a:r>
              <a:rPr lang="cs-CZ" sz="3200" b="1" dirty="0">
                <a:latin typeface="+mn-lt"/>
              </a:rPr>
              <a:t> 2000+</a:t>
            </a:r>
          </a:p>
        </p:txBody>
      </p:sp>
      <p:sp>
        <p:nvSpPr>
          <p:cNvPr id="6" name="TextovéPole 5">
            <a:extLst>
              <a:ext uri="{FF2B5EF4-FFF2-40B4-BE49-F238E27FC236}">
                <a16:creationId xmlns:a16="http://schemas.microsoft.com/office/drawing/2014/main" id="{C14D7FF8-C635-4358-80E4-029534C2C901}"/>
              </a:ext>
            </a:extLst>
          </p:cNvPr>
          <p:cNvSpPr txBox="1"/>
          <p:nvPr/>
        </p:nvSpPr>
        <p:spPr>
          <a:xfrm>
            <a:off x="8033209" y="1720840"/>
            <a:ext cx="3729703" cy="3416320"/>
          </a:xfrm>
          <a:prstGeom prst="rect">
            <a:avLst/>
          </a:prstGeom>
          <a:noFill/>
        </p:spPr>
        <p:txBody>
          <a:bodyPr wrap="square" rtlCol="0">
            <a:spAutoFit/>
          </a:bodyPr>
          <a:lstStyle/>
          <a:p>
            <a:pPr marL="285750" indent="-285750">
              <a:buFontTx/>
              <a:buChar char="-"/>
            </a:pPr>
            <a:r>
              <a:rPr lang="en-US" dirty="0"/>
              <a:t>Bologna process, declaration of European countries and the beginning of educational expansion in a year 2000</a:t>
            </a:r>
          </a:p>
          <a:p>
            <a:pPr marL="285750" indent="-285750">
              <a:buFontTx/>
              <a:buChar char="-"/>
            </a:pPr>
            <a:endParaRPr lang="en-US" dirty="0"/>
          </a:p>
          <a:p>
            <a:pPr marL="285750" indent="-285750">
              <a:buFontTx/>
              <a:buChar char="-"/>
            </a:pPr>
            <a:r>
              <a:rPr lang="en-US" dirty="0"/>
              <a:t>EE is defined as: </a:t>
            </a:r>
            <a:r>
              <a:rPr lang="en-US" i="1" dirty="0"/>
              <a:t>the growth of the educational system. It means the increase of places in the educational system that is connected with increased rates of enrolment (Craig, 1981)</a:t>
            </a:r>
            <a:r>
              <a:rPr lang="en-US" dirty="0"/>
              <a:t>. </a:t>
            </a:r>
          </a:p>
          <a:p>
            <a:endParaRPr lang="cs-CZ" dirty="0"/>
          </a:p>
        </p:txBody>
      </p:sp>
      <p:pic>
        <p:nvPicPr>
          <p:cNvPr id="3" name="Obrázek 2">
            <a:extLst>
              <a:ext uri="{FF2B5EF4-FFF2-40B4-BE49-F238E27FC236}">
                <a16:creationId xmlns:a16="http://schemas.microsoft.com/office/drawing/2014/main" id="{07788E28-630D-4D49-8DE6-B581B92F2D94}"/>
              </a:ext>
            </a:extLst>
          </p:cNvPr>
          <p:cNvPicPr>
            <a:picLocks noChangeAspect="1"/>
          </p:cNvPicPr>
          <p:nvPr/>
        </p:nvPicPr>
        <p:blipFill>
          <a:blip r:embed="rId3"/>
          <a:stretch>
            <a:fillRect/>
          </a:stretch>
        </p:blipFill>
        <p:spPr>
          <a:xfrm>
            <a:off x="260493" y="840509"/>
            <a:ext cx="7566132" cy="5763491"/>
          </a:xfrm>
          <a:prstGeom prst="rect">
            <a:avLst/>
          </a:prstGeom>
        </p:spPr>
      </p:pic>
    </p:spTree>
    <p:extLst>
      <p:ext uri="{BB962C8B-B14F-4D97-AF65-F5344CB8AC3E}">
        <p14:creationId xmlns:p14="http://schemas.microsoft.com/office/powerpoint/2010/main" val="408907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ázek 8">
            <a:extLst>
              <a:ext uri="{FF2B5EF4-FFF2-40B4-BE49-F238E27FC236}">
                <a16:creationId xmlns:a16="http://schemas.microsoft.com/office/drawing/2014/main" id="{0D9E282D-E42F-451C-956F-FE30654E17D4}"/>
              </a:ext>
            </a:extLst>
          </p:cNvPr>
          <p:cNvPicPr>
            <a:picLocks noChangeAspect="1"/>
          </p:cNvPicPr>
          <p:nvPr/>
        </p:nvPicPr>
        <p:blipFill>
          <a:blip r:embed="rId3"/>
          <a:stretch>
            <a:fillRect/>
          </a:stretch>
        </p:blipFill>
        <p:spPr>
          <a:xfrm>
            <a:off x="874986" y="771981"/>
            <a:ext cx="9585435" cy="5959893"/>
          </a:xfrm>
          <a:prstGeom prst="rect">
            <a:avLst/>
          </a:prstGeom>
        </p:spPr>
      </p:pic>
      <p:sp>
        <p:nvSpPr>
          <p:cNvPr id="10" name="Nadpis 1">
            <a:extLst>
              <a:ext uri="{FF2B5EF4-FFF2-40B4-BE49-F238E27FC236}">
                <a16:creationId xmlns:a16="http://schemas.microsoft.com/office/drawing/2014/main" id="{FF21E807-7D1D-4754-BDB4-40BD3927BCB6}"/>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in </a:t>
            </a:r>
            <a:r>
              <a:rPr lang="cs-CZ" sz="3200" b="1" dirty="0" err="1">
                <a:latin typeface="+mn-lt"/>
              </a:rPr>
              <a:t>European</a:t>
            </a:r>
            <a:r>
              <a:rPr lang="cs-CZ" sz="3200" b="1" dirty="0">
                <a:latin typeface="+mn-lt"/>
              </a:rPr>
              <a:t> </a:t>
            </a:r>
            <a:r>
              <a:rPr lang="cs-CZ" sz="3200" b="1" dirty="0" err="1">
                <a:latin typeface="+mn-lt"/>
              </a:rPr>
              <a:t>countries</a:t>
            </a:r>
            <a:r>
              <a:rPr lang="cs-CZ" sz="3200" b="1" dirty="0">
                <a:latin typeface="+mn-lt"/>
              </a:rPr>
              <a:t> 2000+</a:t>
            </a:r>
          </a:p>
        </p:txBody>
      </p:sp>
    </p:spTree>
    <p:extLst>
      <p:ext uri="{BB962C8B-B14F-4D97-AF65-F5344CB8AC3E}">
        <p14:creationId xmlns:p14="http://schemas.microsoft.com/office/powerpoint/2010/main" val="11553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92E56-4269-4431-944F-D73EFB1C5319}"/>
              </a:ext>
            </a:extLst>
          </p:cNvPr>
          <p:cNvSpPr>
            <a:spLocks noGrp="1"/>
          </p:cNvSpPr>
          <p:nvPr>
            <p:ph type="title"/>
          </p:nvPr>
        </p:nvSpPr>
        <p:spPr>
          <a:xfrm>
            <a:off x="195308" y="50980"/>
            <a:ext cx="11567604" cy="597090"/>
          </a:xfrm>
        </p:spPr>
        <p:txBody>
          <a:bodyPr>
            <a:normAutofit/>
          </a:bodyPr>
          <a:lstStyle/>
          <a:p>
            <a:r>
              <a:rPr lang="cs-CZ" sz="3200" b="1" dirty="0" err="1">
                <a:latin typeface="+mn-lt"/>
              </a:rPr>
              <a:t>Educational</a:t>
            </a:r>
            <a:r>
              <a:rPr lang="cs-CZ" sz="3200" b="1" dirty="0">
                <a:latin typeface="+mn-lt"/>
              </a:rPr>
              <a:t> </a:t>
            </a:r>
            <a:r>
              <a:rPr lang="cs-CZ" sz="3200" b="1" dirty="0" err="1">
                <a:latin typeface="+mn-lt"/>
              </a:rPr>
              <a:t>expansion</a:t>
            </a:r>
            <a:r>
              <a:rPr lang="cs-CZ" sz="3200" b="1" dirty="0">
                <a:latin typeface="+mn-lt"/>
              </a:rPr>
              <a:t> and </a:t>
            </a:r>
            <a:r>
              <a:rPr lang="cs-CZ" sz="3200" b="1" dirty="0" err="1">
                <a:latin typeface="+mn-lt"/>
              </a:rPr>
              <a:t>the</a:t>
            </a:r>
            <a:r>
              <a:rPr lang="cs-CZ" sz="3200" b="1" dirty="0">
                <a:latin typeface="+mn-lt"/>
              </a:rPr>
              <a:t> </a:t>
            </a:r>
            <a:r>
              <a:rPr lang="cs-CZ" sz="3200" b="1" dirty="0" err="1">
                <a:latin typeface="+mn-lt"/>
              </a:rPr>
              <a:t>reversal</a:t>
            </a:r>
            <a:r>
              <a:rPr lang="cs-CZ" sz="3200" b="1" dirty="0">
                <a:latin typeface="+mn-lt"/>
              </a:rPr>
              <a:t> </a:t>
            </a:r>
            <a:r>
              <a:rPr lang="cs-CZ" sz="3200" b="1" dirty="0" err="1">
                <a:latin typeface="+mn-lt"/>
              </a:rPr>
              <a:t>of</a:t>
            </a:r>
            <a:r>
              <a:rPr lang="cs-CZ" sz="3200" b="1" dirty="0">
                <a:latin typeface="+mn-lt"/>
              </a:rPr>
              <a:t> gender gap (RGG)</a:t>
            </a:r>
          </a:p>
        </p:txBody>
      </p:sp>
      <p:sp>
        <p:nvSpPr>
          <p:cNvPr id="6" name="TextovéPole 5">
            <a:extLst>
              <a:ext uri="{FF2B5EF4-FFF2-40B4-BE49-F238E27FC236}">
                <a16:creationId xmlns:a16="http://schemas.microsoft.com/office/drawing/2014/main" id="{C14D7FF8-C635-4358-80E4-029534C2C901}"/>
              </a:ext>
            </a:extLst>
          </p:cNvPr>
          <p:cNvSpPr txBox="1"/>
          <p:nvPr/>
        </p:nvSpPr>
        <p:spPr>
          <a:xfrm>
            <a:off x="7954381" y="1095702"/>
            <a:ext cx="3729703" cy="5509200"/>
          </a:xfrm>
          <a:prstGeom prst="rect">
            <a:avLst/>
          </a:prstGeom>
          <a:noFill/>
        </p:spPr>
        <p:txBody>
          <a:bodyPr wrap="square" rtlCol="0">
            <a:spAutoFit/>
          </a:bodyPr>
          <a:lstStyle/>
          <a:p>
            <a:pPr marL="285750" indent="-285750">
              <a:buFontTx/>
              <a:buChar char="-"/>
            </a:pPr>
            <a:r>
              <a:rPr lang="cs-CZ" sz="1600" dirty="0" err="1">
                <a:latin typeface="Times New Roman" panose="02020603050405020304" pitchFamily="18" charset="0"/>
                <a:cs typeface="Times New Roman" panose="02020603050405020304" pitchFamily="18" charset="0"/>
              </a:rPr>
              <a:t>Why</a:t>
            </a:r>
            <a:r>
              <a:rPr lang="cs-CZ" sz="1600" dirty="0">
                <a:latin typeface="Times New Roman" panose="02020603050405020304" pitchFamily="18" charset="0"/>
                <a:cs typeface="Times New Roman" panose="02020603050405020304" pitchFamily="18" charset="0"/>
              </a:rPr>
              <a:t> RGG </a:t>
            </a:r>
            <a:r>
              <a:rPr lang="cs-CZ" sz="1600" dirty="0" err="1">
                <a:latin typeface="Times New Roman" panose="02020603050405020304" pitchFamily="18" charset="0"/>
                <a:cs typeface="Times New Roman" panose="02020603050405020304" pitchFamily="18" charset="0"/>
              </a:rPr>
              <a:t>happens</a:t>
            </a:r>
            <a:r>
              <a:rPr lang="cs-CZ" sz="1600" dirty="0">
                <a:latin typeface="Times New Roman" panose="02020603050405020304" pitchFamily="18" charset="0"/>
                <a:cs typeface="Times New Roman" panose="02020603050405020304" pitchFamily="18" charset="0"/>
              </a:rPr>
              <a:t>?</a:t>
            </a: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changes in the labour markets, marriages and in family lives (DiPrete and Buchman, 2013)</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 more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incentives for women to obtain</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more education</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e</a:t>
            </a:r>
            <a:r>
              <a:rPr lang="en-GB" sz="1600" dirty="0" err="1">
                <a:effectLst/>
                <a:latin typeface="Times New Roman" panose="02020603050405020304" pitchFamily="18" charset="0"/>
                <a:ea typeface="Calibri" panose="020F0502020204030204" pitchFamily="34" charset="0"/>
                <a:cs typeface="Times New Roman" panose="02020603050405020304" pitchFamily="18" charset="0"/>
              </a:rPr>
              <a:t>conomic</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and social returns to higher education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t</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he labour force participation of women increases, because the labour markets demand specific occupations requiring higher education.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cs-CZ" sz="1600" dirty="0" err="1">
                <a:latin typeface="Times New Roman" panose="02020603050405020304" pitchFamily="18" charset="0"/>
                <a:ea typeface="Calibri" panose="020F0502020204030204" pitchFamily="34" charset="0"/>
                <a:cs typeface="Times New Roman" panose="02020603050405020304" pitchFamily="18" charset="0"/>
              </a:rPr>
              <a:t>higher</a:t>
            </a:r>
            <a:r>
              <a:rPr lang="cs-CZ" sz="1600" dirty="0">
                <a:latin typeface="Times New Roman" panose="02020603050405020304" pitchFamily="18" charset="0"/>
                <a:ea typeface="Calibri" panose="020F0502020204030204" pitchFamily="34" charset="0"/>
                <a:cs typeface="Times New Roman" panose="02020603050405020304" pitchFamily="18" charset="0"/>
              </a:rPr>
              <a:t> </a:t>
            </a:r>
            <a:r>
              <a:rPr lang="cs-CZ" sz="1600" dirty="0" err="1">
                <a:latin typeface="Times New Roman" panose="02020603050405020304" pitchFamily="18" charset="0"/>
                <a:ea typeface="Calibri" panose="020F0502020204030204" pitchFamily="34" charset="0"/>
                <a:cs typeface="Times New Roman" panose="02020603050405020304" pitchFamily="18" charset="0"/>
              </a:rPr>
              <a:t>education</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means a greater insurance against poverty</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 high standard of living</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parents’ incentives into children by gender have been equalized inside families </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girls perform better than boys in colleges (higher level of their preparedness, differences in school-related attitudes and lower dropout rate) </a:t>
            </a:r>
            <a:endParaRPr lang="cs-CZ" sz="1600" dirty="0">
              <a:latin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246F6BD7-CD80-48F5-8CDF-27633CEFB68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9088" y="1095702"/>
            <a:ext cx="7012236" cy="5265683"/>
          </a:xfrm>
          <a:prstGeom prst="rect">
            <a:avLst/>
          </a:prstGeom>
          <a:noFill/>
          <a:ln>
            <a:noFill/>
          </a:ln>
        </p:spPr>
      </p:pic>
    </p:spTree>
    <p:extLst>
      <p:ext uri="{BB962C8B-B14F-4D97-AF65-F5344CB8AC3E}">
        <p14:creationId xmlns:p14="http://schemas.microsoft.com/office/powerpoint/2010/main" val="3120472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D61F66-AFFD-4A45-A008-96ABCF347DD5}"/>
              </a:ext>
            </a:extLst>
          </p:cNvPr>
          <p:cNvSpPr>
            <a:spLocks noGrp="1"/>
          </p:cNvSpPr>
          <p:nvPr>
            <p:ph type="title"/>
          </p:nvPr>
        </p:nvSpPr>
        <p:spPr>
          <a:xfrm>
            <a:off x="137160" y="157930"/>
            <a:ext cx="6113016" cy="630555"/>
          </a:xfrm>
        </p:spPr>
        <p:txBody>
          <a:bodyPr>
            <a:normAutofit/>
          </a:bodyPr>
          <a:lstStyle/>
          <a:p>
            <a:r>
              <a:rPr lang="cs-CZ" sz="3200" b="1" dirty="0" err="1">
                <a:latin typeface="+mn-lt"/>
              </a:rPr>
              <a:t>Distribution</a:t>
            </a:r>
            <a:r>
              <a:rPr lang="cs-CZ" sz="3200" b="1" dirty="0">
                <a:latin typeface="+mn-lt"/>
              </a:rPr>
              <a:t> </a:t>
            </a:r>
            <a:r>
              <a:rPr lang="cs-CZ" sz="3200" b="1" dirty="0" err="1">
                <a:latin typeface="+mn-lt"/>
              </a:rPr>
              <a:t>of</a:t>
            </a:r>
            <a:r>
              <a:rPr lang="cs-CZ" sz="3200" b="1" dirty="0">
                <a:latin typeface="+mn-lt"/>
              </a:rPr>
              <a:t> </a:t>
            </a:r>
            <a:r>
              <a:rPr lang="cs-CZ" sz="3200" b="1" dirty="0" err="1">
                <a:latin typeface="+mn-lt"/>
              </a:rPr>
              <a:t>education</a:t>
            </a:r>
            <a:endParaRPr lang="cs-CZ" sz="3200" b="1" dirty="0">
              <a:latin typeface="+mn-lt"/>
            </a:endParaRPr>
          </a:p>
        </p:txBody>
      </p:sp>
      <p:sp>
        <p:nvSpPr>
          <p:cNvPr id="8" name="TextovéPole 7">
            <a:extLst>
              <a:ext uri="{FF2B5EF4-FFF2-40B4-BE49-F238E27FC236}">
                <a16:creationId xmlns:a16="http://schemas.microsoft.com/office/drawing/2014/main" id="{BBE3A501-4D25-4D2D-9464-B6E3E83B4A99}"/>
              </a:ext>
            </a:extLst>
          </p:cNvPr>
          <p:cNvSpPr txBox="1"/>
          <p:nvPr/>
        </p:nvSpPr>
        <p:spPr>
          <a:xfrm>
            <a:off x="6320901" y="473208"/>
            <a:ext cx="5312545" cy="2308324"/>
          </a:xfrm>
          <a:prstGeom prst="rect">
            <a:avLst/>
          </a:prstGeom>
          <a:noFill/>
        </p:spPr>
        <p:txBody>
          <a:bodyPr wrap="square" rtlCol="0">
            <a:spAutoFit/>
          </a:bodyPr>
          <a:lstStyle/>
          <a:p>
            <a:r>
              <a:rPr lang="en-US" dirty="0"/>
              <a:t>Raymond </a:t>
            </a:r>
            <a:r>
              <a:rPr lang="en-US" dirty="0" err="1"/>
              <a:t>Boudon</a:t>
            </a:r>
            <a:r>
              <a:rPr lang="en-US" dirty="0"/>
              <a:t> in </a:t>
            </a:r>
            <a:r>
              <a:rPr lang="en-US" i="1" dirty="0"/>
              <a:t>Education, Opportunity and Social Inequality </a:t>
            </a:r>
            <a:r>
              <a:rPr lang="en-US" dirty="0"/>
              <a:t>(1974) </a:t>
            </a:r>
            <a:r>
              <a:rPr lang="cs-CZ" dirty="0" err="1"/>
              <a:t>says</a:t>
            </a:r>
            <a:r>
              <a:rPr lang="cs-CZ" dirty="0"/>
              <a:t>: </a:t>
            </a:r>
            <a:r>
              <a:rPr lang="cs-CZ" dirty="0" err="1"/>
              <a:t>If</a:t>
            </a:r>
            <a:r>
              <a:rPr lang="en-US" dirty="0"/>
              <a:t> school attendance rates increase over time, then inequalities in educational opportunity will steadily decline, because the lower socioeconomic classes can increase their attendance rates by more proportions than the upper classes whose proportions are already high and constrained by ceiling effects. </a:t>
            </a:r>
            <a:endParaRPr lang="en-US" dirty="0">
              <a:solidFill>
                <a:srgbClr val="FF0000"/>
              </a:solidFill>
            </a:endParaRPr>
          </a:p>
        </p:txBody>
      </p:sp>
      <p:pic>
        <p:nvPicPr>
          <p:cNvPr id="6" name="Obrázek 5">
            <a:extLst>
              <a:ext uri="{FF2B5EF4-FFF2-40B4-BE49-F238E27FC236}">
                <a16:creationId xmlns:a16="http://schemas.microsoft.com/office/drawing/2014/main" id="{742B51D4-6D73-4AED-A085-48B526E8A0D1}"/>
              </a:ext>
            </a:extLst>
          </p:cNvPr>
          <p:cNvPicPr>
            <a:picLocks noChangeAspect="1"/>
          </p:cNvPicPr>
          <p:nvPr/>
        </p:nvPicPr>
        <p:blipFill>
          <a:blip r:embed="rId3"/>
          <a:stretch>
            <a:fillRect/>
          </a:stretch>
        </p:blipFill>
        <p:spPr>
          <a:xfrm>
            <a:off x="6821748" y="3429000"/>
            <a:ext cx="3622412" cy="3188390"/>
          </a:xfrm>
          <a:prstGeom prst="rect">
            <a:avLst/>
          </a:prstGeom>
        </p:spPr>
      </p:pic>
      <p:pic>
        <p:nvPicPr>
          <p:cNvPr id="10" name="Obrázek 9">
            <a:extLst>
              <a:ext uri="{FF2B5EF4-FFF2-40B4-BE49-F238E27FC236}">
                <a16:creationId xmlns:a16="http://schemas.microsoft.com/office/drawing/2014/main" id="{66EE377F-DFDA-4D3B-B4C2-0DB938FBA3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8555" y="1155377"/>
            <a:ext cx="5132031" cy="3638565"/>
          </a:xfrm>
          <a:prstGeom prst="rect">
            <a:avLst/>
          </a:prstGeom>
          <a:noFill/>
          <a:ln>
            <a:noFill/>
          </a:ln>
        </p:spPr>
      </p:pic>
    </p:spTree>
    <p:extLst>
      <p:ext uri="{BB962C8B-B14F-4D97-AF65-F5344CB8AC3E}">
        <p14:creationId xmlns:p14="http://schemas.microsoft.com/office/powerpoint/2010/main" val="383215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2066E21F-9434-49F0-8091-C50B4AE1FD43}"/>
              </a:ext>
            </a:extLst>
          </p:cNvPr>
          <p:cNvPicPr>
            <a:picLocks noChangeAspect="1"/>
          </p:cNvPicPr>
          <p:nvPr/>
        </p:nvPicPr>
        <p:blipFill>
          <a:blip r:embed="rId3"/>
          <a:stretch>
            <a:fillRect/>
          </a:stretch>
        </p:blipFill>
        <p:spPr>
          <a:xfrm>
            <a:off x="94475" y="3389585"/>
            <a:ext cx="3622412" cy="3128073"/>
          </a:xfrm>
          <a:prstGeom prst="rect">
            <a:avLst/>
          </a:prstGeom>
        </p:spPr>
      </p:pic>
      <p:pic>
        <p:nvPicPr>
          <p:cNvPr id="4" name="Obrázek 3">
            <a:extLst>
              <a:ext uri="{FF2B5EF4-FFF2-40B4-BE49-F238E27FC236}">
                <a16:creationId xmlns:a16="http://schemas.microsoft.com/office/drawing/2014/main" id="{1939864C-327B-4EE1-B468-E45EA89887A8}"/>
              </a:ext>
            </a:extLst>
          </p:cNvPr>
          <p:cNvPicPr>
            <a:picLocks noChangeAspect="1"/>
          </p:cNvPicPr>
          <p:nvPr/>
        </p:nvPicPr>
        <p:blipFill>
          <a:blip r:embed="rId4"/>
          <a:stretch>
            <a:fillRect/>
          </a:stretch>
        </p:blipFill>
        <p:spPr>
          <a:xfrm>
            <a:off x="3397469" y="3389586"/>
            <a:ext cx="4881199" cy="3352675"/>
          </a:xfrm>
          <a:prstGeom prst="rect">
            <a:avLst/>
          </a:prstGeom>
        </p:spPr>
      </p:pic>
      <p:sp>
        <p:nvSpPr>
          <p:cNvPr id="2" name="Nadpis 1">
            <a:extLst>
              <a:ext uri="{FF2B5EF4-FFF2-40B4-BE49-F238E27FC236}">
                <a16:creationId xmlns:a16="http://schemas.microsoft.com/office/drawing/2014/main" id="{00116A07-6C1A-438F-A5F7-4DFAA9DA9D53}"/>
              </a:ext>
            </a:extLst>
          </p:cNvPr>
          <p:cNvSpPr>
            <a:spLocks noGrp="1"/>
          </p:cNvSpPr>
          <p:nvPr>
            <p:ph type="title"/>
          </p:nvPr>
        </p:nvSpPr>
        <p:spPr>
          <a:xfrm>
            <a:off x="272123" y="85407"/>
            <a:ext cx="10515600" cy="580418"/>
          </a:xfrm>
        </p:spPr>
        <p:txBody>
          <a:bodyPr>
            <a:normAutofit/>
          </a:bodyPr>
          <a:lstStyle/>
          <a:p>
            <a:r>
              <a:rPr lang="cs-CZ" sz="3200" b="1" dirty="0" err="1">
                <a:latin typeface="+mn-lt"/>
              </a:rPr>
              <a:t>Empirical</a:t>
            </a:r>
            <a:r>
              <a:rPr lang="cs-CZ" sz="3200" b="1" dirty="0">
                <a:latin typeface="+mn-lt"/>
              </a:rPr>
              <a:t> anti-evidence to </a:t>
            </a:r>
            <a:r>
              <a:rPr lang="cs-CZ" sz="3200" b="1" dirty="0" err="1">
                <a:latin typeface="+mn-lt"/>
              </a:rPr>
              <a:t>Boudon</a:t>
            </a:r>
            <a:r>
              <a:rPr lang="cs-CZ" sz="3200" b="1" dirty="0">
                <a:latin typeface="+mn-lt"/>
              </a:rPr>
              <a:t> </a:t>
            </a:r>
          </a:p>
        </p:txBody>
      </p:sp>
      <p:sp>
        <p:nvSpPr>
          <p:cNvPr id="3" name="Zástupný symbol pro obsah 2">
            <a:extLst>
              <a:ext uri="{FF2B5EF4-FFF2-40B4-BE49-F238E27FC236}">
                <a16:creationId xmlns:a16="http://schemas.microsoft.com/office/drawing/2014/main" id="{CE029E35-999D-41F6-B26E-D42998758321}"/>
              </a:ext>
            </a:extLst>
          </p:cNvPr>
          <p:cNvSpPr>
            <a:spLocks noGrp="1"/>
          </p:cNvSpPr>
          <p:nvPr>
            <p:ph idx="1"/>
          </p:nvPr>
        </p:nvSpPr>
        <p:spPr>
          <a:xfrm>
            <a:off x="438705" y="818023"/>
            <a:ext cx="10515600" cy="4351338"/>
          </a:xfrm>
        </p:spPr>
        <p:txBody>
          <a:bodyPr>
            <a:normAutofit/>
          </a:bodyPr>
          <a:lstStyle/>
          <a:p>
            <a:r>
              <a:rPr lang="en-US" sz="2400" dirty="0"/>
              <a:t>MMI (Raftery, </a:t>
            </a:r>
            <a:r>
              <a:rPr lang="en-US" sz="2400" dirty="0" err="1"/>
              <a:t>Hout</a:t>
            </a:r>
            <a:r>
              <a:rPr lang="en-US" sz="2400" dirty="0"/>
              <a:t>, 1993): differences in social origin effects on educational attainments do not change during EE</a:t>
            </a:r>
          </a:p>
          <a:p>
            <a:r>
              <a:rPr lang="en-US" sz="2400" dirty="0"/>
              <a:t>Persistent inequality (</a:t>
            </a:r>
            <a:r>
              <a:rPr lang="en-US" sz="2400" dirty="0" err="1"/>
              <a:t>Blossfeld</a:t>
            </a:r>
            <a:r>
              <a:rPr lang="en-US" sz="2400" dirty="0"/>
              <a:t>, </a:t>
            </a:r>
            <a:r>
              <a:rPr lang="en-US" sz="2400" dirty="0" err="1"/>
              <a:t>Shavit</a:t>
            </a:r>
            <a:r>
              <a:rPr lang="en-US" sz="2400" dirty="0"/>
              <a:t>, 1993) – no change in IEO</a:t>
            </a:r>
            <a:endParaRPr lang="cs-CZ" sz="2400" dirty="0"/>
          </a:p>
          <a:p>
            <a:r>
              <a:rPr lang="cs-CZ" sz="2400" dirty="0"/>
              <a:t>EMI (Lucas, 2001)</a:t>
            </a:r>
            <a:endParaRPr lang="en-US" sz="2400" dirty="0"/>
          </a:p>
          <a:p>
            <a:r>
              <a:rPr lang="en-US" sz="2400" dirty="0"/>
              <a:t>Why? </a:t>
            </a:r>
            <a:r>
              <a:rPr lang="en-US" sz="2400" i="1" dirty="0"/>
              <a:t>Problem in measurement of IEO</a:t>
            </a:r>
          </a:p>
        </p:txBody>
      </p:sp>
      <p:sp>
        <p:nvSpPr>
          <p:cNvPr id="6" name="TextovéPole 5">
            <a:extLst>
              <a:ext uri="{FF2B5EF4-FFF2-40B4-BE49-F238E27FC236}">
                <a16:creationId xmlns:a16="http://schemas.microsoft.com/office/drawing/2014/main" id="{ABE441FD-9CD8-4784-B109-C3ABB9FF1FD5}"/>
              </a:ext>
            </a:extLst>
          </p:cNvPr>
          <p:cNvSpPr txBox="1"/>
          <p:nvPr/>
        </p:nvSpPr>
        <p:spPr>
          <a:xfrm>
            <a:off x="1513314" y="3144603"/>
            <a:ext cx="1219200" cy="369332"/>
          </a:xfrm>
          <a:prstGeom prst="rect">
            <a:avLst/>
          </a:prstGeom>
          <a:noFill/>
        </p:spPr>
        <p:txBody>
          <a:bodyPr wrap="square" rtlCol="0">
            <a:spAutoFit/>
          </a:bodyPr>
          <a:lstStyle/>
          <a:p>
            <a:r>
              <a:rPr lang="cs-CZ" dirty="0" err="1"/>
              <a:t>Boudon</a:t>
            </a:r>
            <a:r>
              <a:rPr lang="cs-CZ" dirty="0"/>
              <a:t> </a:t>
            </a:r>
          </a:p>
        </p:txBody>
      </p:sp>
      <p:sp>
        <p:nvSpPr>
          <p:cNvPr id="7" name="TextovéPole 6">
            <a:extLst>
              <a:ext uri="{FF2B5EF4-FFF2-40B4-BE49-F238E27FC236}">
                <a16:creationId xmlns:a16="http://schemas.microsoft.com/office/drawing/2014/main" id="{AB039BF2-A8D8-48CB-9755-4AB6DF7A5B8F}"/>
              </a:ext>
            </a:extLst>
          </p:cNvPr>
          <p:cNvSpPr txBox="1"/>
          <p:nvPr/>
        </p:nvSpPr>
        <p:spPr>
          <a:xfrm>
            <a:off x="4381842" y="3144603"/>
            <a:ext cx="2666272" cy="369332"/>
          </a:xfrm>
          <a:prstGeom prst="rect">
            <a:avLst/>
          </a:prstGeom>
          <a:noFill/>
        </p:spPr>
        <p:txBody>
          <a:bodyPr wrap="square" rtlCol="0">
            <a:spAutoFit/>
          </a:bodyPr>
          <a:lstStyle/>
          <a:p>
            <a:r>
              <a:rPr lang="cs-CZ" dirty="0" err="1"/>
              <a:t>Empirical</a:t>
            </a:r>
            <a:r>
              <a:rPr lang="cs-CZ" dirty="0"/>
              <a:t> evidence - MMI</a:t>
            </a:r>
          </a:p>
        </p:txBody>
      </p:sp>
      <p:pic>
        <p:nvPicPr>
          <p:cNvPr id="10" name="Obrázek 9"/>
          <p:cNvPicPr>
            <a:picLocks noChangeAspect="1"/>
          </p:cNvPicPr>
          <p:nvPr/>
        </p:nvPicPr>
        <p:blipFill>
          <a:blip r:embed="rId5"/>
          <a:stretch>
            <a:fillRect/>
          </a:stretch>
        </p:blipFill>
        <p:spPr>
          <a:xfrm>
            <a:off x="7354361" y="3475028"/>
            <a:ext cx="4632235" cy="2957186"/>
          </a:xfrm>
          <a:prstGeom prst="rect">
            <a:avLst/>
          </a:prstGeom>
        </p:spPr>
      </p:pic>
      <p:sp>
        <p:nvSpPr>
          <p:cNvPr id="11" name="TextovéPole 10">
            <a:extLst>
              <a:ext uri="{FF2B5EF4-FFF2-40B4-BE49-F238E27FC236}">
                <a16:creationId xmlns:a16="http://schemas.microsoft.com/office/drawing/2014/main" id="{AB039BF2-A8D8-48CB-9755-4AB6DF7A5B8F}"/>
              </a:ext>
            </a:extLst>
          </p:cNvPr>
          <p:cNvSpPr txBox="1"/>
          <p:nvPr/>
        </p:nvSpPr>
        <p:spPr>
          <a:xfrm>
            <a:off x="8697442" y="3138164"/>
            <a:ext cx="2666272" cy="369332"/>
          </a:xfrm>
          <a:prstGeom prst="rect">
            <a:avLst/>
          </a:prstGeom>
          <a:noFill/>
        </p:spPr>
        <p:txBody>
          <a:bodyPr wrap="square" rtlCol="0">
            <a:spAutoFit/>
          </a:bodyPr>
          <a:lstStyle/>
          <a:p>
            <a:r>
              <a:rPr lang="cs-CZ" dirty="0" err="1"/>
              <a:t>Empirical</a:t>
            </a:r>
            <a:r>
              <a:rPr lang="cs-CZ" dirty="0"/>
              <a:t> evidence - EMI</a:t>
            </a:r>
          </a:p>
        </p:txBody>
      </p:sp>
    </p:spTree>
    <p:extLst>
      <p:ext uri="{BB962C8B-B14F-4D97-AF65-F5344CB8AC3E}">
        <p14:creationId xmlns:p14="http://schemas.microsoft.com/office/powerpoint/2010/main" val="3248722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EC98C-9F6D-4812-9FAE-3285945BDBDF}"/>
              </a:ext>
            </a:extLst>
          </p:cNvPr>
          <p:cNvSpPr>
            <a:spLocks noGrp="1"/>
          </p:cNvSpPr>
          <p:nvPr>
            <p:ph type="title"/>
          </p:nvPr>
        </p:nvSpPr>
        <p:spPr>
          <a:xfrm>
            <a:off x="0" y="0"/>
            <a:ext cx="10515600" cy="1001110"/>
          </a:xfrm>
        </p:spPr>
        <p:txBody>
          <a:bodyPr>
            <a:normAutofit/>
          </a:bodyPr>
          <a:lstStyle/>
          <a:p>
            <a:r>
              <a:rPr lang="cs-CZ" sz="3200" b="1" dirty="0" err="1"/>
              <a:t>Distribution</a:t>
            </a:r>
            <a:r>
              <a:rPr lang="cs-CZ" sz="3200" b="1" dirty="0"/>
              <a:t> and </a:t>
            </a:r>
            <a:r>
              <a:rPr lang="cs-CZ" sz="3200" b="1" dirty="0" err="1"/>
              <a:t>alocation</a:t>
            </a:r>
            <a:r>
              <a:rPr lang="cs-CZ" sz="3200" b="1" dirty="0"/>
              <a:t> </a:t>
            </a:r>
            <a:r>
              <a:rPr lang="cs-CZ" sz="3200" b="1" dirty="0" err="1"/>
              <a:t>of</a:t>
            </a:r>
            <a:r>
              <a:rPr lang="cs-CZ" sz="3200" b="1" dirty="0"/>
              <a:t> </a:t>
            </a:r>
            <a:r>
              <a:rPr lang="cs-CZ" sz="3200" b="1" dirty="0" err="1"/>
              <a:t>education</a:t>
            </a:r>
            <a:endParaRPr lang="cs-CZ" sz="3200" b="1" dirty="0"/>
          </a:p>
        </p:txBody>
      </p:sp>
      <p:sp>
        <p:nvSpPr>
          <p:cNvPr id="3" name="TextovéPole 2">
            <a:extLst>
              <a:ext uri="{FF2B5EF4-FFF2-40B4-BE49-F238E27FC236}">
                <a16:creationId xmlns:a16="http://schemas.microsoft.com/office/drawing/2014/main" id="{6E730A83-32A8-4198-BA22-C7027E4C3DB4}"/>
              </a:ext>
            </a:extLst>
          </p:cNvPr>
          <p:cNvSpPr txBox="1"/>
          <p:nvPr/>
        </p:nvSpPr>
        <p:spPr>
          <a:xfrm>
            <a:off x="221941" y="1447060"/>
            <a:ext cx="5797119" cy="3323987"/>
          </a:xfrm>
          <a:prstGeom prst="rect">
            <a:avLst/>
          </a:prstGeom>
          <a:noFill/>
        </p:spPr>
        <p:txBody>
          <a:bodyPr wrap="square" rtlCol="0">
            <a:spAutoFit/>
          </a:bodyPr>
          <a:lstStyle/>
          <a:p>
            <a:pPr marL="285750" indent="-285750">
              <a:buFontTx/>
              <a:buChar char="-"/>
            </a:pPr>
            <a:r>
              <a:rPr lang="cs-CZ" sz="2400" dirty="0"/>
              <a:t>Robert Mare (1980, 1981): </a:t>
            </a:r>
            <a:r>
              <a:rPr lang="cs-CZ" sz="2400" dirty="0" err="1"/>
              <a:t>the</a:t>
            </a:r>
            <a:r>
              <a:rPr lang="cs-CZ" sz="2400" dirty="0"/>
              <a:t> </a:t>
            </a:r>
            <a:r>
              <a:rPr lang="cs-CZ" sz="2400" dirty="0" err="1"/>
              <a:t>concept</a:t>
            </a:r>
            <a:r>
              <a:rPr lang="cs-CZ" sz="2400" dirty="0"/>
              <a:t> </a:t>
            </a:r>
            <a:r>
              <a:rPr lang="cs-CZ" sz="2400" dirty="0" err="1"/>
              <a:t>of</a:t>
            </a:r>
            <a:r>
              <a:rPr lang="cs-CZ" sz="2400" dirty="0"/>
              <a:t> </a:t>
            </a:r>
            <a:r>
              <a:rPr lang="cs-CZ" sz="2400" i="1" dirty="0" err="1"/>
              <a:t>distribution</a:t>
            </a:r>
            <a:r>
              <a:rPr lang="cs-CZ" sz="2400" i="1" dirty="0"/>
              <a:t> </a:t>
            </a:r>
            <a:r>
              <a:rPr lang="cs-CZ" sz="2400" i="1" dirty="0" err="1"/>
              <a:t>of</a:t>
            </a:r>
            <a:r>
              <a:rPr lang="cs-CZ" sz="2400" i="1" dirty="0"/>
              <a:t> </a:t>
            </a:r>
            <a:r>
              <a:rPr lang="cs-CZ" sz="2400" i="1" dirty="0" err="1"/>
              <a:t>education</a:t>
            </a:r>
            <a:r>
              <a:rPr lang="cs-CZ" sz="2400" i="1" dirty="0"/>
              <a:t> </a:t>
            </a:r>
            <a:r>
              <a:rPr lang="cs-CZ" sz="2400" dirty="0"/>
              <a:t>has to </a:t>
            </a:r>
            <a:r>
              <a:rPr lang="cs-CZ" sz="2400" dirty="0" err="1"/>
              <a:t>be</a:t>
            </a:r>
            <a:r>
              <a:rPr lang="cs-CZ" sz="2400" dirty="0"/>
              <a:t> </a:t>
            </a:r>
            <a:r>
              <a:rPr lang="cs-CZ" sz="2400" dirty="0" err="1"/>
              <a:t>completed</a:t>
            </a:r>
            <a:r>
              <a:rPr lang="cs-CZ" sz="2400" dirty="0"/>
              <a:t> by </a:t>
            </a:r>
            <a:r>
              <a:rPr lang="cs-CZ" sz="2400" dirty="0" err="1"/>
              <a:t>the</a:t>
            </a:r>
            <a:r>
              <a:rPr lang="cs-CZ" sz="2400" dirty="0"/>
              <a:t> </a:t>
            </a:r>
            <a:r>
              <a:rPr lang="cs-CZ" sz="2400" dirty="0" err="1"/>
              <a:t>concept</a:t>
            </a:r>
            <a:r>
              <a:rPr lang="cs-CZ" sz="2400" dirty="0"/>
              <a:t> </a:t>
            </a:r>
            <a:r>
              <a:rPr lang="cs-CZ" sz="2400" dirty="0" err="1"/>
              <a:t>of</a:t>
            </a:r>
            <a:r>
              <a:rPr lang="cs-CZ" sz="2400" dirty="0"/>
              <a:t> </a:t>
            </a:r>
            <a:r>
              <a:rPr lang="cs-CZ" sz="2400" i="1" dirty="0" err="1"/>
              <a:t>alocation</a:t>
            </a:r>
            <a:r>
              <a:rPr lang="cs-CZ" sz="2400" i="1" dirty="0"/>
              <a:t> </a:t>
            </a:r>
            <a:r>
              <a:rPr lang="cs-CZ" sz="2400" i="1" dirty="0" err="1"/>
              <a:t>of</a:t>
            </a:r>
            <a:r>
              <a:rPr lang="cs-CZ" sz="2400" i="1" dirty="0"/>
              <a:t> </a:t>
            </a:r>
            <a:r>
              <a:rPr lang="cs-CZ" sz="2400" i="1" dirty="0" err="1"/>
              <a:t>education</a:t>
            </a:r>
            <a:endParaRPr lang="cs-CZ" sz="2400" dirty="0"/>
          </a:p>
          <a:p>
            <a:pPr marL="285750" indent="-285750">
              <a:buFontTx/>
              <a:buChar char="-"/>
            </a:pPr>
            <a:endParaRPr lang="cs-CZ" sz="2400" dirty="0"/>
          </a:p>
          <a:p>
            <a:pPr marL="285750" indent="-285750">
              <a:buFontTx/>
              <a:buChar char="-"/>
            </a:pPr>
            <a:r>
              <a:rPr lang="cs-CZ" sz="2400" dirty="0" err="1"/>
              <a:t>Changes</a:t>
            </a:r>
            <a:r>
              <a:rPr lang="cs-CZ" sz="2400" dirty="0"/>
              <a:t> in </a:t>
            </a:r>
            <a:r>
              <a:rPr lang="cs-CZ" sz="2400" dirty="0" err="1"/>
              <a:t>distribution</a:t>
            </a:r>
            <a:r>
              <a:rPr lang="cs-CZ" sz="2400" dirty="0"/>
              <a:t> </a:t>
            </a:r>
            <a:r>
              <a:rPr lang="cs-CZ" sz="2400" dirty="0" err="1"/>
              <a:t>of</a:t>
            </a:r>
            <a:r>
              <a:rPr lang="cs-CZ" sz="2400" dirty="0"/>
              <a:t> </a:t>
            </a:r>
            <a:r>
              <a:rPr lang="cs-CZ" sz="2400" dirty="0" err="1"/>
              <a:t>education</a:t>
            </a:r>
            <a:r>
              <a:rPr lang="cs-CZ" sz="2400" dirty="0"/>
              <a:t> </a:t>
            </a:r>
            <a:r>
              <a:rPr lang="cs-CZ" sz="2400" dirty="0" err="1"/>
              <a:t>does</a:t>
            </a:r>
            <a:r>
              <a:rPr lang="cs-CZ" sz="2400" dirty="0"/>
              <a:t> not </a:t>
            </a:r>
            <a:r>
              <a:rPr lang="cs-CZ" sz="2400" dirty="0" err="1"/>
              <a:t>mean</a:t>
            </a:r>
            <a:r>
              <a:rPr lang="cs-CZ" sz="2400" dirty="0"/>
              <a:t> </a:t>
            </a:r>
            <a:r>
              <a:rPr lang="cs-CZ" sz="2400" dirty="0" err="1"/>
              <a:t>the</a:t>
            </a:r>
            <a:r>
              <a:rPr lang="cs-CZ" sz="2400" dirty="0"/>
              <a:t> </a:t>
            </a:r>
            <a:r>
              <a:rPr lang="cs-CZ" sz="2400" dirty="0" err="1"/>
              <a:t>changes</a:t>
            </a:r>
            <a:r>
              <a:rPr lang="cs-CZ" sz="2400" dirty="0"/>
              <a:t> in </a:t>
            </a:r>
            <a:r>
              <a:rPr lang="cs-CZ" sz="2400" dirty="0" err="1"/>
              <a:t>alocation</a:t>
            </a:r>
            <a:r>
              <a:rPr lang="cs-CZ" sz="2400" dirty="0"/>
              <a:t> </a:t>
            </a:r>
            <a:r>
              <a:rPr lang="cs-CZ" sz="2400" dirty="0" err="1"/>
              <a:t>of</a:t>
            </a:r>
            <a:r>
              <a:rPr lang="cs-CZ" sz="2400" dirty="0"/>
              <a:t> </a:t>
            </a:r>
            <a:r>
              <a:rPr lang="cs-CZ" sz="2400" dirty="0" err="1"/>
              <a:t>education</a:t>
            </a:r>
            <a:endParaRPr lang="cs-CZ" sz="2400" dirty="0"/>
          </a:p>
          <a:p>
            <a:pPr marL="285750" indent="-285750">
              <a:buFontTx/>
              <a:buChar char="-"/>
            </a:pPr>
            <a:endParaRPr lang="cs-CZ" dirty="0"/>
          </a:p>
        </p:txBody>
      </p:sp>
      <p:pic>
        <p:nvPicPr>
          <p:cNvPr id="8" name="Obrázek 7">
            <a:extLst>
              <a:ext uri="{FF2B5EF4-FFF2-40B4-BE49-F238E27FC236}">
                <a16:creationId xmlns:a16="http://schemas.microsoft.com/office/drawing/2014/main" id="{04AE294B-3A1A-4314-8D5C-6FF9E25586CD}"/>
              </a:ext>
            </a:extLst>
          </p:cNvPr>
          <p:cNvPicPr>
            <a:picLocks noChangeAspect="1"/>
          </p:cNvPicPr>
          <p:nvPr/>
        </p:nvPicPr>
        <p:blipFill>
          <a:blip r:embed="rId2"/>
          <a:stretch>
            <a:fillRect/>
          </a:stretch>
        </p:blipFill>
        <p:spPr>
          <a:xfrm>
            <a:off x="6187374" y="1166648"/>
            <a:ext cx="5782685" cy="4989787"/>
          </a:xfrm>
          <a:prstGeom prst="rect">
            <a:avLst/>
          </a:prstGeom>
        </p:spPr>
      </p:pic>
    </p:spTree>
    <p:extLst>
      <p:ext uri="{BB962C8B-B14F-4D97-AF65-F5344CB8AC3E}">
        <p14:creationId xmlns:p14="http://schemas.microsoft.com/office/powerpoint/2010/main" val="256226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EC98C-9F6D-4812-9FAE-3285945BDBDF}"/>
              </a:ext>
            </a:extLst>
          </p:cNvPr>
          <p:cNvSpPr>
            <a:spLocks noGrp="1"/>
          </p:cNvSpPr>
          <p:nvPr>
            <p:ph type="title"/>
          </p:nvPr>
        </p:nvSpPr>
        <p:spPr>
          <a:xfrm>
            <a:off x="0" y="0"/>
            <a:ext cx="11439617" cy="1325563"/>
          </a:xfrm>
        </p:spPr>
        <p:txBody>
          <a:bodyPr/>
          <a:lstStyle/>
          <a:p>
            <a:r>
              <a:rPr lang="cs-CZ" dirty="0"/>
              <a:t>Distribuce a alokace vzdělání – výzkumná otázka</a:t>
            </a:r>
          </a:p>
        </p:txBody>
      </p:sp>
      <p:sp>
        <p:nvSpPr>
          <p:cNvPr id="5" name="TextovéPole 4">
            <a:extLst>
              <a:ext uri="{FF2B5EF4-FFF2-40B4-BE49-F238E27FC236}">
                <a16:creationId xmlns:a16="http://schemas.microsoft.com/office/drawing/2014/main" id="{D47FFF4D-9D25-440D-952F-5626C88D8D4F}"/>
              </a:ext>
            </a:extLst>
          </p:cNvPr>
          <p:cNvSpPr txBox="1"/>
          <p:nvPr/>
        </p:nvSpPr>
        <p:spPr>
          <a:xfrm>
            <a:off x="221941" y="1447060"/>
            <a:ext cx="5797119" cy="2677656"/>
          </a:xfrm>
          <a:prstGeom prst="rect">
            <a:avLst/>
          </a:prstGeom>
          <a:noFill/>
        </p:spPr>
        <p:txBody>
          <a:bodyPr wrap="square" rtlCol="0">
            <a:spAutoFit/>
          </a:bodyPr>
          <a:lstStyle/>
          <a:p>
            <a:pPr marL="285750" indent="-285750">
              <a:buFontTx/>
              <a:buChar char="-"/>
            </a:pPr>
            <a:r>
              <a:rPr lang="cs-CZ" sz="2400" dirty="0" err="1"/>
              <a:t>How</a:t>
            </a:r>
            <a:r>
              <a:rPr lang="cs-CZ" sz="2400" dirty="0"/>
              <a:t> </a:t>
            </a:r>
            <a:r>
              <a:rPr lang="cs-CZ" sz="2400" dirty="0" err="1"/>
              <a:t>does</a:t>
            </a:r>
            <a:r>
              <a:rPr lang="cs-CZ" sz="2400" dirty="0"/>
              <a:t> </a:t>
            </a:r>
            <a:r>
              <a:rPr lang="cs-CZ" sz="2400" dirty="0" err="1"/>
              <a:t>the</a:t>
            </a:r>
            <a:r>
              <a:rPr lang="cs-CZ" sz="2400" dirty="0"/>
              <a:t> </a:t>
            </a:r>
            <a:r>
              <a:rPr lang="cs-CZ" sz="2400" dirty="0" err="1"/>
              <a:t>chage</a:t>
            </a:r>
            <a:r>
              <a:rPr lang="cs-CZ" sz="2400" dirty="0"/>
              <a:t> in </a:t>
            </a:r>
            <a:r>
              <a:rPr lang="cs-CZ" sz="2400" dirty="0" err="1"/>
              <a:t>distribution</a:t>
            </a:r>
            <a:r>
              <a:rPr lang="cs-CZ" sz="2400" dirty="0"/>
              <a:t> </a:t>
            </a:r>
            <a:r>
              <a:rPr lang="cs-CZ" sz="2400" dirty="0" err="1"/>
              <a:t>of</a:t>
            </a:r>
            <a:r>
              <a:rPr lang="cs-CZ" sz="2400" dirty="0"/>
              <a:t> </a:t>
            </a:r>
            <a:r>
              <a:rPr lang="cs-CZ" sz="2400" dirty="0" err="1"/>
              <a:t>education</a:t>
            </a:r>
            <a:r>
              <a:rPr lang="cs-CZ" sz="2400" dirty="0"/>
              <a:t> influence </a:t>
            </a:r>
            <a:r>
              <a:rPr lang="cs-CZ" sz="2400" dirty="0" err="1"/>
              <a:t>the</a:t>
            </a:r>
            <a:r>
              <a:rPr lang="cs-CZ" sz="2400" dirty="0"/>
              <a:t> </a:t>
            </a:r>
            <a:r>
              <a:rPr lang="cs-CZ" sz="2400" dirty="0" err="1"/>
              <a:t>alocation</a:t>
            </a:r>
            <a:r>
              <a:rPr lang="cs-CZ" sz="2400" dirty="0"/>
              <a:t> </a:t>
            </a:r>
            <a:r>
              <a:rPr lang="cs-CZ" sz="2400" dirty="0" err="1"/>
              <a:t>of</a:t>
            </a:r>
            <a:r>
              <a:rPr lang="cs-CZ" sz="2400" dirty="0"/>
              <a:t> </a:t>
            </a:r>
            <a:r>
              <a:rPr lang="cs-CZ" sz="2400" dirty="0" err="1"/>
              <a:t>education</a:t>
            </a:r>
            <a:r>
              <a:rPr lang="cs-CZ" sz="2400" dirty="0"/>
              <a:t>?</a:t>
            </a:r>
          </a:p>
          <a:p>
            <a:pPr marL="285750" indent="-285750">
              <a:buFontTx/>
              <a:buChar char="-"/>
            </a:pPr>
            <a:r>
              <a:rPr lang="cs-CZ" sz="2400" dirty="0" err="1"/>
              <a:t>How</a:t>
            </a:r>
            <a:r>
              <a:rPr lang="cs-CZ" sz="2400" dirty="0"/>
              <a:t> </a:t>
            </a:r>
            <a:r>
              <a:rPr lang="cs-CZ" sz="2400" dirty="0" err="1"/>
              <a:t>does</a:t>
            </a:r>
            <a:r>
              <a:rPr lang="cs-CZ" sz="2400" dirty="0"/>
              <a:t> </a:t>
            </a:r>
            <a:r>
              <a:rPr lang="cs-CZ" sz="2400" dirty="0" err="1"/>
              <a:t>educational</a:t>
            </a:r>
            <a:r>
              <a:rPr lang="cs-CZ" sz="2400" dirty="0"/>
              <a:t> </a:t>
            </a:r>
            <a:r>
              <a:rPr lang="cs-CZ" sz="2400" dirty="0" err="1"/>
              <a:t>expansion</a:t>
            </a:r>
            <a:r>
              <a:rPr lang="cs-CZ" sz="2400" dirty="0"/>
              <a:t> influence IEO? </a:t>
            </a:r>
          </a:p>
          <a:p>
            <a:pPr marL="285750" indent="-285750">
              <a:buFontTx/>
              <a:buChar char="-"/>
            </a:pPr>
            <a:r>
              <a:rPr lang="cs-CZ" sz="2400" dirty="0" err="1"/>
              <a:t>Is</a:t>
            </a:r>
            <a:r>
              <a:rPr lang="cs-CZ" sz="2400" dirty="0"/>
              <a:t> </a:t>
            </a:r>
            <a:r>
              <a:rPr lang="cs-CZ" sz="2400" dirty="0" err="1"/>
              <a:t>the</a:t>
            </a:r>
            <a:r>
              <a:rPr lang="cs-CZ" sz="2400" dirty="0"/>
              <a:t> </a:t>
            </a:r>
            <a:r>
              <a:rPr lang="cs-CZ" sz="2400" dirty="0" err="1"/>
              <a:t>educational</a:t>
            </a:r>
            <a:r>
              <a:rPr lang="cs-CZ" sz="2400" dirty="0"/>
              <a:t> </a:t>
            </a:r>
            <a:r>
              <a:rPr lang="cs-CZ" sz="2400" dirty="0" err="1"/>
              <a:t>expansion</a:t>
            </a:r>
            <a:r>
              <a:rPr lang="cs-CZ" sz="2400" dirty="0"/>
              <a:t> </a:t>
            </a:r>
            <a:r>
              <a:rPr lang="cs-CZ" sz="2400" dirty="0" err="1"/>
              <a:t>the</a:t>
            </a:r>
            <a:r>
              <a:rPr lang="cs-CZ" sz="2400" dirty="0"/>
              <a:t> </a:t>
            </a:r>
            <a:r>
              <a:rPr lang="cs-CZ" sz="2400" dirty="0" err="1"/>
              <a:t>social</a:t>
            </a:r>
            <a:r>
              <a:rPr lang="cs-CZ" sz="2400" dirty="0"/>
              <a:t> </a:t>
            </a:r>
            <a:r>
              <a:rPr lang="cs-CZ" sz="2400" dirty="0" err="1"/>
              <a:t>politcal</a:t>
            </a:r>
            <a:r>
              <a:rPr lang="cs-CZ" sz="2400" dirty="0"/>
              <a:t> </a:t>
            </a:r>
            <a:r>
              <a:rPr lang="cs-CZ" sz="2400" dirty="0" err="1"/>
              <a:t>provision</a:t>
            </a:r>
            <a:r>
              <a:rPr lang="cs-CZ" sz="2400" dirty="0"/>
              <a:t> </a:t>
            </a:r>
            <a:r>
              <a:rPr lang="cs-CZ" sz="2400" dirty="0" err="1"/>
              <a:t>for</a:t>
            </a:r>
            <a:r>
              <a:rPr lang="cs-CZ" sz="2400" dirty="0"/>
              <a:t> </a:t>
            </a:r>
            <a:r>
              <a:rPr lang="cs-CZ" sz="2400" dirty="0" err="1"/>
              <a:t>the</a:t>
            </a:r>
            <a:r>
              <a:rPr lang="cs-CZ" sz="2400" dirty="0"/>
              <a:t> </a:t>
            </a:r>
            <a:r>
              <a:rPr lang="cs-CZ" sz="2400" dirty="0" err="1"/>
              <a:t>change</a:t>
            </a:r>
            <a:r>
              <a:rPr lang="cs-CZ" sz="2400" dirty="0"/>
              <a:t> </a:t>
            </a:r>
            <a:r>
              <a:rPr lang="cs-CZ" sz="2400" dirty="0" err="1"/>
              <a:t>of</a:t>
            </a:r>
            <a:r>
              <a:rPr lang="cs-CZ" sz="2400" dirty="0"/>
              <a:t> IEO?</a:t>
            </a:r>
            <a:endParaRPr lang="cs-CZ" dirty="0"/>
          </a:p>
        </p:txBody>
      </p:sp>
      <p:pic>
        <p:nvPicPr>
          <p:cNvPr id="6" name="Obrázek 5">
            <a:extLst>
              <a:ext uri="{FF2B5EF4-FFF2-40B4-BE49-F238E27FC236}">
                <a16:creationId xmlns:a16="http://schemas.microsoft.com/office/drawing/2014/main" id="{7964F183-E8A6-48B1-8402-DF6A1D5347EE}"/>
              </a:ext>
            </a:extLst>
          </p:cNvPr>
          <p:cNvPicPr>
            <a:picLocks noChangeAspect="1"/>
          </p:cNvPicPr>
          <p:nvPr/>
        </p:nvPicPr>
        <p:blipFill>
          <a:blip r:embed="rId2"/>
          <a:stretch>
            <a:fillRect/>
          </a:stretch>
        </p:blipFill>
        <p:spPr>
          <a:xfrm>
            <a:off x="6259652" y="1325563"/>
            <a:ext cx="5737748" cy="4886051"/>
          </a:xfrm>
          <a:prstGeom prst="rect">
            <a:avLst/>
          </a:prstGeom>
        </p:spPr>
      </p:pic>
    </p:spTree>
    <p:extLst>
      <p:ext uri="{BB962C8B-B14F-4D97-AF65-F5344CB8AC3E}">
        <p14:creationId xmlns:p14="http://schemas.microsoft.com/office/powerpoint/2010/main" val="339857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2337</TotalTime>
  <Words>1566</Words>
  <Application>Microsoft Office PowerPoint</Application>
  <PresentationFormat>Širokoúhlá obrazovka</PresentationFormat>
  <Paragraphs>118</Paragraphs>
  <Slides>14</Slides>
  <Notes>11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14</vt:i4>
      </vt:variant>
    </vt:vector>
  </HeadingPairs>
  <TitlesOfParts>
    <vt:vector size="21" baseType="lpstr">
      <vt:lpstr>Arial</vt:lpstr>
      <vt:lpstr>Calibri</vt:lpstr>
      <vt:lpstr>Calibri Light</vt:lpstr>
      <vt:lpstr>Tahoma</vt:lpstr>
      <vt:lpstr>Times New Roman</vt:lpstr>
      <vt:lpstr>Motiv Office</vt:lpstr>
      <vt:lpstr>Equation</vt:lpstr>
      <vt:lpstr>Inequality of educational opportunity empirical measuring (and educational expansion) </vt:lpstr>
      <vt:lpstr>IEO and educational expansion </vt:lpstr>
      <vt:lpstr>Educational expansion in European countries 2000+</vt:lpstr>
      <vt:lpstr>Educational expansion in European countries 2000+</vt:lpstr>
      <vt:lpstr>Educational expansion and the reversal of gender gap (RGG)</vt:lpstr>
      <vt:lpstr>Distribution of education</vt:lpstr>
      <vt:lpstr>Empirical anti-evidence to Boudon </vt:lpstr>
      <vt:lpstr>Distribution and alocation of education</vt:lpstr>
      <vt:lpstr>Distribuce a alokace vzdělání – výzkumná otázka</vt:lpstr>
      <vt:lpstr>Empirical measurement of IEO in SSR</vt:lpstr>
      <vt:lpstr>Prezentace aplikace PowerPoint</vt:lpstr>
      <vt:lpstr>Connection between two approaches of IEO measurement </vt:lpstr>
      <vt:lpstr>Conclusion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Tomáš Katrňák</dc:creator>
  <cp:lastModifiedBy>Tomáš Katrňák</cp:lastModifiedBy>
  <cp:revision>174</cp:revision>
  <dcterms:created xsi:type="dcterms:W3CDTF">2021-04-08T12:29:32Z</dcterms:created>
  <dcterms:modified xsi:type="dcterms:W3CDTF">2022-11-15T11:33:38Z</dcterms:modified>
</cp:coreProperties>
</file>