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53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87" autoAdjust="0"/>
    <p:restoredTop sz="96270" autoAdjust="0"/>
  </p:normalViewPr>
  <p:slideViewPr>
    <p:cSldViewPr snapToGrid="0">
      <p:cViewPr varScale="1">
        <p:scale>
          <a:sx n="91" d="100"/>
          <a:sy n="91" d="100"/>
        </p:scale>
        <p:origin x="1528" y="8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Grafický objekt 2">
            <a:extLst>
              <a:ext uri="{FF2B5EF4-FFF2-40B4-BE49-F238E27FC236}">
                <a16:creationId xmlns:a16="http://schemas.microsoft.com/office/drawing/2014/main" id="{D8BC744D-9E4E-8B48-B82E-E51F84B262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Grafický objekt 2">
            <a:extLst>
              <a:ext uri="{FF2B5EF4-FFF2-40B4-BE49-F238E27FC236}">
                <a16:creationId xmlns:a16="http://schemas.microsoft.com/office/drawing/2014/main" id="{640AB289-8C5D-424D-B939-16D29422D5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0DFC9C44-48CA-4846-8B43-6B4C0D0B35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C26ECF42-D1F0-BA45-BC24-346D500DCF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A681C5DD-27CD-AB4B-A3EE-BB76032D25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5" name="Grafický objekt 2">
            <a:extLst>
              <a:ext uri="{FF2B5EF4-FFF2-40B4-BE49-F238E27FC236}">
                <a16:creationId xmlns:a16="http://schemas.microsoft.com/office/drawing/2014/main" id="{4397D438-0A7B-5A41-8932-CCBA698B0C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>
            <a:extLst>
              <a:ext uri="{FF2B5EF4-FFF2-40B4-BE49-F238E27FC236}">
                <a16:creationId xmlns:a16="http://schemas.microsoft.com/office/drawing/2014/main" id="{E4B3D8F6-6DC4-8342-B35E-2D6CEE4ECB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2626" y="2731338"/>
            <a:ext cx="5378748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Grafický objekt 2">
            <a:extLst>
              <a:ext uri="{FF2B5EF4-FFF2-40B4-BE49-F238E27FC236}">
                <a16:creationId xmlns:a16="http://schemas.microsoft.com/office/drawing/2014/main" id="{684F50E3-DDBE-ED4E-A6F3-F54E54681F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Grafický objekt 2">
            <a:extLst>
              <a:ext uri="{FF2B5EF4-FFF2-40B4-BE49-F238E27FC236}">
                <a16:creationId xmlns:a16="http://schemas.microsoft.com/office/drawing/2014/main" id="{603E15C8-958C-1B46-ABD5-79FCCA4A6E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1" name="Grafický objekt 2">
            <a:extLst>
              <a:ext uri="{FF2B5EF4-FFF2-40B4-BE49-F238E27FC236}">
                <a16:creationId xmlns:a16="http://schemas.microsoft.com/office/drawing/2014/main" id="{4FC7F1ED-EED9-EB49-9C04-07FA08D84A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2" name="Grafický objekt 2">
            <a:extLst>
              <a:ext uri="{FF2B5EF4-FFF2-40B4-BE49-F238E27FC236}">
                <a16:creationId xmlns:a16="http://schemas.microsoft.com/office/drawing/2014/main" id="{A08CEBCA-B5DE-934F-9AB7-5DA1FA552C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Grafický objekt 2">
            <a:extLst>
              <a:ext uri="{FF2B5EF4-FFF2-40B4-BE49-F238E27FC236}">
                <a16:creationId xmlns:a16="http://schemas.microsoft.com/office/drawing/2014/main" id="{DA9B4C72-1A09-404C-8E24-6D1F23CB1A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Grafický objekt 2">
            <a:extLst>
              <a:ext uri="{FF2B5EF4-FFF2-40B4-BE49-F238E27FC236}">
                <a16:creationId xmlns:a16="http://schemas.microsoft.com/office/drawing/2014/main" id="{27707621-F6D6-464D-8623-5E6E356A0F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7" name="Grafický objekt 2">
            <a:extLst>
              <a:ext uri="{FF2B5EF4-FFF2-40B4-BE49-F238E27FC236}">
                <a16:creationId xmlns:a16="http://schemas.microsoft.com/office/drawing/2014/main" id="{95E73665-5678-A64D-84D9-3EEF3C034D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Grafický objekt 2">
            <a:extLst>
              <a:ext uri="{FF2B5EF4-FFF2-40B4-BE49-F238E27FC236}">
                <a16:creationId xmlns:a16="http://schemas.microsoft.com/office/drawing/2014/main" id="{796B0F20-D3A7-AF4A-A88B-9A5F4B402B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2lAaYl6q17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8-zBHoxbKJ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youtu.be/tc8I_Ea1_5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372530-64B8-5D43-8517-E94647492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Návratnost vzdělání a vzdělání jako poziční výhoda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7D72D84-5A84-6E4E-A582-2F3CF5FFA1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Tomáš Doseděl</a:t>
            </a:r>
          </a:p>
          <a:p>
            <a:r>
              <a:rPr lang="cs-CZ" dirty="0"/>
              <a:t>dosedel@fss.muni.cz</a:t>
            </a:r>
          </a:p>
          <a:p>
            <a:r>
              <a:rPr lang="cs-CZ" dirty="0"/>
              <a:t>Sociálně stratifikační výzkum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592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C802F-022E-4347-AE72-DAF60B27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Návratnost vzdělání a vzdělání jako poziční výhoda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71C9B-EDFC-4167-9CFE-D6C9152A8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US" altLang="cs-CZ" smtClean="0"/>
              <a:pPr/>
              <a:t>10</a:t>
            </a:fld>
            <a:endParaRPr lang="en-US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19FA5-5262-40B3-B1C2-0BBD62F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Poziční výhoda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2D6E83-2142-480F-81C7-A8BCA90A1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Podíl lidí s VŠ diplomem vzrostl z jednotek % na desítky %</a:t>
            </a:r>
          </a:p>
          <a:p>
            <a:r>
              <a:rPr lang="cs-CZ" dirty="0"/>
              <a:t>K inflaci vzdělání podle mnoha výzkumů nedošlo</a:t>
            </a:r>
          </a:p>
          <a:p>
            <a:r>
              <a:rPr lang="cs-CZ" dirty="0"/>
              <a:t>Má ale vzdělání pořád stejnou roli?</a:t>
            </a:r>
          </a:p>
        </p:txBody>
      </p:sp>
    </p:spTree>
    <p:extLst>
      <p:ext uri="{BB962C8B-B14F-4D97-AF65-F5344CB8AC3E}">
        <p14:creationId xmlns:p14="http://schemas.microsoft.com/office/powerpoint/2010/main" val="1060293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C802F-022E-4347-AE72-DAF60B27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Návratnost vzdělání a vzdělání jako poziční výhoda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71C9B-EDFC-4167-9CFE-D6C9152A8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US" altLang="cs-CZ" smtClean="0"/>
              <a:pPr/>
              <a:t>11</a:t>
            </a:fld>
            <a:endParaRPr lang="en-US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19FA5-5262-40B3-B1C2-0BBD62F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Poziční výhoda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2D6E83-2142-480F-81C7-A8BCA90A1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Absolutní hodnota vzdělání: </a:t>
            </a:r>
            <a:r>
              <a:rPr lang="cs-CZ" dirty="0"/>
              <a:t>dosažený vzdělanostní stupeň nebo počet let strávených ve vzdělání</a:t>
            </a:r>
          </a:p>
          <a:p>
            <a:r>
              <a:rPr lang="cs-CZ" b="1" dirty="0"/>
              <a:t>Relativní hodnota vzdělání: </a:t>
            </a:r>
            <a:r>
              <a:rPr lang="cs-CZ" dirty="0"/>
              <a:t>počet osob se stejnou kvalifikací</a:t>
            </a:r>
          </a:p>
          <a:p>
            <a:endParaRPr lang="cs-CZ" dirty="0"/>
          </a:p>
          <a:p>
            <a:r>
              <a:rPr lang="cs-CZ" dirty="0"/>
              <a:t>Příklad s autem: jedno auto v ulici vs. přeplněná parkoviště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https://youtu.be/2lAaYl6q17c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887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C802F-022E-4347-AE72-DAF60B27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Návratnost vzdělání a vzdělání jako poziční výhoda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71C9B-EDFC-4167-9CFE-D6C9152A8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US" altLang="cs-CZ" smtClean="0"/>
              <a:pPr/>
              <a:t>2</a:t>
            </a:fld>
            <a:endParaRPr lang="en-US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19FA5-5262-40B3-B1C2-0BBD62F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Sociálně stratifikační trojúhelník</a:t>
            </a:r>
            <a:endParaRPr lang="en-GB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97B289E-EEBD-4ED0-B389-CD07F67C6921}"/>
              </a:ext>
            </a:extLst>
          </p:cNvPr>
          <p:cNvSpPr txBox="1"/>
          <p:nvPr/>
        </p:nvSpPr>
        <p:spPr>
          <a:xfrm>
            <a:off x="3347864" y="3060576"/>
            <a:ext cx="455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FF8D24B-8A93-4B8E-BF5D-2DE7B0E2645F}"/>
              </a:ext>
            </a:extLst>
          </p:cNvPr>
          <p:cNvSpPr txBox="1"/>
          <p:nvPr/>
        </p:nvSpPr>
        <p:spPr>
          <a:xfrm>
            <a:off x="4389097" y="1412776"/>
            <a:ext cx="365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2F6059F-0F5A-4F8C-9B0C-3359CE705475}"/>
              </a:ext>
            </a:extLst>
          </p:cNvPr>
          <p:cNvSpPr txBox="1"/>
          <p:nvPr/>
        </p:nvSpPr>
        <p:spPr>
          <a:xfrm>
            <a:off x="5426241" y="3084215"/>
            <a:ext cx="436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B7DFAA7D-E0D6-453D-AA0A-3FF472A213CA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3575651" y="1935996"/>
            <a:ext cx="852333" cy="1124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71FE1A53-BE64-48BA-B57F-0645A5AFDABE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4754903" y="1935996"/>
            <a:ext cx="889507" cy="1148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1DCF34AE-24F3-46A9-9FA3-1FFB7EA57253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>
            <a:off x="3803438" y="3322186"/>
            <a:ext cx="1622803" cy="23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795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C802F-022E-4347-AE72-DAF60B27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Návratnost vzdělání a vzdělání jako poziční výhoda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71C9B-EDFC-4167-9CFE-D6C9152A8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US" altLang="cs-CZ" smtClean="0"/>
              <a:pPr/>
              <a:t>3</a:t>
            </a:fld>
            <a:endParaRPr lang="en-US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19FA5-5262-40B3-B1C2-0BBD62F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Sociálně stratifikační trojúhelník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2D6E83-2142-480F-81C7-A8BCA90A1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O </a:t>
            </a:r>
            <a:r>
              <a:rPr lang="cs-CZ" dirty="0"/>
              <a:t>(</a:t>
            </a:r>
            <a:r>
              <a:rPr lang="cs-CZ" dirty="0" err="1"/>
              <a:t>origin</a:t>
            </a:r>
            <a:r>
              <a:rPr lang="cs-CZ" dirty="0"/>
              <a:t>): rodina původu</a:t>
            </a:r>
          </a:p>
          <a:p>
            <a:r>
              <a:rPr lang="cs-CZ" b="1" dirty="0"/>
              <a:t>E </a:t>
            </a:r>
            <a:r>
              <a:rPr lang="cs-CZ" dirty="0"/>
              <a:t>(</a:t>
            </a:r>
            <a:r>
              <a:rPr lang="cs-CZ" dirty="0" err="1"/>
              <a:t>education</a:t>
            </a:r>
            <a:r>
              <a:rPr lang="cs-CZ" dirty="0"/>
              <a:t>): vzdělání</a:t>
            </a:r>
          </a:p>
          <a:p>
            <a:r>
              <a:rPr lang="cs-CZ" b="1" dirty="0"/>
              <a:t>D </a:t>
            </a:r>
            <a:r>
              <a:rPr lang="cs-CZ" dirty="0"/>
              <a:t>(</a:t>
            </a:r>
            <a:r>
              <a:rPr lang="cs-CZ" dirty="0" err="1"/>
              <a:t>destination</a:t>
            </a:r>
            <a:r>
              <a:rPr lang="cs-CZ" dirty="0"/>
              <a:t>): dosažená sociální pozice</a:t>
            </a:r>
          </a:p>
          <a:p>
            <a:endParaRPr lang="cs-CZ" dirty="0"/>
          </a:p>
          <a:p>
            <a:r>
              <a:rPr lang="cs-CZ" b="1" dirty="0"/>
              <a:t>Vazba OD</a:t>
            </a:r>
            <a:r>
              <a:rPr lang="cs-CZ" dirty="0"/>
              <a:t>: přímý vliv sociálního původu, měl by slábnout</a:t>
            </a:r>
            <a:endParaRPr lang="cs-CZ" b="1" dirty="0"/>
          </a:p>
          <a:p>
            <a:r>
              <a:rPr lang="cs-CZ" b="1" dirty="0"/>
              <a:t>Vazba OE</a:t>
            </a:r>
            <a:r>
              <a:rPr lang="cs-CZ" dirty="0"/>
              <a:t>: vzdělanostní reprodukce, měla by slábnout</a:t>
            </a:r>
            <a:endParaRPr lang="en-US" b="1" dirty="0"/>
          </a:p>
          <a:p>
            <a:r>
              <a:rPr lang="cs-CZ" b="1" dirty="0"/>
              <a:t>Vazba ED: </a:t>
            </a:r>
            <a:r>
              <a:rPr lang="cs-CZ" dirty="0"/>
              <a:t>meritokracie, měla by posilovat</a:t>
            </a:r>
          </a:p>
          <a:p>
            <a:endParaRPr lang="cs-CZ" b="1" dirty="0"/>
          </a:p>
          <a:p>
            <a:pPr marL="54000" indent="0" algn="ctr">
              <a:buNone/>
            </a:pPr>
            <a:r>
              <a:rPr lang="cs-CZ" dirty="0"/>
              <a:t>V moderních industriálních společnostech by člověk měl být odměňován podle svých schopností vyjádřených mj. dosaženým vzděláním</a:t>
            </a:r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553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C802F-022E-4347-AE72-DAF60B27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Návratnost vzdělání a vzdělání jako poziční výhoda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71C9B-EDFC-4167-9CFE-D6C9152A8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US" altLang="cs-CZ" smtClean="0"/>
              <a:pPr/>
              <a:t>4</a:t>
            </a:fld>
            <a:endParaRPr lang="en-US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19FA5-5262-40B3-B1C2-0BBD62F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Blau</a:t>
            </a:r>
            <a:r>
              <a:rPr lang="cs-CZ" dirty="0"/>
              <a:t> </a:t>
            </a:r>
            <a:r>
              <a:rPr lang="cs-CZ" dirty="0" err="1"/>
              <a:t>Duncanův</a:t>
            </a:r>
            <a:r>
              <a:rPr lang="cs-CZ" dirty="0"/>
              <a:t> model dosahování statusu</a:t>
            </a:r>
            <a:endParaRPr lang="en-GB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E58BC70-292A-4A44-A52A-3DABA9C94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68" y="1169468"/>
            <a:ext cx="809625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63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C802F-022E-4347-AE72-DAF60B27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Návratnost vzdělání a vzdělání jako poziční výhoda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71C9B-EDFC-4167-9CFE-D6C9152A8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US" altLang="cs-CZ" smtClean="0"/>
              <a:pPr/>
              <a:t>5</a:t>
            </a:fld>
            <a:endParaRPr lang="en-US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19FA5-5262-40B3-B1C2-0BBD62F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Blau</a:t>
            </a:r>
            <a:r>
              <a:rPr lang="cs-CZ" dirty="0"/>
              <a:t> </a:t>
            </a:r>
            <a:r>
              <a:rPr lang="cs-CZ" dirty="0" err="1"/>
              <a:t>Duncanův</a:t>
            </a:r>
            <a:r>
              <a:rPr lang="cs-CZ" dirty="0"/>
              <a:t> model dosahování statusu</a:t>
            </a:r>
            <a:endParaRPr lang="en-GB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CC15B19-33E9-4538-B6D3-A83FB14E3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00" y="1171576"/>
            <a:ext cx="809625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19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C802F-022E-4347-AE72-DAF60B27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Návratnost vzdělání a vzdělání jako poziční výhoda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71C9B-EDFC-4167-9CFE-D6C9152A8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US" altLang="cs-CZ" smtClean="0"/>
              <a:pPr/>
              <a:t>6</a:t>
            </a:fld>
            <a:endParaRPr lang="en-US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19FA5-5262-40B3-B1C2-0BBD62F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Mezigenerační reprodukce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2D6E83-2142-480F-81C7-A8BCA90A1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https://youtu.be/8-zBHoxbKJY</a:t>
            </a:r>
            <a:endParaRPr lang="cs-CZ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70296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C802F-022E-4347-AE72-DAF60B27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Návratnost vzdělání a vzdělání jako poziční výhoda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71C9B-EDFC-4167-9CFE-D6C9152A8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US" altLang="cs-CZ" smtClean="0"/>
              <a:pPr/>
              <a:t>7</a:t>
            </a:fld>
            <a:endParaRPr lang="en-US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19FA5-5262-40B3-B1C2-0BBD62F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lidského kapitálu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2D6E83-2142-480F-81C7-A8BCA90A1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Schopnost zaměstnance vykonávat kvalitně určité povolání závisí na jeho kvalifikaci (vzdělání) a zkušenostech (délka praxe)</a:t>
            </a:r>
          </a:p>
          <a:p>
            <a:r>
              <a:rPr lang="cs-CZ" dirty="0"/>
              <a:t>Výše lidského kapitálu je tak dána kombinací</a:t>
            </a:r>
          </a:p>
          <a:p>
            <a:pPr marL="54000" indent="0">
              <a:buNone/>
            </a:pPr>
            <a:r>
              <a:rPr lang="cs-CZ" dirty="0"/>
              <a:t>		</a:t>
            </a:r>
          </a:p>
          <a:p>
            <a:pPr marL="54000" indent="0">
              <a:buNone/>
            </a:pPr>
            <a:r>
              <a:rPr lang="cs-CZ" dirty="0"/>
              <a:t>		vzdělání a pracovních zkušeností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8122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C802F-022E-4347-AE72-DAF60B27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Návratnost vzdělání a vzdělání jako poziční výhoda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71C9B-EDFC-4167-9CFE-D6C9152A8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US" altLang="cs-CZ" smtClean="0"/>
              <a:pPr/>
              <a:t>8</a:t>
            </a:fld>
            <a:endParaRPr lang="en-US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19FA5-5262-40B3-B1C2-0BBD62F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Historický kontext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2D6E83-2142-480F-81C7-A8BCA90A1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1960s: </a:t>
            </a:r>
            <a:r>
              <a:rPr lang="cs-CZ" dirty="0" err="1"/>
              <a:t>Blau</a:t>
            </a:r>
            <a:r>
              <a:rPr lang="cs-CZ" dirty="0"/>
              <a:t> </a:t>
            </a:r>
            <a:r>
              <a:rPr lang="cs-CZ" dirty="0" err="1"/>
              <a:t>Duncanův</a:t>
            </a:r>
            <a:r>
              <a:rPr lang="cs-CZ" dirty="0"/>
              <a:t> model</a:t>
            </a:r>
          </a:p>
          <a:p>
            <a:r>
              <a:rPr lang="cs-CZ" dirty="0"/>
              <a:t>1970s: inflace diplomů</a:t>
            </a:r>
          </a:p>
          <a:p>
            <a:r>
              <a:rPr lang="cs-CZ" dirty="0"/>
              <a:t>1980s: nástup technologií	</a:t>
            </a:r>
          </a:p>
          <a:p>
            <a:r>
              <a:rPr lang="cs-CZ" dirty="0"/>
              <a:t>1990s: polarizační hypotéza</a:t>
            </a:r>
          </a:p>
          <a:p>
            <a:r>
              <a:rPr lang="cs-CZ" dirty="0"/>
              <a:t>2000s: změna založená na rutině</a:t>
            </a:r>
          </a:p>
          <a:p>
            <a:r>
              <a:rPr lang="cs-CZ" dirty="0"/>
              <a:t>2010s: technologický obrat</a:t>
            </a:r>
          </a:p>
        </p:txBody>
      </p:sp>
    </p:spTree>
    <p:extLst>
      <p:ext uri="{BB962C8B-B14F-4D97-AF65-F5344CB8AC3E}">
        <p14:creationId xmlns:p14="http://schemas.microsoft.com/office/powerpoint/2010/main" val="232903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C802F-022E-4347-AE72-DAF60B27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Návratnost vzdělání a vzdělání jako poziční výhoda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71C9B-EDFC-4167-9CFE-D6C9152A8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US" altLang="cs-CZ" smtClean="0"/>
              <a:pPr/>
              <a:t>9</a:t>
            </a:fld>
            <a:endParaRPr lang="en-US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19FA5-5262-40B3-B1C2-0BBD62F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 má z tuzexu…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2D6E83-2142-480F-81C7-A8BCA90A1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5380422"/>
            <a:ext cx="8064900" cy="451577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https://youtu.be/tc8I_Ea1_58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9E59394-D42E-4279-9BAF-456EF2513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0" y="1272014"/>
            <a:ext cx="6286500" cy="400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433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12 - Návratnost vzdělání[20211124101140317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4-3-en.potx" id="{45AE9CBB-A3E5-45CE-BCD2-1D997B21442F}" vid="{3E3C82C0-9353-41A7-BA2C-44B782E2B268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muni-fss-prezentace-4-3-en</Template>
  <TotalTime>1489</TotalTime>
  <Words>342</Words>
  <Application>Microsoft Office PowerPoint</Application>
  <PresentationFormat>Předvádění na obrazovce (4:3)</PresentationFormat>
  <Paragraphs>67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Segoe UI</vt:lpstr>
      <vt:lpstr>Tahoma</vt:lpstr>
      <vt:lpstr>Wingdings</vt:lpstr>
      <vt:lpstr>Presentation_MU_EN</vt:lpstr>
      <vt:lpstr>Návratnost vzdělání a vzdělání jako poziční výhoda</vt:lpstr>
      <vt:lpstr>Sociálně stratifikační trojúhelník</vt:lpstr>
      <vt:lpstr>Sociálně stratifikační trojúhelník</vt:lpstr>
      <vt:lpstr>Blau Duncanův model dosahování statusu</vt:lpstr>
      <vt:lpstr>Blau Duncanův model dosahování statusu</vt:lpstr>
      <vt:lpstr>Mezigenerační reprodukce</vt:lpstr>
      <vt:lpstr>Teorie lidského kapitálu</vt:lpstr>
      <vt:lpstr>Historický kontext</vt:lpstr>
      <vt:lpstr>Auto má z tuzexu…</vt:lpstr>
      <vt:lpstr>Poziční výhoda</vt:lpstr>
      <vt:lpstr>Poziční výhoda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Stal se prekariát v současné Evropě samostatnou sociální třídou?</dc:title>
  <dc:creator>Tomáš Tomáš</dc:creator>
  <cp:lastModifiedBy>Tomáš Tomáš</cp:lastModifiedBy>
  <cp:revision>48</cp:revision>
  <dcterms:created xsi:type="dcterms:W3CDTF">2021-06-21T19:13:01Z</dcterms:created>
  <dcterms:modified xsi:type="dcterms:W3CDTF">2022-11-17T21:16:36Z</dcterms:modified>
</cp:coreProperties>
</file>