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8"/>
  </p:notesMasterIdLst>
  <p:sldIdLst>
    <p:sldId id="256" r:id="rId4"/>
    <p:sldId id="261" r:id="rId5"/>
    <p:sldId id="403" r:id="rId6"/>
    <p:sldId id="404" r:id="rId7"/>
    <p:sldId id="405" r:id="rId8"/>
    <p:sldId id="406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338" r:id="rId17"/>
    <p:sldId id="339" r:id="rId18"/>
    <p:sldId id="281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4" r:id="rId31"/>
    <p:sldId id="355" r:id="rId32"/>
    <p:sldId id="407" r:id="rId33"/>
    <p:sldId id="357" r:id="rId34"/>
    <p:sldId id="358" r:id="rId35"/>
    <p:sldId id="359" r:id="rId36"/>
    <p:sldId id="360" r:id="rId37"/>
    <p:sldId id="361" r:id="rId38"/>
    <p:sldId id="285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408" r:id="rId67"/>
    <p:sldId id="409" r:id="rId68"/>
    <p:sldId id="392" r:id="rId69"/>
    <p:sldId id="398" r:id="rId70"/>
    <p:sldId id="287" r:id="rId71"/>
    <p:sldId id="410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411" r:id="rId81"/>
    <p:sldId id="412" r:id="rId82"/>
    <p:sldId id="304" r:id="rId83"/>
    <p:sldId id="400" r:id="rId84"/>
    <p:sldId id="401" r:id="rId85"/>
    <p:sldId id="340" r:id="rId86"/>
    <p:sldId id="306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a Farkašová" initials="BF" lastIdx="1" clrIdx="0">
    <p:extLst>
      <p:ext uri="{19B8F6BF-5375-455C-9EA6-DF929625EA0E}">
        <p15:presenceInfo xmlns:p15="http://schemas.microsoft.com/office/powerpoint/2012/main" userId="S-1-5-21-3451901064-902568176-4053310204-89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09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5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1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90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7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2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6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9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3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review.soc.cas.cz/attachments/000002.pdf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2.png"/><Relationship Id="rId7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prehled-kurzu/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kurzy/jak-spravne-citovat-a-odkazovat-na-citac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SPRn4483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 dirty="0">
                <a:solidFill>
                  <a:schemeClr val="dk1"/>
                </a:solidFill>
              </a:rPr>
              <a:t>3.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10. 2022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https://sreview.soc.cas.cz/attachments/000002.pdf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5"/>
            <a:ext cx="7886700" cy="53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+mn-lt"/>
                <a:hlinkClick r:id="rId7" action="ppaction://hlinksldjump"/>
              </a:rPr>
              <a:t>příklady bibliografických citací</a:t>
            </a:r>
            <a:endParaRPr sz="3000" dirty="0">
              <a:solidFill>
                <a:schemeClr val="tx1"/>
              </a:solidFill>
              <a:latin typeface="+mn-lt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manažery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93920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03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2014. ISBN 9788021078222.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2015-11-04].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Tomáš KATRŇÁK,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2018. Sociologická řada.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7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</a:rPr>
              <a:t>ARNOLD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Eva Nicol,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Social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work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practices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global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perspectives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challenges</a:t>
            </a:r>
            <a:r>
              <a:rPr lang="cs-CZ" sz="2400" i="1" dirty="0">
                <a:latin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</a:rPr>
              <a:t>educational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implications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New York: Nova Science </a:t>
            </a:r>
            <a:r>
              <a:rPr lang="cs-CZ" sz="2400" dirty="0" err="1">
                <a:latin typeface="Arial" panose="020B0604020202020204" pitchFamily="34" charset="0"/>
              </a:rPr>
              <a:t>Publishers</a:t>
            </a:r>
            <a:r>
              <a:rPr lang="cs-CZ" sz="2400" dirty="0">
                <a:latin typeface="Arial" panose="020B0604020202020204" pitchFamily="34" charset="0"/>
              </a:rPr>
              <a:t>, c201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978-1-63321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316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6.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Beatrice CHROMKOVÁ MANEA. Vzdělání a rodičovství.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In: HAMPLOVÁ, Dana a Tomáš KATRŇÁK,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2018, s. 89-108. Sociologická řada.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ŠRAJER, Jindřich a Libor MUSIL,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2008, s. 83-106. ISBN 978-80-7326-145-0.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10"/>
            <a:ext cx="7886700" cy="50920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RANKOPO, </a:t>
            </a:r>
            <a:r>
              <a:rPr lang="cs-CZ" sz="3200" dirty="0" err="1">
                <a:latin typeface="Arial" panose="020B0604020202020204" pitchFamily="34" charset="0"/>
              </a:rPr>
              <a:t>Morena</a:t>
            </a:r>
            <a:r>
              <a:rPr lang="cs-CZ" sz="3200" dirty="0">
                <a:latin typeface="Arial" panose="020B0604020202020204" pitchFamily="34" charset="0"/>
              </a:rPr>
              <a:t> J. </a:t>
            </a:r>
            <a:r>
              <a:rPr lang="cs-CZ" sz="3200" dirty="0" err="1">
                <a:latin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</a:rPr>
              <a:t>, spirituality and </a:t>
            </a:r>
            <a:r>
              <a:rPr lang="cs-CZ" sz="3200" dirty="0" err="1">
                <a:latin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indigenisation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discourse</a:t>
            </a:r>
            <a:r>
              <a:rPr lang="cs-CZ" sz="3200" dirty="0">
                <a:latin typeface="Arial" panose="020B0604020202020204" pitchFamily="34" charset="0"/>
              </a:rPr>
              <a:t>. In: ARNOLD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cs-CZ" sz="3200" dirty="0">
                <a:latin typeface="Arial" panose="020B0604020202020204" pitchFamily="34" charset="0"/>
              </a:rPr>
              <a:t>Eva Nicol, </a:t>
            </a:r>
            <a:r>
              <a:rPr lang="cs-CZ" sz="3200" dirty="0" err="1">
                <a:latin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practices</a:t>
            </a:r>
            <a:r>
              <a:rPr lang="cs-CZ" sz="3200" i="1" dirty="0">
                <a:latin typeface="Arial" panose="020B0604020202020204" pitchFamily="34" charset="0"/>
              </a:rPr>
              <a:t>: </a:t>
            </a:r>
            <a:r>
              <a:rPr lang="cs-CZ" sz="3200" i="1" dirty="0" err="1">
                <a:latin typeface="Arial" panose="020B0604020202020204" pitchFamily="34" charset="0"/>
              </a:rPr>
              <a:t>global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perspectives</a:t>
            </a:r>
            <a:r>
              <a:rPr lang="cs-CZ" sz="3200" i="1" dirty="0">
                <a:latin typeface="Arial" panose="020B0604020202020204" pitchFamily="34" charset="0"/>
              </a:rPr>
              <a:t>, </a:t>
            </a:r>
            <a:r>
              <a:rPr lang="cs-CZ" sz="3200" i="1" dirty="0" err="1">
                <a:latin typeface="Arial" panose="020B0604020202020204" pitchFamily="34" charset="0"/>
              </a:rPr>
              <a:t>challenges</a:t>
            </a:r>
            <a:r>
              <a:rPr lang="cs-CZ" sz="3200" i="1" dirty="0">
                <a:latin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</a:rPr>
              <a:t>educational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implications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[online]</a:t>
            </a:r>
            <a:r>
              <a:rPr lang="cs-CZ" sz="3200" dirty="0">
                <a:latin typeface="Arial" panose="020B0604020202020204" pitchFamily="34" charset="0"/>
              </a:rPr>
              <a:t>. New York: Nova Science </a:t>
            </a:r>
            <a:r>
              <a:rPr lang="cs-CZ" sz="3200" dirty="0" err="1">
                <a:latin typeface="Arial" panose="020B0604020202020204" pitchFamily="34" charset="0"/>
              </a:rPr>
              <a:t>Publishers</a:t>
            </a:r>
            <a:r>
              <a:rPr lang="cs-CZ" sz="3200" dirty="0">
                <a:latin typeface="Arial" panose="020B0604020202020204" pitchFamily="34" charset="0"/>
              </a:rPr>
              <a:t>, c201</a:t>
            </a:r>
            <a:r>
              <a:rPr lang="en-US" sz="3200" dirty="0">
                <a:latin typeface="Arial" panose="020B0604020202020204" pitchFamily="34" charset="0"/>
              </a:rPr>
              <a:t>4</a:t>
            </a:r>
            <a:r>
              <a:rPr lang="cs-CZ" sz="3200" dirty="0">
                <a:latin typeface="Arial" panose="020B0604020202020204" pitchFamily="34" charset="0"/>
              </a:rPr>
              <a:t>, s. 169-184 </a:t>
            </a:r>
            <a:r>
              <a:rPr lang="en-US" sz="3200" dirty="0">
                <a:latin typeface="Arial" panose="020B0604020202020204" pitchFamily="34" charset="0"/>
              </a:rPr>
              <a:t>[cit. 2016-01-14]</a:t>
            </a:r>
            <a:r>
              <a:rPr lang="cs-CZ" sz="3200" dirty="0">
                <a:latin typeface="Arial" panose="020B0604020202020204" pitchFamily="34" charset="0"/>
              </a:rPr>
              <a:t>. ISBN 978-1-63321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316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6.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92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 periodika: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Identifikátor. Dostupnost.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WINKLER, Jiří a Ivona ŠPORCROVÁ. Potřeby dítěte a náhradní výchovná péče.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WAITE, Catherine a Lisa BOURKE.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2015, vol. 51, no. 3, s. 537-552 [cit. 2015-11-08]. Dostupné z: https://journals.sagepub.com/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/10.1177/1440783313505007.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periodika: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2017-10-15].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2002-. ISSN 1213-6204.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2017, č. 3. ISSN 1213-6204.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9303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4800" dirty="0"/>
              <a:t>, 2002.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Fakulta sociálních studií, Katedra sociální politiky a sociální práce.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500" dirty="0">
                <a:latin typeface="Arial" panose="020B0604020202020204" pitchFamily="34" charset="0"/>
              </a:rPr>
              <a:t>JANKŮ, Monika. </a:t>
            </a:r>
            <a:r>
              <a:rPr lang="cs-CZ" sz="45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5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4500" dirty="0">
                <a:latin typeface="Arial" panose="020B0604020202020204" pitchFamily="34" charset="0"/>
              </a:rPr>
              <a:t>. </a:t>
            </a:r>
            <a:r>
              <a:rPr lang="cs-CZ" sz="45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</a:t>
            </a:r>
            <a:endParaRPr lang="cs-CZ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90308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64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1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6200" dirty="0">
                <a:latin typeface="Arial" panose="020B0604020202020204" pitchFamily="34" charset="0"/>
              </a:rPr>
              <a:t>1</a:t>
            </a:r>
            <a:r>
              <a:rPr lang="cs-CZ" sz="6200" dirty="0">
                <a:latin typeface="Arial" panose="020B0604020202020204" pitchFamily="34" charset="0"/>
              </a:rPr>
              <a:t>0-05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8800" dirty="0">
                <a:latin typeface="Arial" panose="020B0604020202020204" pitchFamily="34" charset="0"/>
              </a:rPr>
              <a:t>1</a:t>
            </a:r>
            <a:r>
              <a:rPr lang="cs-CZ" sz="8800" dirty="0">
                <a:latin typeface="Arial" panose="020B0604020202020204" pitchFamily="34" charset="0"/>
              </a:rPr>
              <a:t>0-05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(rozhovor,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72380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Studijní materiály k předmětu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31. 10. 2022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459200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7" y="457200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120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Mg</a:t>
            </a:r>
            <a:r>
              <a:rPr lang="cs-CZ" sz="20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r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2"/>
            <a:ext cx="8018961" cy="554857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[cit. 2019-04-09].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6858</Words>
  <Application>Microsoft Office PowerPoint</Application>
  <PresentationFormat>Předvádění na obrazovce (4:3)</PresentationFormat>
  <Paragraphs>512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SPRb1155, SPRn4483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156</cp:revision>
  <dcterms:created xsi:type="dcterms:W3CDTF">2019-07-22T10:37:01Z</dcterms:created>
  <dcterms:modified xsi:type="dcterms:W3CDTF">2022-10-03T07:47:05Z</dcterms:modified>
</cp:coreProperties>
</file>