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281" r:id="rId12"/>
    <p:sldId id="293" r:id="rId13"/>
    <p:sldId id="297" r:id="rId14"/>
    <p:sldId id="298" r:id="rId15"/>
    <p:sldId id="335" r:id="rId16"/>
    <p:sldId id="336" r:id="rId17"/>
    <p:sldId id="294" r:id="rId18"/>
    <p:sldId id="289" r:id="rId19"/>
    <p:sldId id="290" r:id="rId20"/>
    <p:sldId id="291" r:id="rId21"/>
    <p:sldId id="340" r:id="rId22"/>
    <p:sldId id="295" r:id="rId23"/>
    <p:sldId id="292" r:id="rId24"/>
    <p:sldId id="284" r:id="rId25"/>
    <p:sldId id="285" r:id="rId26"/>
    <p:sldId id="319" r:id="rId27"/>
    <p:sldId id="302" r:id="rId28"/>
    <p:sldId id="301" r:id="rId29"/>
    <p:sldId id="343" r:id="rId30"/>
    <p:sldId id="304" r:id="rId31"/>
    <p:sldId id="296" r:id="rId32"/>
    <p:sldId id="286" r:id="rId33"/>
    <p:sldId id="345" r:id="rId34"/>
    <p:sldId id="346" r:id="rId35"/>
    <p:sldId id="309" r:id="rId36"/>
    <p:sldId id="310" r:id="rId37"/>
    <p:sldId id="307" r:id="rId38"/>
    <p:sldId id="321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1080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Legislativní vymezení NNO</a:t>
            </a:r>
            <a:endParaRPr lang="en-US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A7F1493C-394C-44CF-B81C-E327772F2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cs-CZ" dirty="0"/>
              <a:t>SPRb1218: Jakub Pejcal: jakub.pejcal@econ.muni.cz, CVNS, ESF MU</a:t>
            </a:r>
          </a:p>
          <a:p>
            <a:r>
              <a:rPr lang="cs-CZ" dirty="0"/>
              <a:t>4. 10. 2022</a:t>
            </a:r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zdroj: J. Benák, 2013, prezentace, BPV_ERNO</a:t>
            </a:r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6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O kom bude dnes řeč?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spolky </a:t>
            </a:r>
            <a:r>
              <a:rPr lang="cs-CZ" altLang="cs-CZ" sz="1400" i="1" dirty="0"/>
              <a:t>(NOZ; § 214 - § 302)</a:t>
            </a:r>
          </a:p>
          <a:p>
            <a:pPr algn="just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(NOZ; § 303 - § 401)</a:t>
            </a:r>
          </a:p>
          <a:p>
            <a:pPr algn="just"/>
            <a:r>
              <a:rPr lang="cs-CZ" altLang="cs-CZ" sz="1400" dirty="0"/>
              <a:t>ústavy </a:t>
            </a:r>
            <a:r>
              <a:rPr lang="cs-CZ" altLang="cs-CZ" sz="1400" i="1" dirty="0"/>
              <a:t>(NOZ; § 402 - § 418)</a:t>
            </a:r>
          </a:p>
          <a:p>
            <a:pPr algn="just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(NOZ; § 3050; resp. zákon č. 248/1995 Sb., o obecně prospěšných společnostech)</a:t>
            </a:r>
          </a:p>
          <a:p>
            <a:pPr algn="just"/>
            <a:r>
              <a:rPr lang="cs-CZ" altLang="cs-CZ" sz="1400" dirty="0"/>
              <a:t>registrované církve a náboženské společnosti (</a:t>
            </a:r>
            <a:r>
              <a:rPr lang="cs-CZ" altLang="cs-CZ" sz="1400" i="1" dirty="0"/>
              <a:t>zákon č. 3/2002 Sb., o svobodě náboženského vyznání…)</a:t>
            </a:r>
          </a:p>
          <a:p>
            <a:pPr algn="just"/>
            <a:endParaRPr lang="pl-PL" altLang="cs-CZ" sz="1400" dirty="0"/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kolik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jich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vlastně</a:t>
            </a:r>
            <a:r>
              <a:rPr lang="en-US" altLang="cs-CZ" sz="1400" dirty="0"/>
              <a:t> je? </a:t>
            </a:r>
            <a:r>
              <a:rPr lang="cs-CZ" altLang="cs-CZ" sz="1400" dirty="0">
                <a:hlinkClick r:id="rId2"/>
              </a:rPr>
              <a:t>Hodně</a:t>
            </a:r>
            <a:r>
              <a:rPr lang="cs-CZ" altLang="cs-CZ" sz="1400" dirty="0"/>
              <a:t>.</a:t>
            </a:r>
          </a:p>
          <a:p>
            <a:pPr marL="72000" indent="0" algn="just">
              <a:buNone/>
            </a:pPr>
            <a:endParaRPr lang="cs-CZ" altLang="cs-CZ" sz="1400" i="1" dirty="0"/>
          </a:p>
          <a:p>
            <a:pPr marL="72000" indent="0" algn="just">
              <a:buNone/>
            </a:pPr>
            <a:r>
              <a:rPr lang="cs-CZ" altLang="cs-CZ" sz="1400" b="1" i="1" dirty="0"/>
              <a:t>+ organizace na pomezí sektorů: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sociální družstva </a:t>
            </a:r>
            <a:r>
              <a:rPr lang="cs-CZ" altLang="cs-CZ" sz="1400" i="1" dirty="0"/>
              <a:t>(</a:t>
            </a:r>
            <a:r>
              <a:rPr lang="pl-PL" altLang="cs-CZ" sz="1400" i="1" dirty="0"/>
              <a:t>zákon č. 90/2012 Sb., o korporacích; § 758 - § 773)</a:t>
            </a:r>
          </a:p>
          <a:p>
            <a:pPr algn="just"/>
            <a:r>
              <a:rPr lang="pl-PL" altLang="cs-CZ" sz="1400" dirty="0"/>
              <a:t>organizační složky </a:t>
            </a:r>
            <a:r>
              <a:rPr lang="pl-PL" altLang="cs-CZ" sz="1400" i="1" dirty="0"/>
              <a:t>(zákon č. 219/2000 Sb., o majetku České republiky, resp. zákon č. 250/2000 Sb., o rozpočtových pravidlech územních rozpočtů, resp. zákon č. 128/2000 Sb., o obcích)</a:t>
            </a:r>
            <a:endParaRPr lang="pl-PL" altLang="cs-CZ" sz="1400" dirty="0"/>
          </a:p>
          <a:p>
            <a:pPr algn="just"/>
            <a:r>
              <a:rPr lang="pl-PL" altLang="cs-CZ" sz="1400" dirty="0"/>
              <a:t>příspěvkové organizace </a:t>
            </a:r>
            <a:r>
              <a:rPr lang="pl-PL" altLang="cs-CZ" sz="1400" i="1" dirty="0"/>
              <a:t>(zákon č. 218/2000 Sb., o rozpočtových pravidlech státu, resp. zákon č. 250/2000 Sb., o rozpočtových pravidlech územních rozpočtů, resp. zákon č. 128/2000 Sb., o obcích)</a:t>
            </a:r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principy, na nichž byla občanská sdružení založena: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dobrovolnosti / osobního členství / absence majetkové participace členů / spolkové samosprávy / oddělení od státu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co bylo pro legislativní úpravu občanských sdružení charakteristické: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atmosféra roku 1989, velmi liberální právní úprava, pestrá paleta aktivit, rozhodovací praxe MV ČR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základní kontury „občanských sdružení“</a:t>
            </a:r>
          </a:p>
          <a:p>
            <a:pPr lvl="1"/>
            <a:r>
              <a:rPr lang="cs-CZ" altLang="cs-CZ" sz="1400" dirty="0"/>
              <a:t>zákon č. 83/1990 Sb., o sdružování občanů</a:t>
            </a:r>
          </a:p>
          <a:p>
            <a:pPr lvl="1"/>
            <a:r>
              <a:rPr lang="cs-CZ" altLang="cs-CZ" sz="1400" dirty="0"/>
              <a:t>(právo na svobodné sdružování – svobodná vůle)</a:t>
            </a:r>
          </a:p>
          <a:p>
            <a:pPr lvl="1"/>
            <a:r>
              <a:rPr lang="cs-CZ" altLang="cs-CZ" sz="1400" dirty="0"/>
              <a:t>(netřeba povolení státního orgánu)</a:t>
            </a:r>
          </a:p>
          <a:p>
            <a:pPr lvl="1"/>
            <a:r>
              <a:rPr lang="cs-CZ" altLang="cs-CZ" sz="1400" dirty="0"/>
              <a:t>(nevztahoval se na politické strany a politická hnutí, výdělečné činnosti a církve a náboženské společnosti)</a:t>
            </a:r>
          </a:p>
          <a:p>
            <a:pPr lvl="1"/>
            <a:r>
              <a:rPr lang="cs-CZ" altLang="cs-CZ" sz="1400" dirty="0"/>
              <a:t>(zapovězené aktivity občanských sdružení)</a:t>
            </a:r>
          </a:p>
          <a:p>
            <a:pPr lvl="1"/>
            <a:r>
              <a:rPr lang="cs-CZ" altLang="cs-CZ" sz="14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4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obvyklé aktivity (hlavní vs. vedlejší činnost)</a:t>
            </a:r>
          </a:p>
          <a:p>
            <a:pPr lvl="1"/>
            <a:r>
              <a:rPr lang="cs-CZ" altLang="cs-CZ" sz="1400" dirty="0"/>
              <a:t>odborové organizace</a:t>
            </a:r>
          </a:p>
          <a:p>
            <a:pPr lvl="1"/>
            <a:r>
              <a:rPr lang="cs-CZ" altLang="cs-CZ" sz="1400" dirty="0"/>
              <a:t>tělovýchovné jednoty</a:t>
            </a:r>
          </a:p>
          <a:p>
            <a:pPr lvl="1"/>
            <a:r>
              <a:rPr lang="cs-CZ" altLang="cs-CZ" sz="1400" dirty="0"/>
              <a:t>zahrádkáři</a:t>
            </a:r>
          </a:p>
          <a:p>
            <a:pPr lvl="1"/>
            <a:r>
              <a:rPr lang="cs-CZ" altLang="cs-CZ" sz="1400" dirty="0"/>
              <a:t>rybářské spolky</a:t>
            </a:r>
          </a:p>
          <a:p>
            <a:pPr lvl="1"/>
            <a:r>
              <a:rPr lang="cs-CZ" altLang="cs-CZ" sz="1400" dirty="0"/>
              <a:t>chovatelé včetně včelařů</a:t>
            </a:r>
          </a:p>
          <a:p>
            <a:pPr lvl="1"/>
            <a:r>
              <a:rPr lang="cs-CZ" altLang="cs-CZ" sz="1400" dirty="0"/>
              <a:t>Český červený kříž</a:t>
            </a:r>
          </a:p>
          <a:p>
            <a:pPr lvl="1"/>
            <a:r>
              <a:rPr lang="cs-CZ" altLang="cs-CZ" sz="1400" dirty="0"/>
              <a:t>Obec architektů</a:t>
            </a:r>
          </a:p>
          <a:p>
            <a:pPr lvl="1"/>
            <a:r>
              <a:rPr lang="cs-CZ" altLang="cs-CZ" sz="1400" dirty="0"/>
              <a:t>Obec moravskoslezských spisovatel</a:t>
            </a:r>
          </a:p>
          <a:p>
            <a:pPr lvl="1"/>
            <a:r>
              <a:rPr lang="cs-CZ" altLang="cs-CZ" sz="1400" dirty="0"/>
              <a:t>Asociace muzeí a galerií</a:t>
            </a:r>
          </a:p>
          <a:p>
            <a:pPr lvl="1"/>
            <a:r>
              <a:rPr lang="cs-CZ" altLang="cs-CZ" sz="1400" dirty="0"/>
              <a:t>amatérské kulturní spolky</a:t>
            </a:r>
          </a:p>
          <a:p>
            <a:pPr lvl="1"/>
            <a:r>
              <a:rPr lang="cs-CZ" altLang="cs-CZ" sz="1400" dirty="0"/>
              <a:t>Pionýři </a:t>
            </a:r>
          </a:p>
          <a:p>
            <a:pPr lvl="1"/>
            <a:r>
              <a:rPr lang="cs-CZ" altLang="cs-CZ" sz="1400" dirty="0"/>
              <a:t>Skauti </a:t>
            </a:r>
          </a:p>
          <a:p>
            <a:pPr lvl="1"/>
            <a:r>
              <a:rPr lang="cs-CZ" altLang="cs-CZ" sz="1400" dirty="0"/>
              <a:t>…</a:t>
            </a:r>
          </a:p>
          <a:p>
            <a:pPr lvl="1"/>
            <a:r>
              <a:rPr lang="cs-CZ" altLang="cs-CZ" sz="1400" dirty="0"/>
              <a:t>původní registr již bohužel není funkční</a:t>
            </a:r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nástupnická organizace občanských sdružení</a:t>
            </a:r>
          </a:p>
          <a:p>
            <a:pPr lvl="1" algn="just">
              <a:defRPr/>
            </a:pPr>
            <a:r>
              <a:rPr lang="cs-CZ" altLang="cs-CZ" sz="1400" dirty="0"/>
              <a:t>členská 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400" dirty="0"/>
              <a:t>založeno za společným zájmem</a:t>
            </a:r>
          </a:p>
          <a:p>
            <a:pPr lvl="1" algn="just">
              <a:defRPr/>
            </a:pPr>
            <a:r>
              <a:rPr lang="cs-CZ" altLang="cs-CZ" sz="1400" dirty="0"/>
              <a:t>činnost „vzájemně“ či „veřejně“ prospěšná</a:t>
            </a:r>
          </a:p>
          <a:p>
            <a:pPr lvl="1" algn="just">
              <a:defRPr/>
            </a:pPr>
            <a:r>
              <a:rPr lang="cs-CZ" altLang="cs-CZ" sz="1400" dirty="0"/>
              <a:t>hlavní činnost vs. činnost hospodářská/vedlejší/doplňková (možné i podnikání)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základem organizace – stanovy: název, sídlo, cíl, orgány</a:t>
            </a:r>
            <a:r>
              <a:rPr lang="cs-CZ" altLang="cs-CZ" sz="1400" dirty="0">
                <a:ea typeface="+mn-ea"/>
                <a:cs typeface="+mn-cs"/>
              </a:rPr>
              <a:t>, práva a povinnosti členů (možnost vzniku pobočného spolku)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název obsahuje buď slovo „spolek“, nebo slova „zapsaný spolek“, příp. „z. s.“ 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povinné orgány: statutární (5 let funkční období) a nejvyšší orgán (čl. schůze) + (možnost zřízení kontrolní komise)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vznik zápisem do Veřejného rejstříku (rejstříkový soud – místní krajský soud, spolkový rejstřík)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400" dirty="0"/>
              <a:t>přechodné období 2 let pro změnu názvu a 3 let pro změnu stanov do stavu v souladu s NOZ, přechodné období pro transformace   na jiné právní formy (ústav, sociální družstvo)</a:t>
            </a:r>
          </a:p>
        </p:txBody>
      </p:sp>
    </p:spTree>
    <p:extLst>
      <p:ext uri="{BB962C8B-B14F-4D97-AF65-F5344CB8AC3E}">
        <p14:creationId xmlns:p14="http://schemas.microsoft.com/office/powerpoint/2010/main" val="73675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vzor stanov 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vzorové stanovy</a:t>
            </a:r>
          </a:p>
          <a:p>
            <a:pPr lvl="1">
              <a:defRPr/>
            </a:pPr>
            <a:r>
              <a:rPr lang="cs-CZ" altLang="cs-CZ" sz="1400" dirty="0"/>
              <a:t>plný internet, </a:t>
            </a:r>
            <a:r>
              <a:rPr lang="cs-CZ" altLang="cs-CZ" sz="1400" dirty="0">
                <a:hlinkClick r:id="rId2"/>
              </a:rPr>
              <a:t>např.</a:t>
            </a: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závazné pouze to, aby obsahovaly, co definuje NOZ</a:t>
            </a:r>
          </a:p>
          <a:p>
            <a:pPr lvl="1">
              <a:defRPr/>
            </a:pPr>
            <a:r>
              <a:rPr lang="cs-CZ" altLang="cs-CZ" sz="1400" dirty="0"/>
              <a:t>popis postupu založení a vzniku: </a:t>
            </a:r>
            <a:r>
              <a:rPr lang="cs-CZ" altLang="cs-CZ" sz="1400" dirty="0">
                <a:hlinkClick r:id="rId3"/>
              </a:rPr>
              <a:t>např.</a:t>
            </a:r>
            <a:endParaRPr lang="cs-CZ" altLang="cs-CZ" sz="1400" dirty="0"/>
          </a:p>
          <a:p>
            <a:pPr lvl="1">
              <a:defRPr/>
            </a:pPr>
            <a:endParaRPr lang="cs-CZ" altLang="cs-CZ" sz="1400" dirty="0"/>
          </a:p>
          <a:p>
            <a:r>
              <a:rPr lang="cs-CZ" altLang="cs-CZ" sz="1400" dirty="0"/>
              <a:t>spolkový rejstřík</a:t>
            </a:r>
          </a:p>
          <a:p>
            <a:pPr lvl="1">
              <a:defRPr/>
            </a:pPr>
            <a:r>
              <a:rPr lang="cs-CZ" altLang="cs-CZ" sz="1400" dirty="0"/>
              <a:t>obsahuje základní veřejně dostupné informace o organizacích</a:t>
            </a:r>
          </a:p>
          <a:p>
            <a:pPr lvl="1">
              <a:defRPr/>
            </a:pPr>
            <a:r>
              <a:rPr lang="cs-CZ" altLang="cs-CZ" sz="1400" dirty="0"/>
              <a:t>dostupný </a:t>
            </a:r>
            <a:r>
              <a:rPr lang="cs-CZ" altLang="cs-CZ" sz="1400" dirty="0">
                <a:hlinkClick r:id="rId4"/>
              </a:rPr>
              <a:t>zde</a:t>
            </a:r>
            <a:endParaRPr lang="cs-CZ" alt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227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i="1" dirty="0"/>
              <a:t>„právnická osoba soukromého práva, která je tvořená účelovým sdružením majetku, který má svými výnosy sloužit společensky</a:t>
            </a:r>
            <a:r>
              <a:rPr lang="en-US" altLang="cs-CZ" sz="1400" i="1" dirty="0"/>
              <a:t> </a:t>
            </a:r>
            <a:r>
              <a:rPr lang="cs-CZ" altLang="cs-CZ" sz="1400" i="1" dirty="0"/>
              <a:t>            či hospodářsky užitečnému účelu“</a:t>
            </a:r>
          </a:p>
          <a:p>
            <a:pPr algn="just"/>
            <a:r>
              <a:rPr lang="cs-CZ" altLang="cs-CZ" sz="1400" dirty="0"/>
              <a:t>nová úprava původní právní formy: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zákoník; § 303 - § 401</a:t>
            </a:r>
          </a:p>
          <a:p>
            <a:pPr lvl="1" algn="just">
              <a:defRPr/>
            </a:pPr>
            <a:r>
              <a:rPr lang="cs-CZ" altLang="cs-CZ" sz="1400" dirty="0"/>
              <a:t>změny proti původní legislativě? </a:t>
            </a:r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liberalizace (důraz na vůli zakladatele); hospodářsky užitečný účel; (přidružený 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400" dirty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400" dirty="0"/>
              <a:t>trvalý charakter</a:t>
            </a:r>
          </a:p>
          <a:p>
            <a:pPr lvl="1" algn="just">
              <a:defRPr/>
            </a:pPr>
            <a:r>
              <a:rPr lang="cs-CZ" altLang="cs-CZ" sz="14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4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400" dirty="0"/>
              <a:t>držba tzv. „nadační jistiny“ (resp. kapitálu, v min. rozsahu 500.000 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400" dirty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fungování:</a:t>
            </a:r>
          </a:p>
          <a:p>
            <a:pPr lvl="1" algn="just">
              <a:defRPr/>
            </a:pPr>
            <a:r>
              <a:rPr lang="cs-CZ" altLang="cs-CZ" sz="14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4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4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4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400" dirty="0" err="1"/>
              <a:t>svěřenský</a:t>
            </a:r>
            <a:r>
              <a:rPr lang="cs-CZ" altLang="cs-CZ" sz="14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marL="0" indent="0" algn="just">
              <a:buNone/>
            </a:pPr>
            <a:endParaRPr lang="cs-CZ" alt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kdo jsou to NNO?</a:t>
            </a:r>
          </a:p>
          <a:p>
            <a:pPr>
              <a:defRPr/>
            </a:pPr>
            <a:r>
              <a:rPr lang="cs-CZ" altLang="cs-CZ" sz="1400" dirty="0"/>
              <a:t>původní úpravy neziskového sektoru</a:t>
            </a:r>
          </a:p>
          <a:p>
            <a:pPr lvl="1">
              <a:defRPr/>
            </a:pPr>
            <a:r>
              <a:rPr lang="cs-CZ" altLang="cs-CZ" sz="1400" dirty="0"/>
              <a:t>legislativní vymezení</a:t>
            </a:r>
          </a:p>
          <a:p>
            <a:pPr lvl="1">
              <a:defRPr/>
            </a:pPr>
            <a:r>
              <a:rPr lang="cs-CZ" altLang="cs-CZ" sz="14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400" dirty="0"/>
              <a:t>charakteristika původního prostředí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aktuální úprava neziskového sektoru</a:t>
            </a:r>
          </a:p>
          <a:p>
            <a:pPr lvl="1">
              <a:defRPr/>
            </a:pPr>
            <a:r>
              <a:rPr lang="cs-CZ" altLang="cs-CZ" sz="1400" dirty="0"/>
              <a:t>„nový“ Občanský zákoník</a:t>
            </a:r>
          </a:p>
          <a:p>
            <a:pPr lvl="1">
              <a:defRPr/>
            </a:pPr>
            <a:r>
              <a:rPr lang="cs-CZ" altLang="cs-CZ" sz="1400" dirty="0"/>
              <a:t>právní formy podrobněji</a:t>
            </a:r>
          </a:p>
          <a:p>
            <a:pPr lvl="1">
              <a:defRPr/>
            </a:pPr>
            <a:r>
              <a:rPr lang="cs-CZ" altLang="cs-CZ" sz="1400" dirty="0"/>
              <a:t>„ve vší stručnosti“ </a:t>
            </a:r>
          </a:p>
        </p:txBody>
      </p:sp>
    </p:spTree>
    <p:extLst>
      <p:ext uri="{BB962C8B-B14F-4D97-AF65-F5344CB8AC3E}">
        <p14:creationId xmlns:p14="http://schemas.microsoft.com/office/powerpoint/2010/main" val="183562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NADAČNÍ FOND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400" i="1" dirty="0"/>
              <a:t>„právnická osoba soukromého práva, založená k účelu společensky nebo hospodářsky užitečnému“</a:t>
            </a:r>
          </a:p>
          <a:p>
            <a:endParaRPr lang="cs-CZ" altLang="cs-CZ" sz="1400" dirty="0"/>
          </a:p>
          <a:p>
            <a:r>
              <a:rPr lang="cs-CZ" altLang="cs-CZ" sz="1400" dirty="0"/>
              <a:t>obecně „zjednodušená“ nadace</a:t>
            </a:r>
          </a:p>
          <a:p>
            <a:pPr lvl="1">
              <a:defRPr/>
            </a:pPr>
            <a:r>
              <a:rPr lang="cs-CZ" altLang="cs-CZ" sz="1400" dirty="0"/>
              <a:t>nemusí mít nutně trvalý charakter</a:t>
            </a:r>
          </a:p>
          <a:p>
            <a:pPr lvl="1">
              <a:defRPr/>
            </a:pPr>
            <a:r>
              <a:rPr lang="cs-CZ" altLang="cs-CZ" sz="14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4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400" dirty="0"/>
              <a:t>předmět vkladu ani dar nemusí splňovat předpoklad trvalého výnosu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ZNÁMÉ NADACE A NADAČNÍ FONDY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Výbor dobré vůle – nadace Olgy Havlové </a:t>
            </a:r>
          </a:p>
          <a:p>
            <a:r>
              <a:rPr lang="cs-CZ" altLang="cs-CZ" sz="1400" dirty="0"/>
              <a:t>Nadace rozvoje občanské společnosti</a:t>
            </a:r>
          </a:p>
          <a:p>
            <a:r>
              <a:rPr lang="cs-CZ" altLang="cs-CZ" sz="1400" dirty="0"/>
              <a:t>Nadace Dagmar a Václava Havlových VIZE 97</a:t>
            </a:r>
          </a:p>
          <a:p>
            <a:r>
              <a:rPr lang="cs-CZ" altLang="cs-CZ" sz="1400" dirty="0"/>
              <a:t>Nadace Terezy Maxové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Adra</a:t>
            </a:r>
            <a:endParaRPr lang="cs-CZ" altLang="cs-CZ" sz="1400" dirty="0"/>
          </a:p>
          <a:p>
            <a:r>
              <a:rPr lang="cs-CZ" altLang="cs-CZ" sz="1400" dirty="0"/>
              <a:t>Nadace Charty 77</a:t>
            </a:r>
          </a:p>
          <a:p>
            <a:r>
              <a:rPr lang="cs-CZ" altLang="cs-CZ" sz="1400" dirty="0"/>
              <a:t>Nadace Partnerství</a:t>
            </a:r>
          </a:p>
          <a:p>
            <a:r>
              <a:rPr lang="cs-CZ" altLang="cs-CZ" sz="1400" dirty="0"/>
              <a:t>Nadace Via</a:t>
            </a:r>
          </a:p>
          <a:p>
            <a:r>
              <a:rPr lang="cs-CZ" altLang="cs-CZ" sz="1400" dirty="0"/>
              <a:t>Nadání Josefa, Marie a Zdenky Hlávkových</a:t>
            </a:r>
          </a:p>
          <a:p>
            <a:r>
              <a:rPr lang="cs-CZ" altLang="cs-CZ" sz="1400" dirty="0"/>
              <a:t>Nadace 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Praha</a:t>
            </a:r>
          </a:p>
          <a:p>
            <a:r>
              <a:rPr lang="cs-CZ" altLang="cs-CZ" sz="1400" dirty="0"/>
              <a:t>Vzdělávací nadace Jana Husa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Veronica</a:t>
            </a:r>
            <a:endParaRPr lang="cs-CZ" altLang="cs-CZ" sz="1400" dirty="0"/>
          </a:p>
          <a:p>
            <a:r>
              <a:rPr lang="cs-CZ" altLang="cs-CZ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999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PROSPĚŠNÁ SPOLEČNOST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 původní právní forma, která dnes dožívá (nahrazuje ji „ústav“)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400" dirty="0"/>
              <a:t> (založení na základě zakládací smlouvy či zakladatelské listiny: název a sídlo, identifikace zakladatele, druh obecně prospěšných služeb a podmínky jejich poskytování, identifikace správní rady a způsob jejího jmenování a jednání, identifikace dozorčí rady        a způsob jejího jmenování a jednání, hodnotu a označení majetkových vkladů, způsob zveřejňování výroční zprávy o činnosti         a hospodaření) </a:t>
            </a:r>
          </a:p>
          <a:p>
            <a:pPr lvl="1" algn="just">
              <a:defRPr/>
            </a:pPr>
            <a:r>
              <a:rPr lang="cs-CZ" altLang="cs-CZ" sz="14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4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oblasti aktivit: školství, kultura, sociální péče,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nová právní forma (nahrazuje „obecně prospěšnou společnost“)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 je pro něj charakteristické využití jak osobní, tak majetkové složky 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400" dirty="0"/>
              <a:t> obsah zakládací listiny:  název („ústav“, „zapsaný ústav“, „z. </a:t>
            </a:r>
            <a:r>
              <a:rPr lang="cs-CZ" altLang="cs-CZ" sz="1400" dirty="0" err="1"/>
              <a:t>ú.</a:t>
            </a:r>
            <a:r>
              <a:rPr lang="cs-CZ" altLang="cs-CZ" sz="1400" dirty="0"/>
              <a:t>“), sídlo, vymezení účelu (případně i předmět vedlejší činnosti), identifikace správní rady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400" dirty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400" dirty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400" dirty="0"/>
          </a:p>
          <a:p>
            <a:pPr algn="just"/>
            <a:r>
              <a:rPr lang="cs-CZ" altLang="cs-CZ" sz="1400" dirty="0"/>
              <a:t> fungování:</a:t>
            </a:r>
          </a:p>
          <a:p>
            <a:pPr lvl="1" algn="just">
              <a:defRPr/>
            </a:pPr>
            <a:r>
              <a:rPr lang="cs-CZ" altLang="cs-CZ" sz="1400" dirty="0"/>
              <a:t> na základě statutu ústavu</a:t>
            </a:r>
          </a:p>
          <a:p>
            <a:pPr lvl="1" algn="just">
              <a:defRPr/>
            </a:pPr>
            <a:r>
              <a:rPr lang="cs-CZ" altLang="cs-CZ" sz="14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400" dirty="0"/>
              <a:t> povinnost auditu při obratu vyšším jak 10 mil. Kč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CÍRKEVNÍ PRÁVNICKÉ OSOBY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(CNS =&gt; EPO - ÚČELOVÁ ZAŘÍZENÍ)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9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složka církve a náboženské společnost (CNS)</a:t>
            </a:r>
          </a:p>
          <a:p>
            <a:pPr marL="72000" indent="0" algn="just">
              <a:buNone/>
            </a:pPr>
            <a:r>
              <a:rPr lang="cs-CZ" altLang="en-US" sz="1400" i="1" dirty="0"/>
              <a:t>„dobrovolné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         a duchovní služby“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základní právo na náboženské vyznání – vycházející z Listiny základních práv a svobod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zákon č. 3/2002 Sb., o církvích a náboženských společnostech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většina církevních náboženských skupin má </a:t>
            </a:r>
            <a:r>
              <a:rPr lang="cs-CZ" altLang="en-US" sz="1400" dirty="0"/>
              <a:t>vlastní vnitřní normy, kterými je upravena činnost v rámci instituce (např. </a:t>
            </a:r>
            <a:r>
              <a:rPr lang="cs-CZ" altLang="en-US" sz="1400" dirty="0" err="1"/>
              <a:t>Codex</a:t>
            </a:r>
            <a:r>
              <a:rPr lang="cs-CZ" altLang="en-US" sz="1400" dirty="0"/>
              <a:t> </a:t>
            </a:r>
            <a:r>
              <a:rPr lang="cs-CZ" altLang="en-US" sz="1400" dirty="0" err="1"/>
              <a:t>Iuris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Canonici</a:t>
            </a:r>
            <a:r>
              <a:rPr lang="cs-CZ" altLang="en-US" sz="1400" dirty="0"/>
              <a:t>, kodex kanonického práva ŘKC).</a:t>
            </a:r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církev a náboženská společnost </a:t>
            </a:r>
            <a:r>
              <a:rPr lang="cs-CZ" altLang="en-US" sz="1400" dirty="0"/>
              <a:t>se </a:t>
            </a:r>
            <a:r>
              <a:rPr lang="cs-CZ" altLang="en-US" sz="1400" b="1" dirty="0"/>
              <a:t>stává právnickou osobou </a:t>
            </a:r>
            <a:r>
              <a:rPr lang="cs-CZ" altLang="en-US" sz="1400" dirty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400" dirty="0"/>
              <a:t>žádost na Ministerstvu kultury</a:t>
            </a:r>
          </a:p>
          <a:p>
            <a:pPr lvl="1" algn="just">
              <a:defRPr/>
            </a:pPr>
            <a:r>
              <a:rPr lang="cs-CZ" altLang="en-US" sz="1400" dirty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400" dirty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400" dirty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400" dirty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400" dirty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400" dirty="0"/>
          </a:p>
          <a:p>
            <a:pPr lvl="1" algn="just">
              <a:defRPr/>
            </a:pPr>
            <a:r>
              <a:rPr lang="cs-CZ" altLang="en-US" sz="1400" dirty="0"/>
              <a:t>…církve mohou také vytvářet tzv. </a:t>
            </a:r>
            <a:r>
              <a:rPr lang="en-US" altLang="en-US" sz="1400" b="1" dirty="0" err="1"/>
              <a:t>evidované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círk</a:t>
            </a:r>
            <a:r>
              <a:rPr lang="cs-CZ" altLang="en-US" sz="1400" b="1" dirty="0"/>
              <a:t>e</a:t>
            </a:r>
            <a:r>
              <a:rPr lang="en-US" altLang="en-US" sz="1400" b="1" dirty="0" err="1"/>
              <a:t>vní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právnické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osoby</a:t>
            </a:r>
            <a:r>
              <a:rPr lang="en-US" altLang="en-US" sz="1400" b="1" dirty="0"/>
              <a:t> </a:t>
            </a:r>
            <a:r>
              <a:rPr lang="en-US" altLang="en-US" sz="1400" dirty="0"/>
              <a:t>a to v </a:t>
            </a:r>
            <a:r>
              <a:rPr lang="en-US" altLang="en-US" sz="1400" dirty="0" err="1"/>
              <a:t>podobě</a:t>
            </a:r>
            <a:r>
              <a:rPr lang="en-US" altLang="en-US" sz="1400" dirty="0"/>
              <a:t>: </a:t>
            </a:r>
            <a:r>
              <a:rPr lang="cs-CZ" altLang="en-US" sz="1400" b="1" dirty="0"/>
              <a:t>svaz</a:t>
            </a:r>
            <a:r>
              <a:rPr lang="en-US" altLang="en-US" sz="1400" b="1" dirty="0"/>
              <a:t>ů</a:t>
            </a:r>
            <a:r>
              <a:rPr lang="cs-CZ" altLang="en-US" sz="1400" b="1" dirty="0"/>
              <a:t> církví a náboženských společností</a:t>
            </a:r>
            <a:r>
              <a:rPr lang="en-US" altLang="en-US" sz="1400" b="1" dirty="0"/>
              <a:t> </a:t>
            </a:r>
            <a:r>
              <a:rPr lang="en-US" altLang="en-US" sz="1400" dirty="0" err="1"/>
              <a:t>nebo</a:t>
            </a:r>
            <a:r>
              <a:rPr lang="en-US" altLang="en-US" sz="1400" dirty="0"/>
              <a:t> </a:t>
            </a:r>
            <a:r>
              <a:rPr lang="en-US" altLang="en-US" sz="1400" b="1" dirty="0" err="1"/>
              <a:t>účelových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Oboje</a:t>
            </a:r>
            <a:r>
              <a:rPr lang="en-US" altLang="en-US" sz="1400" dirty="0"/>
              <a:t> je </a:t>
            </a:r>
            <a:r>
              <a:rPr lang="en-US" altLang="en-US" sz="1400" dirty="0" err="1"/>
              <a:t>zakládáno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evidencí</a:t>
            </a:r>
            <a:r>
              <a:rPr lang="en-US" altLang="en-US" sz="1400" dirty="0"/>
              <a:t>.</a:t>
            </a:r>
          </a:p>
          <a:p>
            <a:pPr lvl="1" algn="just">
              <a:defRPr/>
            </a:pPr>
            <a:endParaRPr lang="en-US" altLang="cs-CZ" sz="1400" dirty="0"/>
          </a:p>
          <a:p>
            <a:pPr lvl="1" algn="just">
              <a:defRPr/>
            </a:pPr>
            <a:r>
              <a:rPr lang="cs-CZ" altLang="cs-CZ" sz="1400" dirty="0"/>
              <a:t>specifikum v podobě zdroje příjmů – státní příspěvek na činnost, dotace</a:t>
            </a:r>
          </a:p>
          <a:p>
            <a:pPr algn="just"/>
            <a:endParaRPr lang="cs-CZ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III. - CNS </a:t>
            </a:r>
            <a:r>
              <a:rPr lang="cs-CZ" sz="1100" dirty="0"/>
              <a:t>(k 11. 3. 2022)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Křesťanská církev </a:t>
            </a:r>
            <a:r>
              <a:rPr lang="cs-CZ" altLang="en-US" sz="1100" dirty="0" err="1"/>
              <a:t>esejská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a 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Slované – náboženská společnost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baptistických sborů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buddhismu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0907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jsou to NNO?</a:t>
            </a:r>
            <a:r>
              <a:rPr lang="cs-CZ" sz="1100" dirty="0"/>
              <a:t> (před a po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právní neuchopitelnost pojmu „nestátní nezisková organizace“</a:t>
            </a:r>
          </a:p>
          <a:p>
            <a:pPr>
              <a:defRPr/>
            </a:pPr>
            <a:r>
              <a:rPr lang="cs-CZ" altLang="cs-CZ" sz="1400" dirty="0"/>
              <a:t>dříve: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„…nejsou založeni nebo zřízeni za účelem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zahrnuje typické formy zařaditelné do NNS a veřejné subjekty)</a:t>
            </a:r>
          </a:p>
          <a:p>
            <a:pPr lvl="1">
              <a:defRPr/>
            </a:pPr>
            <a:endParaRPr lang="cs-CZ" sz="1400" dirty="0"/>
          </a:p>
          <a:p>
            <a:pPr lvl="1" algn="just">
              <a:defRPr/>
            </a:pPr>
            <a:r>
              <a:rPr lang="cs-CZ" altLang="cs-CZ" sz="1400" dirty="0"/>
              <a:t>vyhláška č. 504/2002 Sb., </a:t>
            </a:r>
            <a:r>
              <a:rPr lang="cs-CZ" sz="1400" dirty="0"/>
              <a:t>kterou se provádějí některá ustanovení zákona č. 563/1991 Sb., o účetnictví, ve znění pozdějších předpisů, pro účetní jednotky, u kterých hlavním předmětem činnosti není podnikání, pokud účtují v soustavě podvojného účetnictví	          				</a:t>
            </a: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„…hlavním předmětem činnosti není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již jen typické právní formy zařaditelné do NNS)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dnes: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„veřejně prospěšným poplatníkem je poplatník, který (…) jako svou hlavní činnost vykonává činnost, která není podnikáním“</a:t>
            </a:r>
          </a:p>
          <a:p>
            <a:pPr marL="324000" lvl="1" indent="0">
              <a:buNone/>
              <a:defRPr/>
            </a:pPr>
            <a:r>
              <a:rPr lang="cs-CZ" altLang="cs-CZ" sz="1400" dirty="0"/>
              <a:t>(tzv. negativní výčet právních forem)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vyhláška viz výše.</a:t>
            </a:r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428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IV. - EPO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b="1" dirty="0"/>
              <a:t>evidovaná právnická osoba </a:t>
            </a:r>
            <a:r>
              <a:rPr lang="cs-CZ" altLang="cs-CZ" sz="1400" dirty="0"/>
              <a:t>(EPO) </a:t>
            </a:r>
            <a:r>
              <a:rPr lang="cs-CZ" altLang="en-US" sz="1400" dirty="0"/>
              <a:t>vzniká založením příslušným orgánem registrované církve a náboženské společnosti podle jejího základního dokumentu. </a:t>
            </a:r>
            <a:endParaRPr lang="en-US" altLang="en-US" sz="1400" dirty="0"/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 err="1"/>
              <a:t>mezi</a:t>
            </a:r>
            <a:r>
              <a:rPr lang="en-US" altLang="en-US" sz="1400" dirty="0"/>
              <a:t> EPO </a:t>
            </a:r>
            <a:r>
              <a:rPr lang="en-US" altLang="en-US" sz="1400" dirty="0" err="1"/>
              <a:t>patří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svazy</a:t>
            </a:r>
            <a:r>
              <a:rPr lang="en-US" altLang="en-US" sz="1400" dirty="0"/>
              <a:t> a </a:t>
            </a:r>
            <a:r>
              <a:rPr lang="en-US" altLang="en-US" sz="1400" b="1" dirty="0" err="1"/>
              <a:t>účelová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b="1" dirty="0"/>
              <a:t>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jejich</a:t>
            </a:r>
            <a:r>
              <a:rPr lang="en-US" altLang="en-US" sz="1400" dirty="0"/>
              <a:t> </a:t>
            </a:r>
            <a:r>
              <a:rPr lang="cs-CZ" altLang="en-US" sz="1400" dirty="0"/>
              <a:t>hlavním úkolem je </a:t>
            </a:r>
            <a:r>
              <a:rPr lang="cs-CZ" altLang="en-US" sz="1400" i="1" dirty="0"/>
              <a:t>„poskytovat obecně prospěšné charitativní, sociální nebo zdravotnické služby a to veřejnosti za předem stanovených a pro všechny uživatele stejných podmínek“</a:t>
            </a:r>
            <a:r>
              <a:rPr lang="en-US" altLang="en-US" sz="1400" dirty="0"/>
              <a:t>)</a:t>
            </a:r>
            <a:endParaRPr lang="cs-CZ" altLang="en-US" sz="1400" dirty="0"/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návrh pro evidence</a:t>
            </a:r>
            <a:r>
              <a:rPr lang="en-US" altLang="en-US" sz="1400" dirty="0"/>
              <a:t> EPO</a:t>
            </a:r>
            <a:r>
              <a:rPr lang="cs-CZ" altLang="en-US" sz="1400" dirty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evidenci EPO provádí Ministerstvo kultury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organizační složky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družstva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i="1" dirty="0"/>
              <a:t>„</a:t>
            </a:r>
            <a:r>
              <a:rPr lang="cs-CZ" altLang="en-US" sz="1400" i="1" dirty="0"/>
              <a:t>družstvo, které soustavně vyvíjí obecně prospěšné činnosti směřující na podporu sociální soudržnosti za účelem pracovní a sociální </a:t>
            </a:r>
            <a:r>
              <a:rPr lang="pl-PL" altLang="en-US" sz="1400" i="1" dirty="0"/>
              <a:t>integrace znevýhodněných osob do společnosti s </a:t>
            </a:r>
            <a:r>
              <a:rPr lang="cs-CZ" altLang="en-US" sz="1400" i="1" dirty="0"/>
              <a:t>přednostním uspokojováním místních potřeb a využíváním místních zdrojů podle místa sídla a působnosti sociálního družstva, zejména v oblasti vytváření pracovních příležitostí, sociálních služeb a zdravotní péče, vzdělávání, bydlení  a trvale udržitelného rozvoje.</a:t>
            </a:r>
            <a:r>
              <a:rPr lang="cs-CZ" altLang="cs-CZ" sz="1400" i="1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</a:t>
            </a:r>
            <a:r>
              <a:rPr lang="pl-PL" altLang="cs-CZ" sz="1400" dirty="0"/>
              <a:t>zákon č. 90/2012 Sb., o korporacích; § 758 - § 773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členská základna (právnické i fyzické osoby bez omezení)</a:t>
            </a:r>
          </a:p>
          <a:p>
            <a:pPr algn="just"/>
            <a:r>
              <a:rPr lang="cs-CZ" altLang="cs-CZ" sz="1400" dirty="0"/>
              <a:t>fyzické osoby v postavení: zaměstnanců, dobrovolníků, příjemců služeb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možnost rozdělování až 33 % ze zisku mezi členy (zbytek zpět do aktivit)</a:t>
            </a:r>
          </a:p>
          <a:p>
            <a:pPr algn="just"/>
            <a:r>
              <a:rPr lang="cs-CZ" altLang="cs-CZ" sz="1400" dirty="0"/>
              <a:t>možnost podnikání</a:t>
            </a:r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upraveno v rámci: </a:t>
            </a:r>
            <a:r>
              <a:rPr lang="pl-PL" altLang="cs-CZ" sz="1400" i="1" dirty="0"/>
              <a:t>zákona č. 219/2000 Sb., o majetku České republiky, resp. zákona č. 250/2000 Sb., o rozpočtových pravidlech územních rozpočtů, resp. zákona č. 128/2000 Sb., o obcích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vzniká a zaniká rozhodnutím </a:t>
            </a:r>
            <a:r>
              <a:rPr lang="en-US" altLang="cs-CZ" sz="1400" dirty="0" err="1">
                <a:cs typeface="Times New Roman" pitchFamily="18" charset="0"/>
              </a:rPr>
              <a:t>příslušné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úrovně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rozpočtu</a:t>
            </a:r>
            <a:r>
              <a:rPr lang="en-US" altLang="cs-CZ" sz="1400" dirty="0">
                <a:cs typeface="Times New Roman" pitchFamily="18" charset="0"/>
              </a:rPr>
              <a:t> – </a:t>
            </a:r>
            <a:r>
              <a:rPr lang="en-US" altLang="cs-CZ" sz="1400" dirty="0" err="1">
                <a:cs typeface="Times New Roman" pitchFamily="18" charset="0"/>
              </a:rPr>
              <a:t>stát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či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cs-CZ" altLang="cs-CZ" sz="1400" dirty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při jejím zřízení musí zřizovatel vydat zřizovací listinu (viz zákon)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samostatnou právnickou osobou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její zaměstnanci jsou zaměstnanci </a:t>
            </a:r>
            <a:r>
              <a:rPr lang="en-US" altLang="cs-CZ" sz="1400" dirty="0" err="1">
                <a:cs typeface="Times New Roman" pitchFamily="18" charset="0"/>
              </a:rPr>
              <a:t>zřizovatele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účetní jednotkou - příjmy a výdaje (rozpočet) organizační složky jsou obsaženy v rozpočtu jejího zřizovatele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701643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/>
              <a:t>upraveno v rámci </a:t>
            </a:r>
            <a:r>
              <a:rPr lang="pl-PL" altLang="cs-CZ" sz="1400" i="1" dirty="0"/>
              <a:t>zákona č. 218/2000 Sb., o rozpočtových pravidlech státu, resp. zákona č. 250/2000 Sb., o rozpočtových pravidlech územních rozpočtů, resp. zákona č. 128/2000 Sb., o obcích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vzniká a zaniká rozhodnutím zastupitelstva ÚSC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4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400" dirty="0"/>
              <a:t>může mít vlastní zaměstnance</a:t>
            </a:r>
          </a:p>
          <a:p>
            <a:pPr algn="just"/>
            <a:r>
              <a:rPr lang="cs-CZ" altLang="cs-CZ" sz="1400" dirty="0"/>
              <a:t>je samostatnou účetní jednotkou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má možnost provádět vedlejší (hospodářské) činnost (vymezeno ve zřizovací listině)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mateřských, základní či středních škol, ZUŠ, muzeí apod.</a:t>
            </a:r>
          </a:p>
          <a:p>
            <a:pPr algn="just"/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91835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cs-CZ" dirty="0"/>
              <a:t>zamyšlení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rybářů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a 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itchFamily="18" charset="0"/>
              </a:rPr>
              <a:t>klíčová úloha „nového“ Občanského zákoníku</a:t>
            </a:r>
          </a:p>
          <a:p>
            <a:pPr algn="just"/>
            <a:endParaRPr lang="cs-CZ" altLang="cs-CZ" sz="1800" dirty="0">
              <a:cs typeface="Times New Roman" pitchFamily="18" charset="0"/>
            </a:endParaRPr>
          </a:p>
          <a:p>
            <a:pPr algn="just"/>
            <a:r>
              <a:rPr lang="cs-CZ" altLang="cs-CZ" sz="1800" dirty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/>
              <a:t>občanské sdružení =&gt; spolek</a:t>
            </a:r>
          </a:p>
          <a:p>
            <a:pPr lvl="1" algn="just">
              <a:defRPr/>
            </a:pPr>
            <a:r>
              <a:rPr lang="cs-CZ" altLang="cs-CZ" sz="1600" dirty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/>
              <a:t>obecně prospěšná společnost – ústav</a:t>
            </a:r>
          </a:p>
          <a:p>
            <a:pPr lvl="1" algn="just">
              <a:defRPr/>
            </a:pPr>
            <a:r>
              <a:rPr lang="cs-CZ" altLang="cs-CZ" sz="1600" dirty="0"/>
              <a:t>církevní a náboženské společnosti (CNS &gt; EPO)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>
                <a:cs typeface="Times New Roman" pitchFamily="18" charset="0"/>
              </a:rPr>
              <a:t>organizace na pomezí sektorů</a:t>
            </a:r>
          </a:p>
          <a:p>
            <a:pPr lvl="1" algn="just">
              <a:defRPr/>
            </a:pPr>
            <a:r>
              <a:rPr lang="cs-CZ" altLang="cs-CZ" sz="1600" dirty="0"/>
              <a:t>sociální družstvo</a:t>
            </a:r>
          </a:p>
          <a:p>
            <a:pPr lvl="1" algn="just">
              <a:defRPr/>
            </a:pPr>
            <a:r>
              <a:rPr lang="cs-CZ" altLang="cs-CZ" sz="1600" dirty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zákon č. 89/2012 Sb. Občanský zákoník</a:t>
            </a:r>
          </a:p>
          <a:p>
            <a:pPr marL="72000" indent="0" algn="just">
              <a:buNone/>
            </a:pPr>
            <a:r>
              <a:rPr lang="cs-CZ" altLang="cs-CZ" sz="1400" dirty="0"/>
              <a:t>další 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</p:txBody>
      </p:sp>
    </p:spTree>
    <p:extLst>
      <p:ext uri="{BB962C8B-B14F-4D97-AF65-F5344CB8AC3E}">
        <p14:creationId xmlns:p14="http://schemas.microsoft.com/office/powerpoint/2010/main" val="351089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</a:p>
          <a:p>
            <a:pPr lvl="1">
              <a:defRPr/>
            </a:pPr>
            <a:r>
              <a:rPr lang="cs-CZ" sz="14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registrované církve a náboženské společnosti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cs-CZ" sz="1400" dirty="0"/>
              <a:t>obce</a:t>
            </a:r>
          </a:p>
          <a:p>
            <a:pPr lvl="1">
              <a:defRPr/>
            </a:pPr>
            <a:r>
              <a:rPr lang="cs-CZ" sz="1400" dirty="0"/>
              <a:t>organizační složky státu</a:t>
            </a:r>
          </a:p>
          <a:p>
            <a:pPr lvl="1">
              <a:defRPr/>
            </a:pPr>
            <a:r>
              <a:rPr lang="cs-CZ" sz="1400" dirty="0"/>
              <a:t>kraje</a:t>
            </a:r>
          </a:p>
          <a:p>
            <a:pPr lvl="1">
              <a:defRPr/>
            </a:pPr>
            <a:r>
              <a:rPr lang="cs-CZ" sz="1400" dirty="0"/>
              <a:t>příspěvkové organizace</a:t>
            </a:r>
          </a:p>
          <a:p>
            <a:pPr lvl="1">
              <a:defRPr/>
            </a:pPr>
            <a:r>
              <a:rPr lang="cs-CZ" sz="1400" dirty="0"/>
              <a:t>státní fondy</a:t>
            </a:r>
          </a:p>
          <a:p>
            <a:pPr lvl="1">
              <a:defRPr/>
            </a:pPr>
            <a:r>
              <a:rPr lang="pl-PL" sz="1400" dirty="0"/>
              <a:t>subjekty, o nichž tak stanoví zvláštní </a:t>
            </a:r>
            <a:r>
              <a:rPr lang="cs-CZ" sz="1400" dirty="0"/>
              <a:t>zákon</a:t>
            </a:r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r>
              <a:rPr lang="cs-CZ" sz="1400" b="1" dirty="0"/>
              <a:t>Dnes (veřejně prospěšným poplatníkem není):</a:t>
            </a:r>
          </a:p>
          <a:p>
            <a:pPr lvl="1">
              <a:defRPr/>
            </a:pPr>
            <a:r>
              <a:rPr lang="cs-CZ" sz="1400" dirty="0"/>
              <a:t>obchodní korporace</a:t>
            </a:r>
          </a:p>
          <a:p>
            <a:pPr lvl="1">
              <a:defRPr/>
            </a:pPr>
            <a:r>
              <a:rPr lang="cs-CZ" sz="1400" dirty="0"/>
              <a:t>Česká televize, Český rozhlas, Česká tisková kancelář</a:t>
            </a:r>
          </a:p>
          <a:p>
            <a:pPr lvl="1">
              <a:defRPr/>
            </a:pPr>
            <a:r>
              <a:rPr lang="cs-CZ" sz="1400" dirty="0"/>
              <a:t>profesní komora nebo poplatník založený za účelem ochrany a hájení podnikatelských zájmů svých členů, u nichž nejsou členské příspěvky osvobozeny od daně, s výjimkou organizace zaměstnavatelů</a:t>
            </a:r>
          </a:p>
          <a:p>
            <a:pPr lvl="1">
              <a:defRPr/>
            </a:pPr>
            <a:r>
              <a:rPr lang="cs-CZ" sz="1400" dirty="0"/>
              <a:t>zdravotní pojišťovna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rodinná fundace, kterou se pro účely tohoto zákona rozumí nadace nebo nadační fond, 1) který podle svého zakladatelského jednání slouží k podpoře zakladatele nebo osob blízkých zakladateli, nebo 2) jejichž činnost směřuje k podpoře zakladatele nebo osob blízkých zakladateli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21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  <a:endParaRPr lang="cs-CZ" sz="1400" dirty="0"/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r>
              <a:rPr lang="cs-CZ" sz="1400" dirty="0"/>
              <a:t>organizace s mezinárodním prvkem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pl-PL" sz="1400" dirty="0"/>
              <a:t>jiné účetní jednotky... </a:t>
            </a: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marL="324000" lvl="1" indent="0">
              <a:buNone/>
              <a:defRPr/>
            </a:pPr>
            <a:r>
              <a:rPr lang="cs-CZ" sz="1400" b="1" dirty="0"/>
              <a:t>Dnes: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spolky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r>
              <a:rPr lang="cs-CZ" sz="1400" dirty="0"/>
              <a:t>nadace, nadační fondy a ústavy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02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600" b="1" dirty="0">
                <a:latin typeface="+mj-lt"/>
              </a:rPr>
              <a:t>ČSÚ / SÚNI – NI (tzv. širší vymezení - 17):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4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RVNNO – NNO (tzv. užší vymezení - 7):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02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sektor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nestátní neziskový sektor = velmi pestré prostředí: velikost / stáří / činnost a dříve také legislativa:</a:t>
            </a:r>
          </a:p>
          <a:p>
            <a:pPr lvl="1"/>
            <a:r>
              <a:rPr lang="cs-CZ" altLang="cs-CZ" sz="1400" dirty="0"/>
              <a:t>občanská sdružení včetně odborových organizací </a:t>
            </a:r>
            <a:r>
              <a:rPr lang="cs-CZ" altLang="cs-CZ" sz="1400" i="1" dirty="0"/>
              <a:t>(zákon č. 83/1990 Sb., o sdružování občanů)</a:t>
            </a:r>
          </a:p>
          <a:p>
            <a:pPr lvl="1"/>
            <a:r>
              <a:rPr lang="cs-CZ" altLang="cs-CZ" sz="1400" dirty="0"/>
              <a:t>registrované církve a náboženské společnosti </a:t>
            </a:r>
            <a:r>
              <a:rPr lang="cs-CZ" altLang="cs-CZ" sz="1400" i="1" dirty="0"/>
              <a:t>(zákon č. 3/2002 Sb., o svobodě náboženského vyznání…)</a:t>
            </a:r>
          </a:p>
          <a:p>
            <a:pPr lvl="1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(zákon č. 227/1997 Sb., o nadacích a nadačních fondech)</a:t>
            </a:r>
          </a:p>
          <a:p>
            <a:pPr lvl="1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(zákon č. 248/1995 Sb., o obecně prospěšných společnostech)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horší transparentnost (rejstříky)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7379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I. </a:t>
            </a:r>
            <a:r>
              <a:rPr lang="cs-CZ" sz="1100" dirty="0"/>
              <a:t>(co je nového?)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k 1. 1. 2014 vstoupil v účinnost Nový Občanský zákoník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4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4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r>
              <a:rPr lang="cs-CZ" altLang="cs-CZ" sz="1400" dirty="0"/>
              <a:t>odstranění provizoria</a:t>
            </a:r>
          </a:p>
          <a:p>
            <a:r>
              <a:rPr lang="cs-CZ" altLang="cs-CZ" sz="1400" dirty="0"/>
              <a:t>sjednocení právních úprav</a:t>
            </a:r>
          </a:p>
          <a:p>
            <a:r>
              <a:rPr lang="cs-CZ" altLang="cs-CZ" sz="1400" dirty="0"/>
              <a:t>odstranění formalismu (právo pro člověka, základní mantinely)</a:t>
            </a:r>
          </a:p>
          <a:p>
            <a:r>
              <a:rPr lang="cs-CZ" altLang="cs-CZ" sz="14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4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4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400" dirty="0"/>
              <a:t>princip právní jistoty</a:t>
            </a:r>
          </a:p>
          <a:p>
            <a:pPr lvl="1" algn="just">
              <a:defRPr/>
            </a:pPr>
            <a:r>
              <a:rPr lang="cs-CZ" altLang="cs-CZ" sz="1400" dirty="0"/>
              <a:t>předpoklad poctivosti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8049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400" dirty="0"/>
              <a:t>„čitelnější“</a:t>
            </a:r>
          </a:p>
          <a:p>
            <a:pPr lvl="1" algn="just">
              <a:defRPr/>
            </a:pPr>
            <a:r>
              <a:rPr lang="cs-CZ" altLang="cs-CZ" sz="14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rozlišení právnických osob podle charakteristiky „faktického základu“ do dvou skupiny:</a:t>
            </a:r>
          </a:p>
          <a:p>
            <a:pPr lvl="1" algn="just">
              <a:defRPr/>
            </a:pPr>
            <a:r>
              <a:rPr lang="cs-CZ" altLang="cs-CZ" sz="14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4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diskuse kolem veřejné prospěšnosti – ukončena v roce 2018</a:t>
            </a:r>
          </a:p>
        </p:txBody>
      </p:sp>
    </p:spTree>
    <p:extLst>
      <p:ext uri="{BB962C8B-B14F-4D97-AF65-F5344CB8AC3E}">
        <p14:creationId xmlns:p14="http://schemas.microsoft.com/office/powerpoint/2010/main" val="1008839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3521</Words>
  <Application>Microsoft Office PowerPoint</Application>
  <PresentationFormat>Širokoúhlá obrazovka</PresentationFormat>
  <Paragraphs>490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Symbol</vt:lpstr>
      <vt:lpstr>Tahoma</vt:lpstr>
      <vt:lpstr>Wingdings</vt:lpstr>
      <vt:lpstr>Motiv1</vt:lpstr>
      <vt:lpstr>Legislativní vymezení NNO</vt:lpstr>
      <vt:lpstr>Obsah bloku</vt:lpstr>
      <vt:lpstr>Kdo jsou to NNO? (před a po 1. 1. 2014)</vt:lpstr>
      <vt:lpstr>Zákon… (před a před 1. 1. 2014)</vt:lpstr>
      <vt:lpstr>Vyhláška… (před a před 1. 1. 2014)</vt:lpstr>
      <vt:lpstr>Pohled autority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O kom bude dnes řeč?</vt:lpstr>
      <vt:lpstr>A teď konkrétněji…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CÍRKEVNÍ PRÁVNICKÉ OSOBY I. - CNS</vt:lpstr>
      <vt:lpstr>CÍRKEVNÍ PRÁVNICKÉ OSOBY II. - CNS</vt:lpstr>
      <vt:lpstr>CÍRKEVNÍ PRÁVNICKÉ OSOBY III. - CNS (k 11. 3. 2022)</vt:lpstr>
      <vt:lpstr>CÍRKEVNÍ PRÁVNICKÉ OSOBY IV. - EPO</vt:lpstr>
      <vt:lpstr>A teď konkrétněji…</vt:lpstr>
      <vt:lpstr>Sociální družstva</vt:lpstr>
      <vt:lpstr>Organizační složky</vt:lpstr>
      <vt:lpstr>Příspěvkové organizace</vt:lpstr>
      <vt:lpstr>Humor?</vt:lpstr>
      <vt:lpstr>K zamyšlení</vt:lpstr>
      <vt:lpstr>Shrnutí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95</cp:revision>
  <cp:lastPrinted>1601-01-01T00:00:00Z</cp:lastPrinted>
  <dcterms:created xsi:type="dcterms:W3CDTF">2019-02-25T18:09:44Z</dcterms:created>
  <dcterms:modified xsi:type="dcterms:W3CDTF">2022-10-03T16:17:09Z</dcterms:modified>
</cp:coreProperties>
</file>