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322" r:id="rId2"/>
    <p:sldId id="352" r:id="rId3"/>
    <p:sldId id="353" r:id="rId4"/>
    <p:sldId id="415" r:id="rId5"/>
    <p:sldId id="411" r:id="rId6"/>
    <p:sldId id="412" r:id="rId7"/>
    <p:sldId id="397" r:id="rId8"/>
    <p:sldId id="354" r:id="rId9"/>
    <p:sldId id="355" r:id="rId10"/>
    <p:sldId id="356" r:id="rId11"/>
    <p:sldId id="358" r:id="rId12"/>
    <p:sldId id="400" r:id="rId13"/>
    <p:sldId id="401" r:id="rId14"/>
    <p:sldId id="402" r:id="rId15"/>
    <p:sldId id="359" r:id="rId16"/>
    <p:sldId id="360" r:id="rId17"/>
    <p:sldId id="357" r:id="rId18"/>
    <p:sldId id="362" r:id="rId19"/>
    <p:sldId id="364" r:id="rId20"/>
    <p:sldId id="363" r:id="rId21"/>
    <p:sldId id="409" r:id="rId22"/>
    <p:sldId id="410" r:id="rId23"/>
    <p:sldId id="394" r:id="rId24"/>
    <p:sldId id="326" r:id="rId25"/>
    <p:sldId id="40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10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ZANA\Desktop\zaloha%2020111001\SUNI,%20VH,%20PHD\rozbory,aris\celkove%20finance%20do%20zaveru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238641506018646E-2"/>
          <c:y val="2.4647544056992875E-3"/>
          <c:w val="0.65196874640092617"/>
          <c:h val="0.99753521975830761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8175389175490994"/>
                  <c:y val="-0.12529158464566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03-4ED6-A937-DB8374AFBB59}"/>
                </c:ext>
              </c:extLst>
            </c:dLbl>
            <c:dLbl>
              <c:idx val="1"/>
              <c:layout>
                <c:manualLayout>
                  <c:x val="-0.15792458593537878"/>
                  <c:y val="-0.118973720057144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3-4ED6-A937-DB8374AFBB59}"/>
                </c:ext>
              </c:extLst>
            </c:dLbl>
            <c:dLbl>
              <c:idx val="2"/>
              <c:layout>
                <c:manualLayout>
                  <c:x val="-3.1609195402298854E-2"/>
                  <c:y val="-0.1327793282168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3-4ED6-A937-DB8374AFBB59}"/>
                </c:ext>
              </c:extLst>
            </c:dLbl>
            <c:dLbl>
              <c:idx val="3"/>
              <c:layout>
                <c:manualLayout>
                  <c:x val="4.7960341667479055E-2"/>
                  <c:y val="0.10686427900302632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/>
                      <a:t>Nedotační</a:t>
                    </a:r>
                    <a:r>
                      <a:rPr lang="en-US" sz="1050" b="0" i="1" u="none" strike="noStrike" baseline="0"/>
                      <a:t> </a:t>
                    </a:r>
                    <a:r>
                      <a:rPr lang="en-US" sz="1050" baseline="0"/>
                      <a:t> transfery 
0,1%</a:t>
                    </a:r>
                    <a:endParaRPr lang="en-US" sz="105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D03-4ED6-A937-DB8374AFBB59}"/>
                </c:ext>
              </c:extLst>
            </c:dLbl>
            <c:dLbl>
              <c:idx val="4"/>
              <c:layout>
                <c:manualLayout>
                  <c:x val="-9.4775885070979643E-2"/>
                  <c:y val="0.18906868307972338"/>
                </c:manualLayout>
              </c:layout>
              <c:tx>
                <c:rich>
                  <a:bodyPr/>
                  <a:lstStyle/>
                  <a:p>
                    <a:r>
                      <a:rPr lang="en-US" sz="1050" baseline="0" dirty="0" err="1"/>
                      <a:t>Dary</a:t>
                    </a:r>
                    <a:r>
                      <a:rPr lang="en-US" sz="1050" baseline="0" dirty="0"/>
                      <a:t> 
2,5%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D03-4ED6-A937-DB8374AFBB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3-4ED6-A937-DB8374AFBB59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aseline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'[celkove finance do zaveru.xlsx]List2'!$A$4:$A$8,'[celkove finance do zaveru.xlsx]List2'!$A$10</c:f>
              <c:strCache>
                <c:ptCount val="6"/>
                <c:pt idx="0">
                  <c:v>    Dotační transfery</c:v>
                </c:pt>
                <c:pt idx="1">
                  <c:v>    Veřejné zakázky</c:v>
                </c:pt>
                <c:pt idx="2">
                  <c:v>    Půjčky</c:v>
                </c:pt>
                <c:pt idx="3">
                  <c:v>    Nedotační transfery *</c:v>
                </c:pt>
                <c:pt idx="4">
                  <c:v>    Dary **</c:v>
                </c:pt>
                <c:pt idx="5">
                  <c:v>     Daňové zvýhodnění podle </c:v>
                </c:pt>
              </c:strCache>
            </c:strRef>
          </c:cat>
          <c:val>
            <c:numRef>
              <c:f>'[celkove finance do zaveru.xlsx]List2'!$H$4:$H$8,'[celkove finance do zaveru.xlsx]List2'!$H$10</c:f>
              <c:numCache>
                <c:formatCode>#,##0</c:formatCode>
                <c:ptCount val="6"/>
                <c:pt idx="0">
                  <c:v>10335589.054770041</c:v>
                </c:pt>
                <c:pt idx="1">
                  <c:v>586762</c:v>
                </c:pt>
                <c:pt idx="2">
                  <c:v>100845.01000000001</c:v>
                </c:pt>
                <c:pt idx="3">
                  <c:v>13195.310000000001</c:v>
                </c:pt>
                <c:pt idx="4">
                  <c:v>281535</c:v>
                </c:pt>
                <c:pt idx="5">
                  <c:v>70695.768000000011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03-4ED6-A937-DB8374AFBB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1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800" baseline="0">
          <a:latin typeface="Cambria" pitchFamily="18" charset="0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0.05987</cdr:x>
      <cdr:y>0.10127</cdr:y>
    </cdr:from>
    <cdr:to>
      <cdr:x>0.16332</cdr:x>
      <cdr:y>0.25316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29244" y="60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42.5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1,'11204'0,"-10554"0,-639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4T22:08:20.3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1,'19624'0,"-18486"0,-1118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neziskove-organizace-sektor-financovani-skrty-vlada-andrej-babis-vydaje_1808280600_pe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rnno/dokumenty/rozbor-financovani-nestatnich-neziskovych-organizaci-16825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assets/ppov/rnno/dokumenty/rozbor_2016_prilohy_pro_web.pdf" TargetMode="External"/><Relationship Id="rId7" Type="http://schemas.openxmlformats.org/officeDocument/2006/relationships/hyperlink" Target="https://www.vlada.cz/cz/ppov/rnno/aktuality/hlavni-oblasti-statni-dotacni-politiky-vuci-nestatnim-neziskovym-organizacim-na-podporu-verejne-prospesnych-cinnosti-pro-rok-2022-188986/" TargetMode="External"/><Relationship Id="rId2" Type="http://schemas.openxmlformats.org/officeDocument/2006/relationships/hyperlink" Target="https://www.vlada.cz/assets/ppov/rnno/dokumenty/rozbor_2016_material_pro_web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lada.cz/cz/ppov/rnno/aktuality/hlavni-oblasti-statni-dotacni-politiky-vuci-nestatnim-neziskovym-organizacim-na-podporu-verejne-prospesnych-cinnosti-pro-rok-2021--182471/" TargetMode="External"/><Relationship Id="rId5" Type="http://schemas.openxmlformats.org/officeDocument/2006/relationships/hyperlink" Target="https://www.vlada.cz/cz/ppov/rnno/dokumenty/hlavni-oblasti-statni-dotacni-politiky-vuci-nestatnim-neziskovym-organizacim-pro-rok-2020-180877/" TargetMode="External"/><Relationship Id="rId4" Type="http://schemas.openxmlformats.org/officeDocument/2006/relationships/hyperlink" Target="https://www.vlada.cz/assets/ppov/rnno/aktuality/Souhrnna_informace_dotace_2019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6eTWEMsNYs&amp;ab_channel=%C4%8Cesk%C3%BDrozhl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l.czso.cz/pll/rocenka/rocenkavyber.satel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unispace.muni.cz/library/catalog/view/869/2739/595-1/#pre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css.jhu.edu/wp-content/uploads/downloads/2021/11/Comparative-Data-Tables-2017_11.4.20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css.jhu.edu/wp-content/uploads/downloads/2013/04/JHU_Global-Civil-Society-Volunteering_FINAL_3.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z veřejných rozpočtů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8AA7D34-0124-6EE0-BA82-ABCEFF68D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74000" cy="252000"/>
          </a:xfrm>
        </p:spPr>
        <p:txBody>
          <a:bodyPr/>
          <a:lstStyle/>
          <a:p>
            <a:r>
              <a:rPr lang="cs-CZ" dirty="0"/>
              <a:t>SPRb1218: Jakub Pejcal: jakub.pejcal@econ.muni.cz, CVNS, ESF MU</a:t>
            </a:r>
          </a:p>
          <a:p>
            <a:r>
              <a:rPr lang="cs-CZ" dirty="0"/>
              <a:t>11. 10. 2022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68033C20-466E-2A47-5C6A-15040BA93A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i="1" dirty="0"/>
              <a:t>přímé a nepřímé financování, typické zdroje financování podrobněji, postoj státu vůči nestátnímu neziskovému sektoru (Rozbor financování nestátních neziskových organizací)</a:t>
            </a:r>
          </a:p>
        </p:txBody>
      </p:sp>
    </p:spTree>
    <p:extLst>
      <p:ext uri="{BB962C8B-B14F-4D97-AF65-F5344CB8AC3E}">
        <p14:creationId xmlns:p14="http://schemas.microsoft.com/office/powerpoint/2010/main" val="6263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</a:t>
            </a:r>
            <a:r>
              <a:rPr lang="cs-CZ" sz="4000" dirty="0"/>
              <a:t> čem je?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o NNO v roce 2016:</a:t>
            </a:r>
          </a:p>
          <a:p>
            <a:pPr lvl="1">
              <a:defRPr/>
            </a:pPr>
            <a:r>
              <a:rPr lang="cs-CZ" altLang="cs-CZ" sz="1400" dirty="0"/>
              <a:t>celkem 132.953 subjektů (na jednu NNO v ČR připadá 79 obyvatel)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151 tisíc subjektů</a:t>
            </a:r>
          </a:p>
          <a:p>
            <a:pPr lvl="1">
              <a:defRPr/>
            </a:pPr>
            <a:r>
              <a:rPr lang="cs-CZ" altLang="cs-CZ" sz="1400" dirty="0"/>
              <a:t>pracovní úvazky FTE: 104.277 (2,04 %)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115 tisíc (2,16 %) </a:t>
            </a:r>
          </a:p>
          <a:p>
            <a:pPr lvl="1">
              <a:defRPr/>
            </a:pPr>
            <a:r>
              <a:rPr lang="cs-CZ" altLang="cs-CZ" sz="1400" dirty="0"/>
              <a:t>dobrovolníci FTE: 26.102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33 tisíc dobrovolníků FTE</a:t>
            </a:r>
          </a:p>
          <a:p>
            <a:pPr lvl="1">
              <a:defRPr/>
            </a:pPr>
            <a:r>
              <a:rPr lang="cs-CZ" altLang="cs-CZ" sz="1400" dirty="0"/>
              <a:t>podíl na tvorbě HDP: 1,66 % </a:t>
            </a:r>
            <a:r>
              <a:rPr lang="cs-CZ" altLang="cs-CZ" sz="1400" i="1" dirty="0">
                <a:solidFill>
                  <a:schemeClr val="bg1">
                    <a:lumMod val="50000"/>
                  </a:schemeClr>
                </a:solidFill>
              </a:rPr>
              <a:t>dnes okolo 1,83 %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Rozbor financování nestátních neziskových organizací z veřejných rozpočtů</a:t>
            </a:r>
          </a:p>
          <a:p>
            <a:pPr lvl="1">
              <a:defRPr/>
            </a:pPr>
            <a:r>
              <a:rPr lang="cs-CZ" altLang="cs-CZ" sz="1400" dirty="0"/>
              <a:t>zpracováno pro RVNNO</a:t>
            </a:r>
          </a:p>
          <a:p>
            <a:pPr lvl="1">
              <a:defRPr/>
            </a:pPr>
            <a:r>
              <a:rPr lang="cs-CZ" altLang="cs-CZ" sz="1400" dirty="0"/>
              <a:t>zahrnuje jen vybrané právní formy NNO</a:t>
            </a:r>
          </a:p>
          <a:p>
            <a:pPr lvl="1">
              <a:defRPr/>
            </a:pPr>
            <a:r>
              <a:rPr lang="cs-CZ" altLang="cs-CZ" sz="1400" dirty="0"/>
              <a:t>zabývá se alokovanými prostředky ve formě dotací (vč. spolufinancování z EU a EHP) a veřejných zakázek</a:t>
            </a:r>
          </a:p>
          <a:p>
            <a:pPr lvl="1">
              <a:defRPr/>
            </a:pPr>
            <a:r>
              <a:rPr lang="cs-CZ" altLang="cs-CZ" sz="1400" dirty="0"/>
              <a:t>pracuje se státním rozpočtem, rozpočty krajů a hl. m. Prahy, rozpočty obcí a rozpočty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18727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Rozbor</a:t>
            </a:r>
            <a:r>
              <a:rPr lang="en-US" sz="4000" dirty="0"/>
              <a:t> </a:t>
            </a:r>
            <a:r>
              <a:rPr lang="en-US" sz="4000" dirty="0" err="1"/>
              <a:t>financování</a:t>
            </a:r>
            <a:r>
              <a:rPr lang="en-US" sz="4000" dirty="0"/>
              <a:t> NNO </a:t>
            </a:r>
            <a:r>
              <a:rPr lang="cs-CZ" sz="4000" dirty="0"/>
              <a:t>I</a:t>
            </a:r>
            <a:r>
              <a:rPr lang="en-US" sz="4000" dirty="0"/>
              <a:t>I. </a:t>
            </a:r>
            <a:br>
              <a:rPr lang="cs-CZ" sz="4000" dirty="0"/>
            </a:br>
            <a:r>
              <a:rPr lang="cs-CZ" sz="4000" dirty="0"/>
              <a:t>									</a:t>
            </a:r>
            <a:r>
              <a:rPr lang="cs-CZ" dirty="0"/>
              <a:t>Obecně.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nadačním subjektům, spolků, pobočným spolkům, obecně prospěšným společnostem, ústavům, účelovým zařízením církví, školským právnickým osobám a zájmovým sdružením právnických osob bylo v roce 2016*: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poskytnuto ve výši 17.889,7 mil. Kč (</a:t>
            </a:r>
            <a:r>
              <a:rPr lang="cs-CZ" altLang="cs-CZ" sz="1400" dirty="0">
                <a:hlinkClick r:id="rId2"/>
              </a:rPr>
              <a:t>Je to moc, či málo?</a:t>
            </a:r>
            <a:r>
              <a:rPr lang="cs-CZ" altLang="cs-CZ" sz="1400" dirty="0"/>
              <a:t>)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všechny úrovně rozpočtů)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dirty="0"/>
              <a:t>zadáno veřejných zakázek ve výši 225,4 mil. Kč vč. DPH </a:t>
            </a:r>
          </a:p>
          <a:p>
            <a:pPr marL="324000" lvl="1" indent="0">
              <a:buNone/>
              <a:defRPr/>
            </a:pPr>
            <a:r>
              <a:rPr lang="cs-CZ" altLang="cs-CZ" sz="1400" i="1" dirty="0"/>
              <a:t>(zahrnuje státní rozpočet, rozpočty státních fondů, rozpočty krajů vč. hl. m. Prahy)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i="1" dirty="0"/>
              <a:t>* NNO v daných právních formách bylo v roce 2016 120.854, z toho: 85.308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25.085 pobočných </a:t>
            </a:r>
            <a:r>
              <a:rPr lang="cs-CZ" altLang="cs-CZ" sz="1400" i="1" dirty="0" err="1"/>
              <a:t>z.s</a:t>
            </a:r>
            <a:r>
              <a:rPr lang="cs-CZ" altLang="cs-CZ" sz="1400" i="1" dirty="0"/>
              <a:t>., 2.672 o.p.s., 397 </a:t>
            </a:r>
            <a:r>
              <a:rPr lang="cs-CZ" altLang="cs-CZ" sz="1400" i="1" dirty="0" err="1"/>
              <a:t>z.ú</a:t>
            </a:r>
            <a:r>
              <a:rPr lang="cs-CZ" altLang="cs-CZ" sz="1400" i="1" dirty="0"/>
              <a:t>., 517 nadací, 1.558 nadačních fondů, 252 školských právnických zařízení, 938 zájmových sdružení </a:t>
            </a:r>
            <a:r>
              <a:rPr lang="cs-CZ" altLang="cs-CZ" sz="1400" i="1" dirty="0" err="1"/>
              <a:t>p.o</a:t>
            </a:r>
            <a:r>
              <a:rPr lang="cs-CZ" altLang="cs-CZ" sz="1400" i="1" dirty="0"/>
              <a:t>., 4.127 církevních právnických osob</a:t>
            </a:r>
          </a:p>
          <a:p>
            <a:pPr lvl="1"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9845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rozdělte se do rovnoměrných skupinek:</a:t>
            </a:r>
          </a:p>
          <a:p>
            <a:pPr lvl="1"/>
            <a:r>
              <a:rPr lang="cs-CZ" sz="1400" dirty="0"/>
              <a:t>6. Souhrnné údaje o dotacích poskytnutých NNO z veřejných rozpočtů + vybrané přílohy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2. Dotace poskytnuté NNO ze státního rozpočtu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3. Dotace poskytnuté NNO z rozpočtů krajů a hl. m. Prahy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4. Dotace poskytnuté NNO z rozpočtů obcí (mimo rozpočet hl. m. Prahy)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5. Dotace poskytnuté NNO ze státních fondů</a:t>
            </a:r>
          </a:p>
        </p:txBody>
      </p:sp>
    </p:spTree>
    <p:extLst>
      <p:ext uri="{BB962C8B-B14F-4D97-AF65-F5344CB8AC3E}">
        <p14:creationId xmlns:p14="http://schemas.microsoft.com/office/powerpoint/2010/main" val="428454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A7C573-B456-443D-BF0B-AB856A11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4D0216-DCBC-4542-AA97-585C216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úkolu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79BC2D-81F2-4477-BDA1-91982A5E5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 skupinkách:</a:t>
            </a:r>
          </a:p>
          <a:p>
            <a:pPr lvl="1"/>
            <a:r>
              <a:rPr lang="cs-CZ" sz="1400" dirty="0"/>
              <a:t>nastudujte příslušnou kapitolu Rozboru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prostřednictvím rýže znázorněte základní zjištění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vyberte další podrobnosti, zajímavosti a „perličky“, které by Vašim kolegyním neměly uniknout</a:t>
            </a:r>
          </a:p>
          <a:p>
            <a:pPr lvl="1"/>
            <a:endParaRPr lang="cs-CZ" sz="1400" dirty="0"/>
          </a:p>
          <a:p>
            <a:r>
              <a:rPr lang="cs-CZ" sz="1800" dirty="0"/>
              <a:t>„vraťte“ se za 20 minut s připravenou rýžovou „prezentací“</a:t>
            </a:r>
          </a:p>
        </p:txBody>
      </p:sp>
    </p:spTree>
    <p:extLst>
      <p:ext uri="{BB962C8B-B14F-4D97-AF65-F5344CB8AC3E}">
        <p14:creationId xmlns:p14="http://schemas.microsoft.com/office/powerpoint/2010/main" val="9691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9711F3-45C0-496C-B2B8-ADFCD0908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DCB3D-F58E-40AB-BD2E-754DC72D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Realizace… a následná prezentace úkolu!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A864A5-5364-48C6-937E-DEA04136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na co ještě čekáte...? </a:t>
            </a:r>
            <a:r>
              <a:rPr lang="cs-CZ" sz="1800" dirty="0">
                <a:sym typeface="Wingdings" panose="05000000000000000000" pitchFamily="2" charset="2"/>
              </a:rPr>
              <a:t>:-) 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„potkáme se“ za 20 minut, tj. ve </a:t>
            </a:r>
            <a:r>
              <a:rPr lang="cs-CZ" sz="1800" dirty="0">
                <a:solidFill>
                  <a:srgbClr val="FF0000"/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18654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I.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dotací bylo v roce </a:t>
            </a:r>
            <a:r>
              <a:rPr lang="cs-CZ" altLang="cs-CZ" sz="1400" b="1" dirty="0"/>
              <a:t>2016</a:t>
            </a:r>
            <a:r>
              <a:rPr lang="cs-CZ" altLang="cs-CZ" sz="1400" dirty="0"/>
              <a:t> NNO poskytnuto celkem </a:t>
            </a:r>
            <a:r>
              <a:rPr lang="cs-CZ" altLang="cs-CZ" sz="1400" b="1" dirty="0"/>
              <a:t>17.889,7 mil. Kč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ze státního rozpočtu: 60,8 %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13.442 dotací ve výši 10.873,4 mil. Kč (+11,3 %) obdrželo 6.941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1.434 dotací a administrováno 153 projektů pro 791 subjektů, vygenerováno dalších 1.276,2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krajů a hl. m. Prahy: 15,9 %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15.547 dotací ve výši 2.846,7 mil. Kč (+24 %) obdrželo 8.397 subjektů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(z toho EU a EHP kofinancováno 225 dotací a administrován 1 projekt pro 131 subjektů, vygenerováno dalších 244,8 mil. Kč)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obcí: 22,1 % 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3.948,7 mil. Kč (+7 %)</a:t>
            </a:r>
          </a:p>
          <a:p>
            <a:pPr>
              <a:defRPr/>
            </a:pPr>
            <a:endParaRPr lang="cs-CZ" altLang="cs-CZ" sz="1400" dirty="0"/>
          </a:p>
          <a:p>
            <a:pPr lvl="1">
              <a:defRPr/>
            </a:pPr>
            <a:r>
              <a:rPr lang="cs-CZ" altLang="cs-CZ" sz="1400" b="1" dirty="0"/>
              <a:t>z rozpočtů státních fondů: 1,2 %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dotace ve výši 220,9 mil. Kč (-70 %)</a:t>
            </a:r>
          </a:p>
        </p:txBody>
      </p:sp>
    </p:spTree>
    <p:extLst>
      <p:ext uri="{BB962C8B-B14F-4D97-AF65-F5344CB8AC3E}">
        <p14:creationId xmlns:p14="http://schemas.microsoft.com/office/powerpoint/2010/main" val="233245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8282AB68-4EC3-4AE4-8175-C8BAE8B0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46" y="1815321"/>
            <a:ext cx="6706907" cy="43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adresáti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99" y="1692002"/>
            <a:ext cx="10622255" cy="4139998"/>
          </a:xfrm>
        </p:spPr>
        <p:txBody>
          <a:bodyPr/>
          <a:lstStyle/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								          </a:t>
            </a:r>
            <a:r>
              <a:rPr lang="cs-CZ" sz="1400" i="1" dirty="0">
                <a:hlinkClick r:id="rId3"/>
              </a:rPr>
              <a:t>A dílčí úrovně veřejného rozpočtu?</a:t>
            </a:r>
            <a:endParaRPr lang="cs-CZ" sz="1400" i="1" dirty="0"/>
          </a:p>
          <a:p>
            <a:pPr marL="0" indent="0">
              <a:buNone/>
            </a:pPr>
            <a:r>
              <a:rPr lang="cs-CZ" sz="1400" i="1" dirty="0"/>
              <a:t>								            (str. 16 / str. 25 / str. 27 / str. 29)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 err="1"/>
              <a:t>Zdroj</a:t>
            </a:r>
            <a:r>
              <a:rPr lang="en-US" sz="1400" i="1" dirty="0"/>
              <a:t>: </a:t>
            </a:r>
            <a:r>
              <a:rPr lang="en-US" sz="1400" i="1" dirty="0" err="1"/>
              <a:t>Databáze</a:t>
            </a:r>
            <a:r>
              <a:rPr lang="en-US" sz="1400" i="1" dirty="0"/>
              <a:t> </a:t>
            </a:r>
            <a:r>
              <a:rPr lang="en-US" sz="1400" i="1" dirty="0" err="1"/>
              <a:t>kapitol</a:t>
            </a:r>
            <a:r>
              <a:rPr lang="en-US" sz="1400" i="1" dirty="0"/>
              <a:t> </a:t>
            </a:r>
            <a:r>
              <a:rPr lang="en-US" sz="1400" i="1" dirty="0" err="1"/>
              <a:t>státního</a:t>
            </a:r>
            <a:r>
              <a:rPr lang="en-US" sz="1400" i="1" dirty="0"/>
              <a:t> </a:t>
            </a:r>
            <a:r>
              <a:rPr lang="en-US" sz="1400" i="1" dirty="0" err="1"/>
              <a:t>rozpočtu</a:t>
            </a:r>
            <a:r>
              <a:rPr lang="en-US" sz="1400" i="1" dirty="0"/>
              <a:t>, database </a:t>
            </a:r>
            <a:r>
              <a:rPr lang="en-US" sz="1400" i="1" dirty="0" err="1"/>
              <a:t>krajů</a:t>
            </a:r>
            <a:r>
              <a:rPr lang="en-US" sz="1400" i="1" dirty="0"/>
              <a:t> a hl. m. </a:t>
            </a:r>
            <a:r>
              <a:rPr lang="en-US" sz="1400" i="1" dirty="0" err="1"/>
              <a:t>Prahy</a:t>
            </a:r>
            <a:r>
              <a:rPr lang="en-US" sz="1400" i="1" dirty="0"/>
              <a:t> a MONITOR, </a:t>
            </a:r>
            <a:r>
              <a:rPr lang="en-US" sz="1400" i="1" dirty="0" err="1"/>
              <a:t>upraveno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16689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sz="4000" dirty="0"/>
              <a:t>II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		podoba podpory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b="1" dirty="0"/>
              <a:t>investice x provoz</a:t>
            </a:r>
          </a:p>
          <a:p>
            <a:pPr lvl="1">
              <a:defRPr/>
            </a:pPr>
            <a:r>
              <a:rPr lang="cs-CZ" altLang="cs-CZ" sz="1400" dirty="0"/>
              <a:t>státní rozpočet: 432 dotací ve výši 687,9 mil. Kč x 13.010 dotací ve výši 10.185,4 mil. Kč</a:t>
            </a:r>
          </a:p>
          <a:p>
            <a:pPr lvl="1">
              <a:defRPr/>
            </a:pPr>
            <a:r>
              <a:rPr lang="cs-CZ" altLang="cs-CZ" sz="1400" dirty="0"/>
              <a:t>krajské rozpočty: 729 dotací ve výši 421,3 mil. Kč x 14.818 dotací ve výši 2.425,3 mil. Kč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státní dotační politika</a:t>
            </a:r>
          </a:p>
          <a:p>
            <a:pPr lvl="1">
              <a:defRPr/>
            </a:pPr>
            <a:r>
              <a:rPr lang="cs-CZ" altLang="cs-CZ" sz="1400" dirty="0"/>
              <a:t>vládou centrálně koordinovaná politika zaměřená na podporu vybraných právních forem v předem stanovených oblastech (pro rok 2016 schválená 15. 6. 2015)</a:t>
            </a:r>
          </a:p>
          <a:p>
            <a:pPr lvl="1">
              <a:defRPr/>
            </a:pPr>
            <a:r>
              <a:rPr lang="cs-CZ" altLang="cs-CZ" sz="1400" dirty="0"/>
              <a:t>v daném režimu poskytnuto 10.188 dotací ve výši 7.883,5 mil. Kč (72,5 %)</a:t>
            </a:r>
          </a:p>
          <a:p>
            <a:pPr lvl="1">
              <a:defRPr/>
            </a:pPr>
            <a:r>
              <a:rPr lang="cs-CZ" altLang="cs-CZ" sz="1400" dirty="0"/>
              <a:t>17 oblasti: Sociální služby (48,1 %); Tělesná výchova a sport (32,1 %); Zahraniční aktivity (4,0 %); Kultura (4,0 %); Děti a mládež; Protidrogová politika; Péče o zdraví a prevence; Rodinná politika; Životní prostředí a udržitelný rozvoj; Národnostní menšiny a etnické skupiny; Ochrana spotřebitele a nájemních vztahů; Vzdělávání a lidské zdroje; Rizikové chování; Romská menšina; Rovné příležitosti žen a mužů; Boj s korupcí; Ostatní (nezařazené)</a:t>
            </a:r>
          </a:p>
        </p:txBody>
      </p:sp>
    </p:spTree>
    <p:extLst>
      <p:ext uri="{BB962C8B-B14F-4D97-AF65-F5344CB8AC3E}">
        <p14:creationId xmlns:p14="http://schemas.microsoft.com/office/powerpoint/2010/main" val="175199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en-US" sz="4000" dirty="0"/>
              <a:t>I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SR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Fotbalová asociace ČR (375 mil. Kč)</a:t>
            </a:r>
          </a:p>
          <a:p>
            <a:pPr>
              <a:defRPr/>
            </a:pPr>
            <a:r>
              <a:rPr lang="cs-CZ" altLang="cs-CZ" sz="1050" dirty="0"/>
              <a:t>nejvíce dotací získala Diecézní charita Brno (154)</a:t>
            </a:r>
          </a:p>
          <a:p>
            <a:pPr>
              <a:defRPr/>
            </a:pPr>
            <a:r>
              <a:rPr lang="cs-CZ" altLang="cs-CZ" sz="1050" dirty="0"/>
              <a:t>16 % objemu dotací poskytnuto 10 NNO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499E9265-666E-4419-84DE-F65F11C2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5"/>
            <a:ext cx="57373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8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</a:t>
            </a:r>
            <a:r>
              <a:rPr lang="cs-CZ" dirty="0"/>
              <a:t>V</a:t>
            </a:r>
            <a:r>
              <a:rPr lang="en-US" sz="4000" dirty="0"/>
              <a:t>.</a:t>
            </a:r>
            <a:br>
              <a:rPr lang="cs-CZ" sz="4000" dirty="0"/>
            </a:br>
            <a:r>
              <a:rPr lang="cs-CZ" sz="4000" dirty="0"/>
              <a:t>					významní adresáti - KR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704" y="1791646"/>
            <a:ext cx="5334157" cy="4270854"/>
          </a:xfrm>
        </p:spPr>
        <p:txBody>
          <a:bodyPr/>
          <a:lstStyle/>
          <a:p>
            <a:pPr>
              <a:defRPr/>
            </a:pPr>
            <a:endParaRPr lang="cs-CZ" altLang="cs-CZ" sz="1050" dirty="0"/>
          </a:p>
          <a:p>
            <a:pPr>
              <a:defRPr/>
            </a:pPr>
            <a:r>
              <a:rPr lang="cs-CZ" altLang="cs-CZ" sz="1050" dirty="0"/>
              <a:t>největší objem dotací získala Diecézní charita Brno (56,8 mil. Kč)</a:t>
            </a:r>
          </a:p>
          <a:p>
            <a:pPr>
              <a:defRPr/>
            </a:pPr>
            <a:r>
              <a:rPr lang="cs-CZ" altLang="cs-CZ" sz="1050" dirty="0"/>
              <a:t>nejvíce dotací získal Junák – český skaut, kraj Praha, z. s. (198)</a:t>
            </a:r>
          </a:p>
          <a:p>
            <a:pPr>
              <a:defRPr/>
            </a:pPr>
            <a:r>
              <a:rPr lang="cs-CZ" altLang="cs-CZ" sz="1050" dirty="0"/>
              <a:t>11 % objemu dotací poskytnuto 10 NNO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F90D6E00-B34F-463D-A37A-ECA80D0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791646"/>
            <a:ext cx="5721855" cy="42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bloku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„teoretický“ úvod </a:t>
            </a:r>
          </a:p>
          <a:p>
            <a:pPr lvl="1">
              <a:defRPr/>
            </a:pPr>
            <a:r>
              <a:rPr lang="cs-CZ" altLang="cs-CZ" sz="1600" dirty="0"/>
              <a:t>financování NNO v ČR (vs. svět)</a:t>
            </a:r>
          </a:p>
          <a:p>
            <a:pPr lvl="1">
              <a:defRPr/>
            </a:pPr>
            <a:r>
              <a:rPr lang="cs-CZ" altLang="cs-CZ" sz="1600" dirty="0"/>
              <a:t>diverzifikace či koncentrace?</a:t>
            </a:r>
          </a:p>
          <a:p>
            <a:pPr lvl="1"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ze strany veřejného sektoru?	</a:t>
            </a:r>
          </a:p>
          <a:p>
            <a:pPr lvl="1">
              <a:defRPr/>
            </a:pPr>
            <a:r>
              <a:rPr lang="cs-CZ" altLang="cs-CZ" sz="1600" dirty="0"/>
              <a:t>co je přímá a co nepřímá veřejná podpora?</a:t>
            </a:r>
          </a:p>
          <a:p>
            <a:pPr lvl="1">
              <a:defRPr/>
            </a:pPr>
            <a:r>
              <a:rPr lang="cs-CZ" altLang="cs-CZ" sz="1600" dirty="0"/>
              <a:t>kdo jakou podporu poskytuje?</a:t>
            </a:r>
          </a:p>
          <a:p>
            <a:pPr lvl="1">
              <a:defRPr/>
            </a:pPr>
            <a:r>
              <a:rPr lang="cs-CZ" altLang="cs-CZ" sz="1600" dirty="0"/>
              <a:t>co je Rozbor financování NNO z VR</a:t>
            </a:r>
          </a:p>
          <a:p>
            <a:pPr>
              <a:defRPr/>
            </a:pPr>
            <a:r>
              <a:rPr lang="cs-CZ" altLang="cs-CZ" sz="1600" dirty="0"/>
              <a:t>Je libo úkol?</a:t>
            </a:r>
          </a:p>
          <a:p>
            <a:pPr lvl="1">
              <a:defRPr/>
            </a:pPr>
            <a:r>
              <a:rPr lang="cs-CZ" altLang="cs-CZ" sz="1600" dirty="0"/>
              <a:t>zadání úkolu (cca 5 minut)</a:t>
            </a:r>
          </a:p>
          <a:p>
            <a:pPr lvl="1">
              <a:defRPr/>
            </a:pPr>
            <a:r>
              <a:rPr lang="cs-CZ" altLang="cs-CZ" sz="1600" dirty="0"/>
              <a:t>realizace (cca 20 minut)</a:t>
            </a:r>
          </a:p>
          <a:p>
            <a:pPr lvl="1">
              <a:defRPr/>
            </a:pPr>
            <a:r>
              <a:rPr lang="cs-CZ" altLang="cs-CZ" sz="1600" dirty="0"/>
              <a:t>prezentace (cca 15 minut)</a:t>
            </a:r>
          </a:p>
          <a:p>
            <a:pPr lvl="1">
              <a:defRPr/>
            </a:pPr>
            <a:r>
              <a:rPr lang="cs-CZ" altLang="cs-CZ" sz="1600" dirty="0"/>
              <a:t>shrnutí (cca 5 minut)</a:t>
            </a:r>
          </a:p>
          <a:p>
            <a:pPr marL="72000" indent="0">
              <a:buNone/>
              <a:defRPr/>
            </a:pPr>
            <a:endParaRPr lang="cs-CZ" altLang="cs-CZ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00B791A-5D3A-4A62-90C2-498198C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5764" r="1869"/>
          <a:stretch/>
        </p:blipFill>
        <p:spPr bwMode="auto">
          <a:xfrm>
            <a:off x="5127287" y="1171576"/>
            <a:ext cx="5936496" cy="44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3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Konkrétní údaje o podpoře V</a:t>
            </a:r>
            <a:r>
              <a:rPr lang="en-US" sz="4000" dirty="0"/>
              <a:t>I.</a:t>
            </a:r>
            <a:br>
              <a:rPr lang="cs-CZ" sz="4000" dirty="0"/>
            </a:br>
            <a:r>
              <a:rPr lang="cs-CZ" sz="4000" dirty="0"/>
              <a:t>							veřejné zakázky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ve formě veřejných zakázek bylo v roce 2016 NNO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zadáno 897 zakázek v celkové hodnotě </a:t>
            </a:r>
            <a:r>
              <a:rPr lang="cs-CZ" altLang="cs-CZ" sz="1400" b="1" dirty="0"/>
              <a:t>598,9 mil. Kč vč. DPH</a:t>
            </a:r>
            <a:r>
              <a:rPr lang="cs-CZ" altLang="cs-CZ" sz="1400" dirty="0"/>
              <a:t>, z toho: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ze státního rozpočtu: 37,6 % </a:t>
            </a:r>
            <a:r>
              <a:rPr lang="cs-CZ" altLang="cs-CZ" sz="1400" dirty="0"/>
              <a:t>(392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225,4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MV: 179,601 mil. Kč vč. DPH (43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79,7 %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MD: 20,389 mil. Kč vč. DPH (219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9 %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MŽP: 7,542 mil. Kč vč. DPH (65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3,3 %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b="1" dirty="0"/>
              <a:t>z rozpočtů krajů a hl. m. Prahy: 62.4 % </a:t>
            </a:r>
            <a:r>
              <a:rPr lang="cs-CZ" altLang="cs-CZ" sz="1400" dirty="0"/>
              <a:t>(505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 ve výši 373,5 mil. Kč), 3 největší zadavatelé: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Jihomoravský kraj: 189,004 mil. Kč vč. DPH (42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50,6 %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Královehradecký kraj: 90,762 mil. Kč vč. DPH (45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24,3 %</a:t>
            </a:r>
          </a:p>
          <a:p>
            <a:pPr marL="72000" indent="0">
              <a:buNone/>
              <a:defRPr/>
            </a:pPr>
            <a:r>
              <a:rPr lang="cs-CZ" altLang="cs-CZ" sz="1400" dirty="0"/>
              <a:t>	Olomoucký kraj: 67,769 mil. Kč vč. DPH (100 </a:t>
            </a:r>
            <a:r>
              <a:rPr lang="cs-CZ" altLang="cs-CZ" sz="1400" dirty="0" err="1"/>
              <a:t>vz</a:t>
            </a:r>
            <a:r>
              <a:rPr lang="cs-CZ" altLang="cs-CZ" sz="1400" dirty="0"/>
              <a:t>) – 18,1 %</a:t>
            </a:r>
          </a:p>
          <a:p>
            <a:pPr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466410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0D67DE-60DB-4395-ACAB-F0969D5A5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1CF455-29B4-4007-864C-2BC72F47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pPr marL="72000" indent="0">
              <a:buNone/>
            </a:pPr>
            <a:r>
              <a:rPr lang="cs-CZ" sz="1100" dirty="0"/>
              <a:t>	Zdroj: vlastní zpracování na základě Hlavních oblastí... (2020, 2021, 2022), Souhrnné informace o... (2019) a Rozboru... (2018) 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29B981B0-05A8-4812-9499-D421C082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E498E2-E80A-4822-8F9E-E56BF9D05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1171576"/>
            <a:ext cx="848796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0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F42176-B596-4BF0-88AC-8FC014D4D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20E85D-4060-4F43-B810-DBB0CDB0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 opravdu nevíme? Státní rozpočet - II.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4420DD8-73F8-402A-8D95-85D6971A62D4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endParaRPr lang="cs-CZ" sz="1100" kern="0" dirty="0"/>
          </a:p>
          <a:p>
            <a:pPr marL="72000" indent="0">
              <a:buNone/>
            </a:pPr>
            <a:r>
              <a:rPr lang="cs-CZ" sz="1100" kern="0" dirty="0"/>
              <a:t>			* Jedná se o reálně přidělené prostředky, nikoliv odhad.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100" kern="0" dirty="0"/>
              <a:t>			Zdroj: vlastní zpracování na základě Hlavních oblastí... (2021, 2022) a Rozbor... (2016).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892988-DD19-4E29-945E-77E150A2D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1AEB3F5-4D04-40A3-83F6-E1593A97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32" y="1692002"/>
            <a:ext cx="6379136" cy="36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4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A6AFC2-9B9C-481C-8D3D-29B57A1977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E029FB-DAD6-49B6-BBC3-1615DB05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39207B-F239-4E7B-9616-DAA1F399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nejvýznamnější zdroje?</a:t>
            </a:r>
          </a:p>
          <a:p>
            <a:r>
              <a:rPr lang="cs-CZ" sz="1800" dirty="0"/>
              <a:t>diverzifikace vs. koncentrace</a:t>
            </a:r>
          </a:p>
          <a:p>
            <a:endParaRPr lang="cs-CZ" sz="1800" dirty="0"/>
          </a:p>
          <a:p>
            <a:r>
              <a:rPr lang="cs-CZ" sz="1800" dirty="0"/>
              <a:t>veřejná podpora - přímá vs. nepřímá</a:t>
            </a:r>
          </a:p>
          <a:p>
            <a:r>
              <a:rPr lang="cs-CZ" sz="1800" dirty="0"/>
              <a:t>přímá veřejná podpora – úrovně, hlavní oblasti, forma</a:t>
            </a:r>
          </a:p>
        </p:txBody>
      </p:sp>
    </p:spTree>
    <p:extLst>
      <p:ext uri="{BB962C8B-B14F-4D97-AF65-F5344CB8AC3E}">
        <p14:creationId xmlns:p14="http://schemas.microsoft.com/office/powerpoint/2010/main" val="314978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>
                <a:hlinkClick r:id="rId2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i="1" dirty="0"/>
          </a:p>
          <a:p>
            <a:pPr marL="0" indent="0">
              <a:buNone/>
            </a:pPr>
            <a:r>
              <a:rPr lang="en-US" sz="1400" i="1" dirty="0" err="1"/>
              <a:t>Přílohy</a:t>
            </a:r>
            <a:r>
              <a:rPr lang="en-US" sz="1400" i="1" dirty="0"/>
              <a:t> </a:t>
            </a:r>
            <a:r>
              <a:rPr lang="en-US" sz="1400" i="1" dirty="0" err="1"/>
              <a:t>dokumentu</a:t>
            </a:r>
            <a:r>
              <a:rPr lang="en-US" sz="1400" i="1" dirty="0"/>
              <a:t>: </a:t>
            </a:r>
            <a:r>
              <a:rPr lang="en-US" sz="1400" i="1" dirty="0" err="1"/>
              <a:t>Rozbor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nestátních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… v </a:t>
            </a:r>
            <a:r>
              <a:rPr lang="en-US" sz="1400" i="1" dirty="0" err="1"/>
              <a:t>roce</a:t>
            </a:r>
            <a:r>
              <a:rPr lang="en-US" sz="1400" i="1" dirty="0"/>
              <a:t> 201</a:t>
            </a:r>
            <a:r>
              <a:rPr lang="cs-CZ" sz="1400" i="1" dirty="0"/>
              <a:t>6</a:t>
            </a:r>
            <a:r>
              <a:rPr lang="en-US" sz="1400" i="1" dirty="0"/>
              <a:t> </a:t>
            </a:r>
            <a:r>
              <a:rPr lang="en-US" sz="1400" dirty="0"/>
              <a:t>– </a:t>
            </a:r>
            <a:r>
              <a:rPr lang="en-US" sz="1400" dirty="0" err="1"/>
              <a:t>dostupné</a:t>
            </a:r>
            <a:r>
              <a:rPr lang="en-US" sz="1400" dirty="0"/>
              <a:t> </a:t>
            </a:r>
            <a:r>
              <a:rPr lang="en-US" sz="1400" dirty="0" err="1">
                <a:hlinkClick r:id="rId3"/>
              </a:rPr>
              <a:t>zde</a:t>
            </a:r>
            <a:endParaRPr lang="en-US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en-US" sz="1400" dirty="0"/>
              <a:t>PROUZOVÁ, Zuzana. </a:t>
            </a:r>
            <a:r>
              <a:rPr lang="en-US" sz="1400" i="1" dirty="0" err="1"/>
              <a:t>Přímé</a:t>
            </a:r>
            <a:r>
              <a:rPr lang="en-US" sz="1400" i="1" dirty="0"/>
              <a:t> a </a:t>
            </a:r>
            <a:r>
              <a:rPr lang="en-US" sz="1400" i="1" dirty="0" err="1"/>
              <a:t>nepřímé</a:t>
            </a:r>
            <a:r>
              <a:rPr lang="en-US" sz="1400" i="1" dirty="0"/>
              <a:t> </a:t>
            </a:r>
            <a:r>
              <a:rPr lang="en-US" sz="1400" i="1" dirty="0" err="1"/>
              <a:t>financování</a:t>
            </a:r>
            <a:r>
              <a:rPr lang="en-US" sz="1400" i="1" dirty="0"/>
              <a:t> </a:t>
            </a:r>
            <a:r>
              <a:rPr lang="en-US" sz="1400" i="1" dirty="0" err="1"/>
              <a:t>soukromých</a:t>
            </a:r>
            <a:r>
              <a:rPr lang="en-US" sz="1400" i="1" dirty="0"/>
              <a:t> </a:t>
            </a:r>
            <a:r>
              <a:rPr lang="en-US" sz="1400" i="1" dirty="0" err="1"/>
              <a:t>neziskových</a:t>
            </a:r>
            <a:r>
              <a:rPr lang="en-US" sz="1400" i="1" dirty="0"/>
              <a:t> </a:t>
            </a:r>
            <a:r>
              <a:rPr lang="en-US" sz="1400" i="1" dirty="0" err="1"/>
              <a:t>organizací</a:t>
            </a:r>
            <a:r>
              <a:rPr lang="en-US" sz="1400" i="1" dirty="0"/>
              <a:t> z </a:t>
            </a:r>
            <a:r>
              <a:rPr lang="en-US" sz="1400" i="1" dirty="0" err="1"/>
              <a:t>veřejných</a:t>
            </a:r>
            <a:r>
              <a:rPr lang="en-US" sz="1400" i="1" dirty="0"/>
              <a:t> </a:t>
            </a:r>
            <a:r>
              <a:rPr lang="en-US" sz="1400" i="1" dirty="0" err="1"/>
              <a:t>rozpočtů</a:t>
            </a:r>
            <a:r>
              <a:rPr lang="en-US" sz="1400" i="1" dirty="0"/>
              <a:t> </a:t>
            </a:r>
            <a:r>
              <a:rPr lang="en-US" sz="1400" i="1" dirty="0" err="1"/>
              <a:t>České</a:t>
            </a:r>
            <a:r>
              <a:rPr lang="en-US" sz="1400" i="1" dirty="0"/>
              <a:t> </a:t>
            </a:r>
            <a:r>
              <a:rPr lang="en-US" sz="1400" i="1" dirty="0" err="1"/>
              <a:t>republiky</a:t>
            </a:r>
            <a:r>
              <a:rPr lang="en-US" sz="1400" i="1" dirty="0"/>
              <a:t> v </a:t>
            </a:r>
            <a:r>
              <a:rPr lang="en-US" sz="1400" i="1" dirty="0" err="1"/>
              <a:t>letech</a:t>
            </a:r>
            <a:r>
              <a:rPr lang="en-US" sz="1400" i="1" dirty="0"/>
              <a:t> 2008 </a:t>
            </a:r>
            <a:r>
              <a:rPr lang="en-US" sz="1400" i="1" dirty="0" err="1"/>
              <a:t>až</a:t>
            </a:r>
            <a:r>
              <a:rPr lang="en-US" sz="1400" i="1" dirty="0"/>
              <a:t> 2013</a:t>
            </a:r>
            <a:r>
              <a:rPr lang="en-US" sz="1400" dirty="0"/>
              <a:t>. Brno: </a:t>
            </a:r>
            <a:r>
              <a:rPr lang="en-US" sz="1400" dirty="0" err="1"/>
              <a:t>Masarykova</a:t>
            </a:r>
            <a:r>
              <a:rPr lang="en-US" sz="1400" dirty="0"/>
              <a:t> </a:t>
            </a:r>
            <a:r>
              <a:rPr lang="en-US" sz="1400" dirty="0" err="1"/>
              <a:t>univerzita</a:t>
            </a:r>
            <a:r>
              <a:rPr lang="en-US" sz="1400" dirty="0"/>
              <a:t>, 2015. ISBN 978-80-210-8084-3.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Další zdroje:</a:t>
            </a:r>
          </a:p>
          <a:p>
            <a:pPr marL="0" indent="0">
              <a:buNone/>
            </a:pPr>
            <a:r>
              <a:rPr lang="cs-CZ" sz="1400" i="1" dirty="0"/>
              <a:t>Souhrnné informace o poskytnutých dotacích v rámci materiálu Hlavní oblasti státní . . . pro rok 2019 </a:t>
            </a:r>
            <a:r>
              <a:rPr lang="cs-CZ" sz="1400" dirty="0"/>
              <a:t>– dostupné </a:t>
            </a:r>
            <a:r>
              <a:rPr lang="cs-CZ" sz="1400" dirty="0">
                <a:hlinkClick r:id="rId4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2020 </a:t>
            </a:r>
            <a:r>
              <a:rPr lang="cs-CZ" sz="1400" dirty="0"/>
              <a:t>– dostupné </a:t>
            </a:r>
            <a:r>
              <a:rPr lang="cs-CZ" sz="1400" dirty="0">
                <a:hlinkClick r:id="rId5"/>
              </a:rPr>
              <a:t>zde</a:t>
            </a:r>
            <a:endParaRPr lang="en-US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2021 – </a:t>
            </a:r>
            <a:r>
              <a:rPr lang="cs-CZ" sz="1400" dirty="0"/>
              <a:t>dostupné </a:t>
            </a:r>
            <a:r>
              <a:rPr lang="cs-CZ" sz="1400" dirty="0">
                <a:hlinkClick r:id="rId6"/>
              </a:rPr>
              <a:t>zde</a:t>
            </a:r>
            <a:endParaRPr lang="cs-CZ" sz="1400" dirty="0"/>
          </a:p>
          <a:p>
            <a:pPr marL="0" indent="0">
              <a:buNone/>
            </a:pPr>
            <a:r>
              <a:rPr lang="cs-CZ" sz="1400" i="1" dirty="0"/>
              <a:t>Hlavní oblasti státní dotační politiky vůči NNO na podporu veřejně prospěšných činností pro rok 2022 – </a:t>
            </a:r>
            <a:r>
              <a:rPr lang="cs-CZ" sz="1400" dirty="0"/>
              <a:t>dostupné </a:t>
            </a:r>
            <a:r>
              <a:rPr lang="cs-CZ" sz="1400" dirty="0">
                <a:hlinkClick r:id="rId7"/>
              </a:rPr>
              <a:t>zde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27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D32CA3-DB93-4A08-B513-6AFD23933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9A5CE-DD90-4982-9BA4-2AD4928C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křehká je lež…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F3E3F146-64D1-42A5-AAA1-17F8E85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40" y="1764190"/>
            <a:ext cx="5940120" cy="33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Financování NNO v ČR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9714415" cy="3794398"/>
          </a:xfrm>
        </p:spPr>
        <p:txBody>
          <a:bodyPr/>
          <a:lstStyle/>
          <a:p>
            <a:pPr>
              <a:defRPr/>
            </a:pPr>
            <a:r>
              <a:rPr lang="cs-CZ" altLang="cs-CZ" sz="1400" dirty="0"/>
              <a:t>podle </a:t>
            </a:r>
            <a:r>
              <a:rPr lang="cs-CZ" altLang="cs-CZ" sz="1400" dirty="0">
                <a:hlinkClick r:id="rId2"/>
              </a:rPr>
              <a:t>dat ČSÚ</a:t>
            </a:r>
            <a:r>
              <a:rPr lang="cs-CZ" altLang="cs-CZ" sz="1400" dirty="0"/>
              <a:t> (neziskové instituce sloužící domácnostem) v roce 2019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  </a:t>
            </a:r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  (Fořtová, J.; 2021)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25F238-2CBD-4FC6-B5E6-03CC7C9B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75" y="1952280"/>
            <a:ext cx="7172650" cy="3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5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5A88B-9A00-499E-A4CE-44C2CB2EC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21C864-9D0F-4FAB-8310-129ABED5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NNO v různých odvětvích?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2CE2AB-066E-4ABD-A76B-251F7708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600" dirty="0"/>
              <a:t>									    Na penězích záleží, 2017 </a:t>
            </a:r>
          </a:p>
          <a:p>
            <a:pPr marL="72000" indent="0">
              <a:buNone/>
            </a:pPr>
            <a:r>
              <a:rPr lang="cs-CZ" sz="1600" dirty="0"/>
              <a:t>										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1892302-5C6C-4EC3-A951-79D13EEA5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79"/>
          <a:stretch/>
        </p:blipFill>
        <p:spPr>
          <a:xfrm>
            <a:off x="861413" y="1236228"/>
            <a:ext cx="8310296" cy="532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(2017)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800" dirty="0"/>
              <a:t>										            </a:t>
            </a:r>
            <a:r>
              <a:rPr lang="cs-CZ" sz="1600" dirty="0"/>
              <a:t>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EFDCAC-7AD1-4A3F-A808-34965F9A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44" y="1440648"/>
            <a:ext cx="6202711" cy="4495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14:cNvPr>
              <p14:cNvContentPartPr/>
              <p14:nvPr/>
            </p14:nvContentPartPr>
            <p14:xfrm>
              <a:off x="4972078" y="3341205"/>
              <a:ext cx="4271457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D60320-DF67-4027-AB43-151660B51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3079" y="3332565"/>
                <a:ext cx="428909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65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B2967-AF76-4FD8-8062-1A45E2A73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7AE59A-16A6-4232-A6CF-579C543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  <a:r>
              <a:rPr lang="cs-CZ" sz="4000" dirty="0"/>
              <a:t>NNO v ČR vs. ve světě (2013)</a:t>
            </a:r>
            <a:r>
              <a:rPr lang="cs-CZ" dirty="0"/>
              <a:t>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2D60A8B-B4F4-4703-84AB-005C5EEE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sz="1600" dirty="0"/>
              <a:t>										             více </a:t>
            </a:r>
            <a:r>
              <a:rPr lang="cs-CZ" sz="1600" dirty="0">
                <a:hlinkClick r:id="rId2"/>
              </a:rPr>
              <a:t>zde</a:t>
            </a:r>
            <a:r>
              <a:rPr lang="cs-CZ" sz="1600" dirty="0"/>
              <a:t>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0741F3-640F-4015-864E-12D27853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51" y="1250815"/>
            <a:ext cx="7740297" cy="54471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14:cNvPr>
              <p14:cNvContentPartPr/>
              <p14:nvPr/>
            </p14:nvContentPartPr>
            <p14:xfrm>
              <a:off x="2484582" y="6065932"/>
              <a:ext cx="7481566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17E1D873-202D-4DBC-8E6D-6589C35C86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582" y="6057292"/>
                <a:ext cx="7499206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6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C7C8A4-FEDB-4C55-9F9E-CF24888C19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8B044-B3F1-4E7D-80E2-EBA1AA18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Diverzifikace vs. koncentrace?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1801B9-CFC0-4A22-9593-8F28ECD1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na čem se literatura shodne? </a:t>
            </a:r>
          </a:p>
          <a:p>
            <a:pPr marL="72000" indent="0">
              <a:buNone/>
            </a:pPr>
            <a:r>
              <a:rPr lang="cs-CZ" sz="1600" dirty="0"/>
              <a:t>		… kategorizace, každý rád přidá komentář / návod / doporučení pro vhodný poměr diverzifikace (!)</a:t>
            </a:r>
          </a:p>
          <a:p>
            <a:pPr marL="72000" indent="0">
              <a:buNone/>
            </a:pPr>
            <a:r>
              <a:rPr lang="cs-CZ" sz="1400" i="1" dirty="0"/>
              <a:t>(Pelikánová, 2018, Boukal a kol., 2013, Šedivý &amp; </a:t>
            </a:r>
            <a:r>
              <a:rPr lang="cs-CZ" sz="1400" i="1" dirty="0" err="1"/>
              <a:t>Medlíková</a:t>
            </a:r>
            <a:r>
              <a:rPr lang="cs-CZ" sz="1400" i="1" dirty="0"/>
              <a:t>, 2011, </a:t>
            </a:r>
            <a:r>
              <a:rPr lang="cs-CZ" sz="1400" i="1" dirty="0" err="1"/>
              <a:t>Rektořík</a:t>
            </a:r>
            <a:r>
              <a:rPr lang="cs-CZ" sz="1400" i="1" dirty="0"/>
              <a:t>, 2010, Skovajsa a kol., 2010, Boukal, 2009, … nebo třeba taky </a:t>
            </a:r>
            <a:r>
              <a:rPr lang="cs-CZ" sz="1400" i="1" dirty="0" err="1"/>
              <a:t>Anheier</a:t>
            </a:r>
            <a:r>
              <a:rPr lang="cs-CZ" sz="1400" i="1" dirty="0"/>
              <a:t>, 2005)</a:t>
            </a:r>
          </a:p>
          <a:p>
            <a:endParaRPr lang="cs-CZ" sz="1600" dirty="0"/>
          </a:p>
          <a:p>
            <a:r>
              <a:rPr lang="cs-CZ" sz="1600" dirty="0"/>
              <a:t>a co je „teda kurník“ lepší? diverzifikace vs. koncentrace =&gt; stabilita vs. náklady</a:t>
            </a:r>
          </a:p>
          <a:p>
            <a:pPr marL="72000" indent="0">
              <a:buNone/>
            </a:pPr>
            <a:r>
              <a:rPr lang="cs-CZ" sz="1400" i="1" dirty="0"/>
              <a:t>(</a:t>
            </a:r>
            <a:r>
              <a:rPr lang="cs-CZ" sz="1400" i="1" dirty="0" err="1"/>
              <a:t>Chang</a:t>
            </a:r>
            <a:r>
              <a:rPr lang="cs-CZ" sz="1400" i="1" dirty="0"/>
              <a:t>, </a:t>
            </a:r>
            <a:r>
              <a:rPr lang="cs-CZ" sz="1400" i="1" dirty="0" err="1"/>
              <a:t>Tuckman</a:t>
            </a:r>
            <a:r>
              <a:rPr lang="cs-CZ" sz="1400" i="1" dirty="0"/>
              <a:t> &amp; </a:t>
            </a:r>
            <a:r>
              <a:rPr lang="cs-CZ" sz="1400" i="1" dirty="0" err="1"/>
              <a:t>Chikoto-Schultz</a:t>
            </a:r>
            <a:r>
              <a:rPr lang="cs-CZ" sz="1400" i="1" dirty="0"/>
              <a:t>, 2018, Kim, 2017, </a:t>
            </a:r>
            <a:r>
              <a:rPr lang="cs-CZ" sz="1400" i="1" dirty="0" err="1"/>
              <a:t>Chikoto</a:t>
            </a:r>
            <a:r>
              <a:rPr lang="cs-CZ" sz="1400" i="1" dirty="0"/>
              <a:t> &amp; </a:t>
            </a:r>
            <a:r>
              <a:rPr lang="cs-CZ" sz="1400" i="1" dirty="0" err="1"/>
              <a:t>Neely</a:t>
            </a:r>
            <a:r>
              <a:rPr lang="cs-CZ" sz="1400" i="1" dirty="0"/>
              <a:t>, 2014, </a:t>
            </a:r>
            <a:r>
              <a:rPr lang="cs-CZ" sz="1400" i="1" dirty="0" err="1"/>
              <a:t>Frumkin</a:t>
            </a:r>
            <a:r>
              <a:rPr lang="cs-CZ" sz="1400" i="1" dirty="0"/>
              <a:t> &amp; </a:t>
            </a:r>
            <a:r>
              <a:rPr lang="cs-CZ" sz="1400" i="1" dirty="0" err="1"/>
              <a:t>Keating</a:t>
            </a:r>
            <a:r>
              <a:rPr lang="cs-CZ" sz="1400" i="1" dirty="0"/>
              <a:t>, 2011, </a:t>
            </a:r>
            <a:r>
              <a:rPr lang="cs-CZ" sz="1400" i="1" dirty="0" err="1"/>
              <a:t>Carroll</a:t>
            </a:r>
            <a:r>
              <a:rPr lang="cs-CZ" sz="1400" i="1" dirty="0"/>
              <a:t> &amp; </a:t>
            </a:r>
            <a:r>
              <a:rPr lang="cs-CZ" sz="1400" i="1" dirty="0" err="1"/>
              <a:t>Stater</a:t>
            </a:r>
            <a:r>
              <a:rPr lang="cs-CZ" sz="1400" i="1" dirty="0"/>
              <a:t>, 2009, </a:t>
            </a:r>
            <a:r>
              <a:rPr lang="cs-CZ" sz="1400" i="1" dirty="0" err="1"/>
              <a:t>Hager</a:t>
            </a:r>
            <a:r>
              <a:rPr lang="cs-CZ" sz="1400" i="1" dirty="0"/>
              <a:t>, 2001, </a:t>
            </a:r>
            <a:r>
              <a:rPr lang="cs-CZ" sz="1400" i="1" dirty="0" err="1"/>
              <a:t>Chang</a:t>
            </a:r>
            <a:r>
              <a:rPr lang="cs-CZ" sz="1400" i="1" dirty="0"/>
              <a:t> &amp; </a:t>
            </a:r>
            <a:r>
              <a:rPr lang="cs-CZ" sz="1400" i="1" dirty="0" err="1"/>
              <a:t>Tuckman</a:t>
            </a:r>
            <a:r>
              <a:rPr lang="cs-CZ" sz="1400" i="1" dirty="0"/>
              <a:t>, 1994 =&gt; </a:t>
            </a:r>
            <a:r>
              <a:rPr lang="cs-CZ" sz="1400" i="1" dirty="0" err="1"/>
              <a:t>Lu</a:t>
            </a:r>
            <a:r>
              <a:rPr lang="cs-CZ" sz="1400" i="1" dirty="0"/>
              <a:t>, Lin &amp; </a:t>
            </a:r>
            <a:r>
              <a:rPr lang="cs-CZ" sz="1400" i="1" dirty="0" err="1"/>
              <a:t>Wang</a:t>
            </a:r>
            <a:r>
              <a:rPr lang="cs-CZ" sz="1400" i="1" dirty="0"/>
              <a:t>, 2019, Hung &amp; </a:t>
            </a:r>
            <a:r>
              <a:rPr lang="cs-CZ" sz="1400" i="1" dirty="0" err="1"/>
              <a:t>Hager</a:t>
            </a:r>
            <a:r>
              <a:rPr lang="cs-CZ" sz="1400" i="1" dirty="0"/>
              <a:t>, 2018)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3025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Přímá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			 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 dotací, realizováno veřejnými politikami (SDP)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proč? PROTOŽE jsou to důležití (výhradní) poskytovatelé úzce specializovaných veřejných služeb (humanitární zahraniční pomoc, multikulturní činnosti, integrace romské populace, ekologická osvěta…) či zabezpečují marginálních segment veřejných služeb</a:t>
            </a: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41C0CCB-DCA2-40D9-8CA9-82FFD46FB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6"/>
          <a:stretch/>
        </p:blipFill>
        <p:spPr>
          <a:xfrm>
            <a:off x="2881945" y="1901515"/>
            <a:ext cx="3585736" cy="1516952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BD34D0B-F32F-4259-BE52-F96AC74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045968"/>
              </p:ext>
            </p:extLst>
          </p:nvPr>
        </p:nvGraphicFramePr>
        <p:xfrm>
          <a:off x="6467681" y="1692002"/>
          <a:ext cx="3713318" cy="1935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18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Nep</a:t>
            </a:r>
            <a:r>
              <a:rPr lang="en-US" sz="4000" dirty="0" err="1"/>
              <a:t>římá</a:t>
            </a:r>
            <a:r>
              <a:rPr lang="en-US" sz="4000" dirty="0"/>
              <a:t> </a:t>
            </a:r>
            <a:r>
              <a:rPr lang="en-US" sz="4000" dirty="0" err="1"/>
              <a:t>podpora</a:t>
            </a:r>
            <a:r>
              <a:rPr lang="en-US" sz="4000" dirty="0"/>
              <a:t> z </a:t>
            </a:r>
            <a:r>
              <a:rPr lang="en-US" sz="4000" dirty="0" err="1"/>
              <a:t>veřejných</a:t>
            </a:r>
            <a:r>
              <a:rPr lang="en-US" sz="4000" dirty="0"/>
              <a:t> </a:t>
            </a:r>
            <a:r>
              <a:rPr lang="en-US" sz="4000" dirty="0" err="1"/>
              <a:t>rozpočtů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400" dirty="0"/>
              <a:t>Nepřímá podpora: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endParaRPr lang="cs-CZ" altLang="cs-CZ" sz="1400" dirty="0"/>
          </a:p>
          <a:p>
            <a:pPr marL="72000" indent="0">
              <a:buNone/>
              <a:defRPr/>
            </a:pPr>
            <a:r>
              <a:rPr lang="cs-CZ" altLang="cs-CZ" sz="1400" dirty="0"/>
              <a:t>					(Prouzová, Z.; 2016)</a:t>
            </a:r>
          </a:p>
          <a:p>
            <a:pPr>
              <a:defRPr/>
            </a:pPr>
            <a:endParaRPr lang="cs-CZ" altLang="cs-CZ" sz="1400" dirty="0"/>
          </a:p>
          <a:p>
            <a:pPr>
              <a:defRPr/>
            </a:pPr>
            <a:r>
              <a:rPr lang="cs-CZ" altLang="cs-CZ" sz="1400" dirty="0"/>
              <a:t>Nejčastěji ve formě:</a:t>
            </a:r>
          </a:p>
          <a:p>
            <a:pPr lvl="1">
              <a:defRPr/>
            </a:pPr>
            <a:r>
              <a:rPr lang="cs-CZ" altLang="cs-CZ" sz="1400" dirty="0"/>
              <a:t>možnosti využít komunikační a propagační kanály (obecní rozhlas, nástěnka, webové stránky)</a:t>
            </a:r>
          </a:p>
          <a:p>
            <a:pPr lvl="1">
              <a:defRPr/>
            </a:pPr>
            <a:r>
              <a:rPr lang="cs-CZ" altLang="cs-CZ" sz="1400" dirty="0"/>
              <a:t>pronájem či zapůjčení majetku a zdrojů obce (pronájem, technické vybavení, pracovní čas)</a:t>
            </a:r>
          </a:p>
          <a:p>
            <a:pPr lvl="1">
              <a:defRPr/>
            </a:pPr>
            <a:r>
              <a:rPr lang="cs-CZ" altLang="cs-CZ" sz="1400" dirty="0"/>
              <a:t>věcné a finanční dary</a:t>
            </a:r>
          </a:p>
          <a:p>
            <a:pPr lvl="1">
              <a:defRPr/>
            </a:pPr>
            <a:r>
              <a:rPr lang="cs-CZ" altLang="cs-CZ" sz="1400" dirty="0"/>
              <a:t>…</a:t>
            </a:r>
          </a:p>
          <a:p>
            <a:pPr lvl="1">
              <a:defRPr/>
            </a:pPr>
            <a:r>
              <a:rPr lang="cs-CZ" altLang="cs-CZ" sz="1400" dirty="0"/>
              <a:t>X) osvobození od místních poplatků, slevy na daních</a:t>
            </a: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064DE37-64CB-4BA0-9736-B3C3376C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974" y="1692002"/>
            <a:ext cx="3566883" cy="22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32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ŠEDÁ základní 13">
    <a:dk1>
      <a:srgbClr val="000000"/>
    </a:dk1>
    <a:lt1>
      <a:srgbClr val="FFEEBB"/>
    </a:lt1>
    <a:dk2>
      <a:srgbClr val="330033"/>
    </a:dk2>
    <a:lt2>
      <a:srgbClr val="330033"/>
    </a:lt2>
    <a:accent1>
      <a:srgbClr val="8C3500"/>
    </a:accent1>
    <a:accent2>
      <a:srgbClr val="FF0000"/>
    </a:accent2>
    <a:accent3>
      <a:srgbClr val="FFF5DA"/>
    </a:accent3>
    <a:accent4>
      <a:srgbClr val="000000"/>
    </a:accent4>
    <a:accent5>
      <a:srgbClr val="C5AEAA"/>
    </a:accent5>
    <a:accent6>
      <a:srgbClr val="E70000"/>
    </a:accent6>
    <a:hlink>
      <a:srgbClr val="000000"/>
    </a:hlink>
    <a:folHlink>
      <a:srgbClr val="8C3500"/>
    </a:folHlink>
  </a:clrScheme>
  <a:fontScheme name="ŠEDÁ základní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1972</Words>
  <Application>Microsoft Office PowerPoint</Application>
  <PresentationFormat>Širokoúhlá obrazovka</PresentationFormat>
  <Paragraphs>292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Cambria</vt:lpstr>
      <vt:lpstr>Tahoma</vt:lpstr>
      <vt:lpstr>Trebuchet MS</vt:lpstr>
      <vt:lpstr>Wingdings</vt:lpstr>
      <vt:lpstr>Motiv1</vt:lpstr>
      <vt:lpstr>Financování NNO z veřejných rozpočtů</vt:lpstr>
      <vt:lpstr>Obsah bloku</vt:lpstr>
      <vt:lpstr>Financování NNO v ČR</vt:lpstr>
      <vt:lpstr>Financování NNO v různých odvětvích?</vt:lpstr>
      <vt:lpstr>Financování NNO v ČR vs. ve světě (2017) </vt:lpstr>
      <vt:lpstr>Financování NNO v ČR vs. ve světě (2013) </vt:lpstr>
      <vt:lpstr>Diverzifikace vs. koncentrace?</vt:lpstr>
      <vt:lpstr>Přímá podpora z veřejných rozpočtů</vt:lpstr>
      <vt:lpstr>Nepřímá podpora z veřejných rozpočtů</vt:lpstr>
      <vt:lpstr>Rozbor financování NNO I.           O čem je?</vt:lpstr>
      <vt:lpstr>Rozbor financování NNO II.           Obecně.</vt:lpstr>
      <vt:lpstr>Zadání úkolu I.</vt:lpstr>
      <vt:lpstr>Zadání úkolu II.</vt:lpstr>
      <vt:lpstr>Realizace… a následná prezentace úkolu!</vt:lpstr>
      <vt:lpstr>Konkrétní údaje o podpoře I.</vt:lpstr>
      <vt:lpstr>Konkrétní údaje o podpoře II.        adresáti podpory</vt:lpstr>
      <vt:lpstr>Konkrétní údaje o podpoře III.        podoba podpory</vt:lpstr>
      <vt:lpstr>Konkrétní údaje o podpoře IV.      významní adresáti - SR</vt:lpstr>
      <vt:lpstr>Konkrétní údaje o podpoře V.      významní adresáti - KR</vt:lpstr>
      <vt:lpstr>Konkrétní údaje o podpoře VI.        veřejné zakázky</vt:lpstr>
      <vt:lpstr>Víc opravdu nevíme? Státní rozpočet - I.</vt:lpstr>
      <vt:lpstr>Víc opravdu nevíme? Státní rozpočet - II.</vt:lpstr>
      <vt:lpstr>Shrnutí?</vt:lpstr>
      <vt:lpstr>Doporučená literatura</vt:lpstr>
      <vt:lpstr>Jak křehká je lež…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97</cp:revision>
  <cp:lastPrinted>1601-01-01T00:00:00Z</cp:lastPrinted>
  <dcterms:created xsi:type="dcterms:W3CDTF">2019-02-25T18:09:44Z</dcterms:created>
  <dcterms:modified xsi:type="dcterms:W3CDTF">2022-10-10T19:43:27Z</dcterms:modified>
</cp:coreProperties>
</file>