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CFBE6-0970-4766-AAC0-C9222643CC58}" v="561" dt="2022-11-22T07:03:46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C9CA0-7DDD-4638-8A91-CFE4E740004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85C6FB-70B9-414E-8DBE-5F93CAD1F02B}">
      <dgm:prSet/>
      <dgm:spPr/>
      <dgm:t>
        <a:bodyPr/>
        <a:lstStyle/>
        <a:p>
          <a:r>
            <a:rPr lang="cs-CZ"/>
            <a:t>- mezioborová</a:t>
          </a:r>
          <a:endParaRPr lang="en-US"/>
        </a:p>
      </dgm:t>
    </dgm:pt>
    <dgm:pt modelId="{617B28EA-D8C8-4E81-8389-4E91275F280B}" type="parTrans" cxnId="{ED60A57D-FEE3-434D-A2B2-9558EB943500}">
      <dgm:prSet/>
      <dgm:spPr/>
      <dgm:t>
        <a:bodyPr/>
        <a:lstStyle/>
        <a:p>
          <a:endParaRPr lang="en-US"/>
        </a:p>
      </dgm:t>
    </dgm:pt>
    <dgm:pt modelId="{6BFFFA55-BA91-425E-A791-F2A1FE494ACF}" type="sibTrans" cxnId="{ED60A57D-FEE3-434D-A2B2-9558EB943500}">
      <dgm:prSet/>
      <dgm:spPr/>
      <dgm:t>
        <a:bodyPr/>
        <a:lstStyle/>
        <a:p>
          <a:endParaRPr lang="en-US"/>
        </a:p>
      </dgm:t>
    </dgm:pt>
    <dgm:pt modelId="{653DAB8D-C89B-42CC-B5E9-456F21BAB93E}">
      <dgm:prSet/>
      <dgm:spPr/>
      <dgm:t>
        <a:bodyPr/>
        <a:lstStyle/>
        <a:p>
          <a:r>
            <a:rPr lang="cs-CZ"/>
            <a:t>- multioborová</a:t>
          </a:r>
          <a:endParaRPr lang="en-US"/>
        </a:p>
      </dgm:t>
    </dgm:pt>
    <dgm:pt modelId="{F4042E07-C21F-4514-8D4D-D5C783CF9D9F}" type="parTrans" cxnId="{F1179794-D838-40BC-9666-3432E450437E}">
      <dgm:prSet/>
      <dgm:spPr/>
      <dgm:t>
        <a:bodyPr/>
        <a:lstStyle/>
        <a:p>
          <a:endParaRPr lang="en-US"/>
        </a:p>
      </dgm:t>
    </dgm:pt>
    <dgm:pt modelId="{76C9C06E-12B8-4849-81F4-6776D5442F4D}" type="sibTrans" cxnId="{F1179794-D838-40BC-9666-3432E450437E}">
      <dgm:prSet/>
      <dgm:spPr/>
      <dgm:t>
        <a:bodyPr/>
        <a:lstStyle/>
        <a:p>
          <a:endParaRPr lang="en-US"/>
        </a:p>
      </dgm:t>
    </dgm:pt>
    <dgm:pt modelId="{BA4E4140-8CDA-435C-A53A-C36FE67A3D14}">
      <dgm:prSet/>
      <dgm:spPr/>
      <dgm:t>
        <a:bodyPr/>
        <a:lstStyle/>
        <a:p>
          <a:r>
            <a:rPr lang="cs-CZ"/>
            <a:t>- multidisciplinární</a:t>
          </a:r>
          <a:endParaRPr lang="en-US"/>
        </a:p>
      </dgm:t>
    </dgm:pt>
    <dgm:pt modelId="{B919871E-980F-4C94-AFF0-51297B869A1B}" type="parTrans" cxnId="{17A2D318-BAA5-4419-9F02-BD3006E143A2}">
      <dgm:prSet/>
      <dgm:spPr/>
      <dgm:t>
        <a:bodyPr/>
        <a:lstStyle/>
        <a:p>
          <a:endParaRPr lang="en-US"/>
        </a:p>
      </dgm:t>
    </dgm:pt>
    <dgm:pt modelId="{5A495242-C786-416F-A9B1-268CDB825D62}" type="sibTrans" cxnId="{17A2D318-BAA5-4419-9F02-BD3006E143A2}">
      <dgm:prSet/>
      <dgm:spPr/>
      <dgm:t>
        <a:bodyPr/>
        <a:lstStyle/>
        <a:p>
          <a:endParaRPr lang="en-US"/>
        </a:p>
      </dgm:t>
    </dgm:pt>
    <dgm:pt modelId="{C9454356-AA8C-48EB-9618-8FCAD810341D}">
      <dgm:prSet/>
      <dgm:spPr/>
      <dgm:t>
        <a:bodyPr/>
        <a:lstStyle/>
        <a:p>
          <a:r>
            <a:rPr lang="cs-CZ"/>
            <a:t>- ...</a:t>
          </a:r>
          <a:endParaRPr lang="en-US"/>
        </a:p>
      </dgm:t>
    </dgm:pt>
    <dgm:pt modelId="{6F460A3D-A90E-4597-8232-DC709E70B3B5}" type="parTrans" cxnId="{00E7BAD7-9F48-49A3-8481-D22AD31BBE64}">
      <dgm:prSet/>
      <dgm:spPr/>
      <dgm:t>
        <a:bodyPr/>
        <a:lstStyle/>
        <a:p>
          <a:endParaRPr lang="en-US"/>
        </a:p>
      </dgm:t>
    </dgm:pt>
    <dgm:pt modelId="{889A30F4-94B9-41E9-89D9-BF20B5C2AFB2}" type="sibTrans" cxnId="{00E7BAD7-9F48-49A3-8481-D22AD31BBE64}">
      <dgm:prSet/>
      <dgm:spPr/>
      <dgm:t>
        <a:bodyPr/>
        <a:lstStyle/>
        <a:p>
          <a:endParaRPr lang="en-US"/>
        </a:p>
      </dgm:t>
    </dgm:pt>
    <dgm:pt modelId="{25BD8E45-7182-448E-AD39-A16B89617F1F}" type="pres">
      <dgm:prSet presAssocID="{521C9CA0-7DDD-4638-8A91-CFE4E7400047}" presName="outerComposite" presStyleCnt="0">
        <dgm:presLayoutVars>
          <dgm:chMax val="5"/>
          <dgm:dir/>
          <dgm:resizeHandles val="exact"/>
        </dgm:presLayoutVars>
      </dgm:prSet>
      <dgm:spPr/>
    </dgm:pt>
    <dgm:pt modelId="{5F16902F-AE88-4C8D-B2F5-510F1BD70690}" type="pres">
      <dgm:prSet presAssocID="{521C9CA0-7DDD-4638-8A91-CFE4E7400047}" presName="dummyMaxCanvas" presStyleCnt="0">
        <dgm:presLayoutVars/>
      </dgm:prSet>
      <dgm:spPr/>
    </dgm:pt>
    <dgm:pt modelId="{25271CFD-6458-4C24-A5E3-33B5BE608EB6}" type="pres">
      <dgm:prSet presAssocID="{521C9CA0-7DDD-4638-8A91-CFE4E7400047}" presName="FourNodes_1" presStyleLbl="node1" presStyleIdx="0" presStyleCnt="4">
        <dgm:presLayoutVars>
          <dgm:bulletEnabled val="1"/>
        </dgm:presLayoutVars>
      </dgm:prSet>
      <dgm:spPr/>
    </dgm:pt>
    <dgm:pt modelId="{86894666-D788-442E-BBC0-044A2E7CC0A2}" type="pres">
      <dgm:prSet presAssocID="{521C9CA0-7DDD-4638-8A91-CFE4E7400047}" presName="FourNodes_2" presStyleLbl="node1" presStyleIdx="1" presStyleCnt="4">
        <dgm:presLayoutVars>
          <dgm:bulletEnabled val="1"/>
        </dgm:presLayoutVars>
      </dgm:prSet>
      <dgm:spPr/>
    </dgm:pt>
    <dgm:pt modelId="{BB8E7B3C-C57C-41E8-89B4-76E08FECD523}" type="pres">
      <dgm:prSet presAssocID="{521C9CA0-7DDD-4638-8A91-CFE4E7400047}" presName="FourNodes_3" presStyleLbl="node1" presStyleIdx="2" presStyleCnt="4">
        <dgm:presLayoutVars>
          <dgm:bulletEnabled val="1"/>
        </dgm:presLayoutVars>
      </dgm:prSet>
      <dgm:spPr/>
    </dgm:pt>
    <dgm:pt modelId="{EDDF92CB-DBDD-4EAB-8612-73CC831B13B8}" type="pres">
      <dgm:prSet presAssocID="{521C9CA0-7DDD-4638-8A91-CFE4E7400047}" presName="FourNodes_4" presStyleLbl="node1" presStyleIdx="3" presStyleCnt="4">
        <dgm:presLayoutVars>
          <dgm:bulletEnabled val="1"/>
        </dgm:presLayoutVars>
      </dgm:prSet>
      <dgm:spPr/>
    </dgm:pt>
    <dgm:pt modelId="{C4EC3E12-2695-4225-A2F0-AECDD1208C8E}" type="pres">
      <dgm:prSet presAssocID="{521C9CA0-7DDD-4638-8A91-CFE4E7400047}" presName="FourConn_1-2" presStyleLbl="fgAccFollowNode1" presStyleIdx="0" presStyleCnt="3">
        <dgm:presLayoutVars>
          <dgm:bulletEnabled val="1"/>
        </dgm:presLayoutVars>
      </dgm:prSet>
      <dgm:spPr/>
    </dgm:pt>
    <dgm:pt modelId="{A048650E-E638-4F18-9543-03D9A8BA29BA}" type="pres">
      <dgm:prSet presAssocID="{521C9CA0-7DDD-4638-8A91-CFE4E7400047}" presName="FourConn_2-3" presStyleLbl="fgAccFollowNode1" presStyleIdx="1" presStyleCnt="3">
        <dgm:presLayoutVars>
          <dgm:bulletEnabled val="1"/>
        </dgm:presLayoutVars>
      </dgm:prSet>
      <dgm:spPr/>
    </dgm:pt>
    <dgm:pt modelId="{6F063CB7-1E96-4041-BA66-80C8F4255B0C}" type="pres">
      <dgm:prSet presAssocID="{521C9CA0-7DDD-4638-8A91-CFE4E7400047}" presName="FourConn_3-4" presStyleLbl="fgAccFollowNode1" presStyleIdx="2" presStyleCnt="3">
        <dgm:presLayoutVars>
          <dgm:bulletEnabled val="1"/>
        </dgm:presLayoutVars>
      </dgm:prSet>
      <dgm:spPr/>
    </dgm:pt>
    <dgm:pt modelId="{16345007-3796-4703-BC41-A11BB53CE6FC}" type="pres">
      <dgm:prSet presAssocID="{521C9CA0-7DDD-4638-8A91-CFE4E7400047}" presName="FourNodes_1_text" presStyleLbl="node1" presStyleIdx="3" presStyleCnt="4">
        <dgm:presLayoutVars>
          <dgm:bulletEnabled val="1"/>
        </dgm:presLayoutVars>
      </dgm:prSet>
      <dgm:spPr/>
    </dgm:pt>
    <dgm:pt modelId="{511BCA24-950F-4EF5-83ED-CC902D4DC2DB}" type="pres">
      <dgm:prSet presAssocID="{521C9CA0-7DDD-4638-8A91-CFE4E7400047}" presName="FourNodes_2_text" presStyleLbl="node1" presStyleIdx="3" presStyleCnt="4">
        <dgm:presLayoutVars>
          <dgm:bulletEnabled val="1"/>
        </dgm:presLayoutVars>
      </dgm:prSet>
      <dgm:spPr/>
    </dgm:pt>
    <dgm:pt modelId="{AA4C38F4-5D7A-4185-8900-FE98C2027C46}" type="pres">
      <dgm:prSet presAssocID="{521C9CA0-7DDD-4638-8A91-CFE4E7400047}" presName="FourNodes_3_text" presStyleLbl="node1" presStyleIdx="3" presStyleCnt="4">
        <dgm:presLayoutVars>
          <dgm:bulletEnabled val="1"/>
        </dgm:presLayoutVars>
      </dgm:prSet>
      <dgm:spPr/>
    </dgm:pt>
    <dgm:pt modelId="{47BE56D8-59E0-4850-B9CA-1B1DC1D66FDA}" type="pres">
      <dgm:prSet presAssocID="{521C9CA0-7DDD-4638-8A91-CFE4E740004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7A2D318-BAA5-4419-9F02-BD3006E143A2}" srcId="{521C9CA0-7DDD-4638-8A91-CFE4E7400047}" destId="{BA4E4140-8CDA-435C-A53A-C36FE67A3D14}" srcOrd="2" destOrd="0" parTransId="{B919871E-980F-4C94-AFF0-51297B869A1B}" sibTransId="{5A495242-C786-416F-A9B1-268CDB825D62}"/>
    <dgm:cxn modelId="{CD4AB865-E0B4-4149-A6A5-9DF8DB474123}" type="presOf" srcId="{521C9CA0-7DDD-4638-8A91-CFE4E7400047}" destId="{25BD8E45-7182-448E-AD39-A16B89617F1F}" srcOrd="0" destOrd="0" presId="urn:microsoft.com/office/officeart/2005/8/layout/vProcess5"/>
    <dgm:cxn modelId="{D2193270-7F98-4FFD-BA40-5CEF855F15DF}" type="presOf" srcId="{9F85C6FB-70B9-414E-8DBE-5F93CAD1F02B}" destId="{16345007-3796-4703-BC41-A11BB53CE6FC}" srcOrd="1" destOrd="0" presId="urn:microsoft.com/office/officeart/2005/8/layout/vProcess5"/>
    <dgm:cxn modelId="{9B165C73-05B4-44F8-905E-76B68441A9B6}" type="presOf" srcId="{653DAB8D-C89B-42CC-B5E9-456F21BAB93E}" destId="{86894666-D788-442E-BBC0-044A2E7CC0A2}" srcOrd="0" destOrd="0" presId="urn:microsoft.com/office/officeart/2005/8/layout/vProcess5"/>
    <dgm:cxn modelId="{A8756175-0608-4D43-B3BA-C323D67FB794}" type="presOf" srcId="{6BFFFA55-BA91-425E-A791-F2A1FE494ACF}" destId="{C4EC3E12-2695-4225-A2F0-AECDD1208C8E}" srcOrd="0" destOrd="0" presId="urn:microsoft.com/office/officeart/2005/8/layout/vProcess5"/>
    <dgm:cxn modelId="{ED60A57D-FEE3-434D-A2B2-9558EB943500}" srcId="{521C9CA0-7DDD-4638-8A91-CFE4E7400047}" destId="{9F85C6FB-70B9-414E-8DBE-5F93CAD1F02B}" srcOrd="0" destOrd="0" parTransId="{617B28EA-D8C8-4E81-8389-4E91275F280B}" sibTransId="{6BFFFA55-BA91-425E-A791-F2A1FE494ACF}"/>
    <dgm:cxn modelId="{3E046E8F-BA82-494C-9C80-B6772E4B7A20}" type="presOf" srcId="{BA4E4140-8CDA-435C-A53A-C36FE67A3D14}" destId="{BB8E7B3C-C57C-41E8-89B4-76E08FECD523}" srcOrd="0" destOrd="0" presId="urn:microsoft.com/office/officeart/2005/8/layout/vProcess5"/>
    <dgm:cxn modelId="{F1179794-D838-40BC-9666-3432E450437E}" srcId="{521C9CA0-7DDD-4638-8A91-CFE4E7400047}" destId="{653DAB8D-C89B-42CC-B5E9-456F21BAB93E}" srcOrd="1" destOrd="0" parTransId="{F4042E07-C21F-4514-8D4D-D5C783CF9D9F}" sibTransId="{76C9C06E-12B8-4849-81F4-6776D5442F4D}"/>
    <dgm:cxn modelId="{79E477A0-36AC-4046-A774-F26B9E1FFE2E}" type="presOf" srcId="{5A495242-C786-416F-A9B1-268CDB825D62}" destId="{6F063CB7-1E96-4041-BA66-80C8F4255B0C}" srcOrd="0" destOrd="0" presId="urn:microsoft.com/office/officeart/2005/8/layout/vProcess5"/>
    <dgm:cxn modelId="{261B08A2-0D53-4C9C-9BAC-FB11E323EA79}" type="presOf" srcId="{76C9C06E-12B8-4849-81F4-6776D5442F4D}" destId="{A048650E-E638-4F18-9543-03D9A8BA29BA}" srcOrd="0" destOrd="0" presId="urn:microsoft.com/office/officeart/2005/8/layout/vProcess5"/>
    <dgm:cxn modelId="{B6500ABC-7D6A-4593-9F38-984F46DB0808}" type="presOf" srcId="{C9454356-AA8C-48EB-9618-8FCAD810341D}" destId="{EDDF92CB-DBDD-4EAB-8612-73CC831B13B8}" srcOrd="0" destOrd="0" presId="urn:microsoft.com/office/officeart/2005/8/layout/vProcess5"/>
    <dgm:cxn modelId="{05143BCB-0801-422C-8476-03EA4F5E371D}" type="presOf" srcId="{653DAB8D-C89B-42CC-B5E9-456F21BAB93E}" destId="{511BCA24-950F-4EF5-83ED-CC902D4DC2DB}" srcOrd="1" destOrd="0" presId="urn:microsoft.com/office/officeart/2005/8/layout/vProcess5"/>
    <dgm:cxn modelId="{1B6D03D1-68E0-44BD-85F8-54102E86FF29}" type="presOf" srcId="{C9454356-AA8C-48EB-9618-8FCAD810341D}" destId="{47BE56D8-59E0-4850-B9CA-1B1DC1D66FDA}" srcOrd="1" destOrd="0" presId="urn:microsoft.com/office/officeart/2005/8/layout/vProcess5"/>
    <dgm:cxn modelId="{00E7BAD7-9F48-49A3-8481-D22AD31BBE64}" srcId="{521C9CA0-7DDD-4638-8A91-CFE4E7400047}" destId="{C9454356-AA8C-48EB-9618-8FCAD810341D}" srcOrd="3" destOrd="0" parTransId="{6F460A3D-A90E-4597-8232-DC709E70B3B5}" sibTransId="{889A30F4-94B9-41E9-89D9-BF20B5C2AFB2}"/>
    <dgm:cxn modelId="{61DE10EE-F188-4646-9CBD-E7081BEE156A}" type="presOf" srcId="{BA4E4140-8CDA-435C-A53A-C36FE67A3D14}" destId="{AA4C38F4-5D7A-4185-8900-FE98C2027C46}" srcOrd="1" destOrd="0" presId="urn:microsoft.com/office/officeart/2005/8/layout/vProcess5"/>
    <dgm:cxn modelId="{24AB69FD-38BF-43B7-8369-0E116DDAD083}" type="presOf" srcId="{9F85C6FB-70B9-414E-8DBE-5F93CAD1F02B}" destId="{25271CFD-6458-4C24-A5E3-33B5BE608EB6}" srcOrd="0" destOrd="0" presId="urn:microsoft.com/office/officeart/2005/8/layout/vProcess5"/>
    <dgm:cxn modelId="{76091A63-0A3F-4EB2-ABF3-71640371E145}" type="presParOf" srcId="{25BD8E45-7182-448E-AD39-A16B89617F1F}" destId="{5F16902F-AE88-4C8D-B2F5-510F1BD70690}" srcOrd="0" destOrd="0" presId="urn:microsoft.com/office/officeart/2005/8/layout/vProcess5"/>
    <dgm:cxn modelId="{5886642C-A6C0-417C-95DD-3CED26C717C0}" type="presParOf" srcId="{25BD8E45-7182-448E-AD39-A16B89617F1F}" destId="{25271CFD-6458-4C24-A5E3-33B5BE608EB6}" srcOrd="1" destOrd="0" presId="urn:microsoft.com/office/officeart/2005/8/layout/vProcess5"/>
    <dgm:cxn modelId="{F70AB438-6F78-463E-8443-DA78A6C9A645}" type="presParOf" srcId="{25BD8E45-7182-448E-AD39-A16B89617F1F}" destId="{86894666-D788-442E-BBC0-044A2E7CC0A2}" srcOrd="2" destOrd="0" presId="urn:microsoft.com/office/officeart/2005/8/layout/vProcess5"/>
    <dgm:cxn modelId="{8C0ADFB6-188B-4B23-8F0D-0A27D6A3895E}" type="presParOf" srcId="{25BD8E45-7182-448E-AD39-A16B89617F1F}" destId="{BB8E7B3C-C57C-41E8-89B4-76E08FECD523}" srcOrd="3" destOrd="0" presId="urn:microsoft.com/office/officeart/2005/8/layout/vProcess5"/>
    <dgm:cxn modelId="{D4B2BE82-C76C-40F1-BFD8-109760D5A7CF}" type="presParOf" srcId="{25BD8E45-7182-448E-AD39-A16B89617F1F}" destId="{EDDF92CB-DBDD-4EAB-8612-73CC831B13B8}" srcOrd="4" destOrd="0" presId="urn:microsoft.com/office/officeart/2005/8/layout/vProcess5"/>
    <dgm:cxn modelId="{A66EF556-AF56-4CB0-B7DE-5949D8C9A7DB}" type="presParOf" srcId="{25BD8E45-7182-448E-AD39-A16B89617F1F}" destId="{C4EC3E12-2695-4225-A2F0-AECDD1208C8E}" srcOrd="5" destOrd="0" presId="urn:microsoft.com/office/officeart/2005/8/layout/vProcess5"/>
    <dgm:cxn modelId="{C654D2CD-55D2-47E6-A770-662B22DB6616}" type="presParOf" srcId="{25BD8E45-7182-448E-AD39-A16B89617F1F}" destId="{A048650E-E638-4F18-9543-03D9A8BA29BA}" srcOrd="6" destOrd="0" presId="urn:microsoft.com/office/officeart/2005/8/layout/vProcess5"/>
    <dgm:cxn modelId="{F0E1B067-BB44-4671-925D-D12C6BDD993A}" type="presParOf" srcId="{25BD8E45-7182-448E-AD39-A16B89617F1F}" destId="{6F063CB7-1E96-4041-BA66-80C8F4255B0C}" srcOrd="7" destOrd="0" presId="urn:microsoft.com/office/officeart/2005/8/layout/vProcess5"/>
    <dgm:cxn modelId="{96F65F7F-A545-4586-86B4-074AFC3BFB5C}" type="presParOf" srcId="{25BD8E45-7182-448E-AD39-A16B89617F1F}" destId="{16345007-3796-4703-BC41-A11BB53CE6FC}" srcOrd="8" destOrd="0" presId="urn:microsoft.com/office/officeart/2005/8/layout/vProcess5"/>
    <dgm:cxn modelId="{502EDEAE-9EE3-40B8-9F5B-17054BA2C097}" type="presParOf" srcId="{25BD8E45-7182-448E-AD39-A16B89617F1F}" destId="{511BCA24-950F-4EF5-83ED-CC902D4DC2DB}" srcOrd="9" destOrd="0" presId="urn:microsoft.com/office/officeart/2005/8/layout/vProcess5"/>
    <dgm:cxn modelId="{B9405D57-25D3-4572-9D12-D3A482E931A2}" type="presParOf" srcId="{25BD8E45-7182-448E-AD39-A16B89617F1F}" destId="{AA4C38F4-5D7A-4185-8900-FE98C2027C46}" srcOrd="10" destOrd="0" presId="urn:microsoft.com/office/officeart/2005/8/layout/vProcess5"/>
    <dgm:cxn modelId="{E98EC92D-7DB0-4A2D-9E07-066CF3B6C549}" type="presParOf" srcId="{25BD8E45-7182-448E-AD39-A16B89617F1F}" destId="{47BE56D8-59E0-4850-B9CA-1B1DC1D66FD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71CFD-6458-4C24-A5E3-33B5BE608EB6}">
      <dsp:nvSpPr>
        <dsp:cNvPr id="0" name=""/>
        <dsp:cNvSpPr/>
      </dsp:nvSpPr>
      <dsp:spPr>
        <a:xfrm>
          <a:off x="0" y="0"/>
          <a:ext cx="7868069" cy="738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mezioborová</a:t>
          </a:r>
          <a:endParaRPr lang="en-US" sz="2200" kern="1200"/>
        </a:p>
      </dsp:txBody>
      <dsp:txXfrm>
        <a:off x="21635" y="21635"/>
        <a:ext cx="7008569" cy="695399"/>
      </dsp:txXfrm>
    </dsp:sp>
    <dsp:sp modelId="{86894666-D788-442E-BBC0-044A2E7CC0A2}">
      <dsp:nvSpPr>
        <dsp:cNvPr id="0" name=""/>
        <dsp:cNvSpPr/>
      </dsp:nvSpPr>
      <dsp:spPr>
        <a:xfrm>
          <a:off x="658950" y="872972"/>
          <a:ext cx="7868069" cy="738669"/>
        </a:xfrm>
        <a:prstGeom prst="roundRect">
          <a:avLst>
            <a:gd name="adj" fmla="val 10000"/>
          </a:avLst>
        </a:prstGeom>
        <a:solidFill>
          <a:schemeClr val="accent2">
            <a:hueOff val="-520360"/>
            <a:satOff val="16291"/>
            <a:lumOff val="-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multioborová</a:t>
          </a:r>
          <a:endParaRPr lang="en-US" sz="2200" kern="1200"/>
        </a:p>
      </dsp:txBody>
      <dsp:txXfrm>
        <a:off x="680585" y="894607"/>
        <a:ext cx="6685713" cy="695399"/>
      </dsp:txXfrm>
    </dsp:sp>
    <dsp:sp modelId="{BB8E7B3C-C57C-41E8-89B4-76E08FECD523}">
      <dsp:nvSpPr>
        <dsp:cNvPr id="0" name=""/>
        <dsp:cNvSpPr/>
      </dsp:nvSpPr>
      <dsp:spPr>
        <a:xfrm>
          <a:off x="1308066" y="1745945"/>
          <a:ext cx="7868069" cy="738669"/>
        </a:xfrm>
        <a:prstGeom prst="roundRect">
          <a:avLst>
            <a:gd name="adj" fmla="val 10000"/>
          </a:avLst>
        </a:prstGeom>
        <a:solidFill>
          <a:schemeClr val="accent2">
            <a:hueOff val="-1040720"/>
            <a:satOff val="32582"/>
            <a:lumOff val="-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multidisciplinární</a:t>
          </a:r>
          <a:endParaRPr lang="en-US" sz="2200" kern="1200"/>
        </a:p>
      </dsp:txBody>
      <dsp:txXfrm>
        <a:off x="1329701" y="1767580"/>
        <a:ext cx="6695548" cy="695399"/>
      </dsp:txXfrm>
    </dsp:sp>
    <dsp:sp modelId="{EDDF92CB-DBDD-4EAB-8612-73CC831B13B8}">
      <dsp:nvSpPr>
        <dsp:cNvPr id="0" name=""/>
        <dsp:cNvSpPr/>
      </dsp:nvSpPr>
      <dsp:spPr>
        <a:xfrm>
          <a:off x="1967017" y="2618918"/>
          <a:ext cx="7868069" cy="738669"/>
        </a:xfrm>
        <a:prstGeom prst="roundRect">
          <a:avLst>
            <a:gd name="adj" fmla="val 10000"/>
          </a:avLst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...</a:t>
          </a:r>
          <a:endParaRPr lang="en-US" sz="2200" kern="1200"/>
        </a:p>
      </dsp:txBody>
      <dsp:txXfrm>
        <a:off x="1988652" y="2640553"/>
        <a:ext cx="6685713" cy="695399"/>
      </dsp:txXfrm>
    </dsp:sp>
    <dsp:sp modelId="{C4EC3E12-2695-4225-A2F0-AECDD1208C8E}">
      <dsp:nvSpPr>
        <dsp:cNvPr id="0" name=""/>
        <dsp:cNvSpPr/>
      </dsp:nvSpPr>
      <dsp:spPr>
        <a:xfrm>
          <a:off x="7387934" y="565753"/>
          <a:ext cx="480135" cy="4801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95964" y="565753"/>
        <a:ext cx="264075" cy="361302"/>
      </dsp:txXfrm>
    </dsp:sp>
    <dsp:sp modelId="{A048650E-E638-4F18-9543-03D9A8BA29BA}">
      <dsp:nvSpPr>
        <dsp:cNvPr id="0" name=""/>
        <dsp:cNvSpPr/>
      </dsp:nvSpPr>
      <dsp:spPr>
        <a:xfrm>
          <a:off x="8046885" y="1438726"/>
          <a:ext cx="480135" cy="4801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00624"/>
            <a:satOff val="17521"/>
            <a:lumOff val="-5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00624"/>
              <a:satOff val="17521"/>
              <a:lumOff val="-5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154915" y="1438726"/>
        <a:ext cx="264075" cy="361302"/>
      </dsp:txXfrm>
    </dsp:sp>
    <dsp:sp modelId="{6F063CB7-1E96-4041-BA66-80C8F4255B0C}">
      <dsp:nvSpPr>
        <dsp:cNvPr id="0" name=""/>
        <dsp:cNvSpPr/>
      </dsp:nvSpPr>
      <dsp:spPr>
        <a:xfrm>
          <a:off x="8696001" y="2311699"/>
          <a:ext cx="480135" cy="4801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601248"/>
            <a:satOff val="35042"/>
            <a:lumOff val="-11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01248"/>
              <a:satOff val="35042"/>
              <a:lumOff val="-11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804031" y="2311699"/>
        <a:ext cx="264075" cy="36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5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5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4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7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4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8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1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3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39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D5890671-7931-4833-DAEF-C05741744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6" r="-2" b="-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78" name="Rectangle 41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43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cs-CZ" sz="3300">
                <a:solidFill>
                  <a:schemeClr val="bg1"/>
                </a:solidFill>
                <a:cs typeface="Calibri Light"/>
              </a:rPr>
              <a:t>Mezioborová spolupráce</a:t>
            </a:r>
            <a:endParaRPr lang="cs-CZ" sz="330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solidFill>
                  <a:schemeClr val="bg1"/>
                </a:solidFill>
                <a:cs typeface="Calibri"/>
              </a:rPr>
              <a:t>Reflexivita v SPR: Navrátil</a:t>
            </a:r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80" name="Rectangle 45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4" descr="Vzorová část na štítcích se držím rukou">
            <a:extLst>
              <a:ext uri="{FF2B5EF4-FFF2-40B4-BE49-F238E27FC236}">
                <a16:creationId xmlns:a16="http://schemas.microsoft.com/office/drawing/2014/main" id="{1E003BA6-4877-91CC-9B5A-CAD937B11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17" b="5813"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AA0938-DB25-AADF-B8F7-6F244764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863600"/>
            <a:ext cx="6007100" cy="33664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6000" b="0" cap="all">
                <a:solidFill>
                  <a:schemeClr val="bg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94540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DA5C0E-EF17-90E6-5122-5F9F40BE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Co je MOS?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E448B98-5AF0-7236-1818-EF1513034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756668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22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32B73-5727-A9B9-747C-07EF3CA8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Meiryo"/>
              </a:rPr>
              <a:t>MOS?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FDA64-24CD-DC67-9D8A-B1D28D05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>
                <a:ea typeface="+mn-lt"/>
                <a:cs typeface="+mn-lt"/>
              </a:rPr>
              <a:t>- Mezioborová spolupráce je důležitým aspektem sociální práce. </a:t>
            </a:r>
            <a:endParaRPr lang="cs-CZ" dirty="0">
              <a:ea typeface="+mn-lt"/>
              <a:cs typeface="+mn-lt"/>
            </a:endParaRPr>
          </a:p>
          <a:p>
            <a:r>
              <a:rPr lang="cs-CZ" b="0" dirty="0">
                <a:ea typeface="+mn-lt"/>
                <a:cs typeface="+mn-lt"/>
              </a:rPr>
              <a:t>- K té dochází, když se k sociálnímu pracovníkovi připojí tým odborníků z různých pomáhajících oborů, jako je psychiatrie, psychologie, poradenství, medicína a veřejné zdravotnictví, aby společně poskytli služby klientovi. </a:t>
            </a:r>
            <a:endParaRPr lang="cs-CZ">
              <a:ea typeface="+mn-lt"/>
              <a:cs typeface="+mn-lt"/>
            </a:endParaRPr>
          </a:p>
          <a:p>
            <a:r>
              <a:rPr lang="cs-CZ" b="0" dirty="0">
                <a:ea typeface="+mn-lt"/>
                <a:cs typeface="+mn-lt"/>
              </a:rPr>
              <a:t>- Specialisté mohou mít pravomoc vykonávat úkoly mimo kvalifikaci sociálního pracovníka.</a:t>
            </a:r>
            <a:endParaRPr lang="cs-CZ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93427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ED760B-7A9B-9CF1-8CB8-60799783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MOS v praxi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62676-C5D3-D25A-5BE9-F7B076C59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705114"/>
            <a:ext cx="9935571" cy="37031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000" b="0" dirty="0">
                <a:ea typeface="+mn-lt"/>
                <a:cs typeface="+mn-lt"/>
              </a:rPr>
              <a:t>Paní dr. Pernicová (sociální pracovnice) pracuje jako ředitelka Centra pro zdravotně postižené. Ve svém týmu má právníky, zdravotní sestry, fyzioterapeuty a další sociální pracovníky. Spolupracuje dále s lékaři, řídí tým dobrovolníků. </a:t>
            </a:r>
          </a:p>
          <a:p>
            <a:pPr>
              <a:lnSpc>
                <a:spcPct val="130000"/>
              </a:lnSpc>
            </a:pPr>
            <a:r>
              <a:rPr lang="cs-CZ" sz="1000" b="0" dirty="0">
                <a:ea typeface="+mn-lt"/>
                <a:cs typeface="+mn-lt"/>
              </a:rPr>
              <a:t>"</a:t>
            </a:r>
            <a:r>
              <a:rPr lang="cs-CZ" sz="1000" dirty="0">
                <a:ea typeface="+mn-lt"/>
                <a:cs typeface="+mn-lt"/>
              </a:rPr>
              <a:t>Není možné, abych tuto práci dělala ve vakuu," řekla Pernicová. "Neustále se spoléhám na ostatní, kteří pracují v jiných profesích a mají jiné typy znalostí, abych mohla dělat práci, kterou dělám</a:t>
            </a:r>
            <a:r>
              <a:rPr lang="cs-CZ" sz="1000" b="0" dirty="0">
                <a:ea typeface="+mn-lt"/>
                <a:cs typeface="+mn-lt"/>
              </a:rPr>
              <a:t>."</a:t>
            </a:r>
            <a:endParaRPr lang="cs-CZ" sz="100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000" b="0" dirty="0">
                <a:ea typeface="+mn-lt"/>
                <a:cs typeface="+mn-lt"/>
              </a:rPr>
              <a:t>Schopnost pracovat v týmu a efektivně spolupracovat je nezbytnou dovedností pro úspěch v oboru sociální práce. </a:t>
            </a:r>
            <a:endParaRPr lang="cs-CZ" sz="10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cs-CZ" sz="1000" b="0" dirty="0">
                <a:ea typeface="+mn-lt"/>
                <a:cs typeface="+mn-lt"/>
              </a:rPr>
              <a:t>Ať už sociální pracovníci pracují na makroúrovni na přijetí legislativy pro zlepšení veřejného zdraví, nebo poskytují přímou péči klientům, na všech úrovních se často setkávají se spoluprací s různými zúčastněnými stranami.</a:t>
            </a:r>
            <a:endParaRPr lang="cs-CZ" sz="100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000" b="0" dirty="0">
                <a:ea typeface="+mn-lt"/>
                <a:cs typeface="+mn-lt"/>
              </a:rPr>
              <a:t>Mezi tyto zúčastněné strany mohou patřit např:</a:t>
            </a:r>
            <a:endParaRPr lang="cs-CZ" sz="1000" dirty="0"/>
          </a:p>
          <a:p>
            <a:pPr>
              <a:lnSpc>
                <a:spcPct val="130000"/>
              </a:lnSpc>
            </a:pPr>
            <a:r>
              <a:rPr lang="cs-CZ" sz="1000" b="0" dirty="0">
                <a:ea typeface="+mn-lt"/>
                <a:cs typeface="+mn-lt"/>
              </a:rPr>
              <a:t>Klienti: Jednotlivci, skupiny nebo celé komunity.</a:t>
            </a:r>
            <a:endParaRPr lang="cs-CZ" sz="1000" dirty="0"/>
          </a:p>
          <a:p>
            <a:pPr>
              <a:lnSpc>
                <a:spcPct val="130000"/>
              </a:lnSpc>
            </a:pPr>
            <a:r>
              <a:rPr lang="cs-CZ" sz="1000" b="0" dirty="0">
                <a:ea typeface="+mn-lt"/>
                <a:cs typeface="+mn-lt"/>
              </a:rPr>
              <a:t>Blízký podpůrný systém klientů: Klienti: Osoby, které mají zájem o pomoc: Rodinní příslušníci nebo členové komunity.</a:t>
            </a:r>
            <a:endParaRPr lang="cs-CZ" sz="1000" dirty="0"/>
          </a:p>
          <a:p>
            <a:pPr>
              <a:lnSpc>
                <a:spcPct val="130000"/>
              </a:lnSpc>
            </a:pPr>
            <a:r>
              <a:rPr lang="cs-CZ" sz="1000" b="0" dirty="0">
                <a:ea typeface="+mn-lt"/>
                <a:cs typeface="+mn-lt"/>
              </a:rPr>
              <a:t>Rozšířený systém podpory klientů: </a:t>
            </a:r>
            <a:r>
              <a:rPr lang="cs-CZ" sz="1000" b="0" u="sng" dirty="0">
                <a:ea typeface="+mn-lt"/>
                <a:cs typeface="+mn-lt"/>
              </a:rPr>
              <a:t>Odborníci z jiných oborů</a:t>
            </a:r>
            <a:r>
              <a:rPr lang="cs-CZ" sz="1000" b="0" dirty="0">
                <a:ea typeface="+mn-lt"/>
                <a:cs typeface="+mn-lt"/>
              </a:rPr>
              <a:t>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8498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62D98-28FE-EE8E-2F16-8A31B8E4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Výhody MOS v SPR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07C9C-3A15-DF89-D839-64CA684A8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705114"/>
            <a:ext cx="9935571" cy="37031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Pro sociální pracovníky má spolupráce řadu výhod:</a:t>
            </a:r>
            <a:endParaRPr lang="cs-CZ" sz="1000"/>
          </a:p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1/ Větší znalosti: </a:t>
            </a:r>
            <a:endParaRPr lang="cs-CZ" sz="10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Různí členové týmu mohou do skupiny vnést své individuální odborné znalosti, což zajistí, že se případné problémy budou řešit ze všech úhlů pohledu a že při zvažování, jak řešit problém, nebudou existovat slepá místa. Umožnění různým odborníkům přispívat svými nápady vytváří příležitost pro inovace.</a:t>
            </a:r>
            <a:endParaRPr lang="cs-CZ" sz="10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2/ Sdílená odpovědnost: </a:t>
            </a:r>
            <a:endParaRPr lang="cs-CZ" sz="10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Sociální práce je náročná. Možnost spolehnout se na ostatní, kteří pomáhají nést odpovědnost za práci, zajišťuje, že jednotlivci nevyhoří. Klienti také těží z toho, že mají větší systém podpory.</a:t>
            </a:r>
            <a:endParaRPr lang="cs-CZ" sz="10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3/ Větší zdroje: </a:t>
            </a:r>
            <a:endParaRPr lang="cs-CZ" sz="10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Partneři mají přístup k různým nástrojům. Sdílení zdrojů může snížit náklady jednotlivců a zajistit efektivní práci týmů.</a:t>
            </a:r>
            <a:endParaRPr lang="cs-CZ" sz="10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4/ Méně profesních překážek. </a:t>
            </a:r>
            <a:endParaRPr lang="cs-CZ" sz="10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cs-CZ" sz="1000" b="0">
                <a:ea typeface="+mn-lt"/>
                <a:cs typeface="+mn-lt"/>
              </a:rPr>
              <a:t>Byrokracie, protokoly a postupy se snáze překonávají s členy týmu, kteří mají existující vztahy s agenturami a organizacemi.</a:t>
            </a:r>
            <a:endParaRPr lang="cs-CZ" sz="10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13086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48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9F1BB0-0956-E910-D347-4FBF12FF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>
            <a:normAutofit/>
          </a:bodyPr>
          <a:lstStyle/>
          <a:p>
            <a:r>
              <a:rPr lang="cs-CZ" dirty="0">
                <a:ea typeface="Meiryo"/>
              </a:rPr>
              <a:t>Proč je MOS důležitá? </a:t>
            </a:r>
            <a:endParaRPr lang="cs-CZ" dirty="0"/>
          </a:p>
        </p:txBody>
      </p:sp>
      <p:sp>
        <p:nvSpPr>
          <p:cNvPr id="69" name="Rectangle 52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0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ástupný obsah 2">
            <a:extLst>
              <a:ext uri="{FF2B5EF4-FFF2-40B4-BE49-F238E27FC236}">
                <a16:creationId xmlns:a16="http://schemas.microsoft.com/office/drawing/2014/main" id="{C88EF36F-4149-45EB-D02F-655C13D5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7610536" cy="3030599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cs-CZ" sz="1100" b="0" dirty="0">
                <a:ea typeface="+mn-lt"/>
                <a:cs typeface="+mn-lt"/>
              </a:rPr>
              <a:t>Například oblast zdravotní péče. </a:t>
            </a:r>
            <a:endParaRPr lang="cs-CZ" sz="1100" dirty="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cs-CZ" sz="1100" b="0" dirty="0">
                <a:ea typeface="+mn-lt"/>
                <a:cs typeface="+mn-lt"/>
              </a:rPr>
              <a:t>Zatímco tradičnější model byl zaměřen na lékaře, odborníci v této oblasti si stále více uvědomují potřebu mezioborové spolupráce, která by plnila různé funkce pro zlepšení zdravotního stavu klienta - </a:t>
            </a:r>
            <a:r>
              <a:rPr lang="cs-CZ" sz="1100" dirty="0">
                <a:ea typeface="+mn-lt"/>
                <a:cs typeface="+mn-lt"/>
              </a:rPr>
              <a:t>komunitní centra duševního zdraví</a:t>
            </a:r>
          </a:p>
          <a:p>
            <a:pPr>
              <a:lnSpc>
                <a:spcPct val="130000"/>
              </a:lnSpc>
            </a:pPr>
            <a:r>
              <a:rPr lang="cs-CZ" sz="1100" b="0" dirty="0">
                <a:ea typeface="+mn-lt"/>
                <a:cs typeface="+mn-lt"/>
              </a:rPr>
              <a:t>Lékař může být lépe připraven pro poskytování léčby klientovi, ale sociální pracovník hraje důležitou roli jako obhájce klienta a upozorňuje na problémy sociálních potřeb a spravedlnosti, které mohou být ostatními členy týmu přehlíženy.</a:t>
            </a:r>
            <a:endParaRPr lang="cs-CZ" sz="11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100" b="0" dirty="0">
                <a:ea typeface="+mn-lt"/>
                <a:cs typeface="+mn-lt"/>
              </a:rPr>
              <a:t>S pomocí týmu mohou sociální pracovníci zaujmout k řešení problémů klientů komplexnější přístup. </a:t>
            </a:r>
          </a:p>
          <a:p>
            <a:pPr>
              <a:lnSpc>
                <a:spcPct val="130000"/>
              </a:lnSpc>
            </a:pPr>
            <a:r>
              <a:rPr lang="cs-CZ" sz="1100" b="0" dirty="0">
                <a:ea typeface="+mn-lt"/>
                <a:cs typeface="+mn-lt"/>
              </a:rPr>
              <a:t>Mnoho sociálních pracovníků se domnívá, že týmová práce vede k nejlepším výsledkům pro klienty. </a:t>
            </a:r>
            <a:endParaRPr lang="cs-CZ" sz="1100" b="0">
              <a:ea typeface="Meiryo"/>
            </a:endParaRPr>
          </a:p>
        </p:txBody>
      </p:sp>
      <p:sp>
        <p:nvSpPr>
          <p:cNvPr id="74" name="Rectangle 62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64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D2D679-313F-0CF0-0E8D-DD4AF133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ea typeface="Meiryo"/>
              </a:rPr>
              <a:t>S kým spolupracujeme?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F67281A-7F63-999E-D32E-73C54299E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031905"/>
              </p:ext>
            </p:extLst>
          </p:nvPr>
        </p:nvGraphicFramePr>
        <p:xfrm>
          <a:off x="2972519" y="2887824"/>
          <a:ext cx="7318002" cy="297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529">
                  <a:extLst>
                    <a:ext uri="{9D8B030D-6E8A-4147-A177-3AD203B41FA5}">
                      <a16:colId xmlns:a16="http://schemas.microsoft.com/office/drawing/2014/main" val="2781581321"/>
                    </a:ext>
                  </a:extLst>
                </a:gridCol>
                <a:gridCol w="4271473">
                  <a:extLst>
                    <a:ext uri="{9D8B030D-6E8A-4147-A177-3AD203B41FA5}">
                      <a16:colId xmlns:a16="http://schemas.microsoft.com/office/drawing/2014/main" val="324663475"/>
                    </a:ext>
                  </a:extLst>
                </a:gridCol>
              </a:tblGrid>
              <a:tr h="242621">
                <a:tc>
                  <a:txBody>
                    <a:bodyPr/>
                    <a:lstStyle/>
                    <a:p>
                      <a:r>
                        <a:rPr lang="cs-CZ" sz="1300" dirty="0"/>
                        <a:t>SPR</a:t>
                      </a:r>
                    </a:p>
                  </a:txBody>
                  <a:tcPr marL="67021" marR="67021" marT="33511" marB="33511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Možní partneři</a:t>
                      </a:r>
                    </a:p>
                  </a:txBody>
                  <a:tcPr marL="67021" marR="67021" marT="33511" marB="33511"/>
                </a:tc>
                <a:extLst>
                  <a:ext uri="{0D108BD9-81ED-4DB2-BD59-A6C34878D82A}">
                    <a16:rowId xmlns:a16="http://schemas.microsoft.com/office/drawing/2014/main" val="2858196025"/>
                  </a:ext>
                </a:extLst>
              </a:tr>
              <a:tr h="591391">
                <a:tc>
                  <a:txBody>
                    <a:bodyPr/>
                    <a:lstStyle/>
                    <a:p>
                      <a:r>
                        <a:rPr lang="cs-CZ" sz="1300" dirty="0"/>
                        <a:t>Ochrana dětí</a:t>
                      </a:r>
                    </a:p>
                  </a:txBody>
                  <a:tcPr marL="67021" marR="67021" marT="33511" marB="3351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300" b="0" i="0" u="none" strike="noStrike" noProof="0" dirty="0">
                          <a:latin typeface="Meiryo"/>
                        </a:rPr>
                        <a:t>Pečující, agentury pro pěstounskou péči a adopci, učitelé, vedoucí představitelé komunity, právníci a soudci.</a:t>
                      </a:r>
                      <a:endParaRPr lang="cs-CZ" sz="1000" dirty="0"/>
                    </a:p>
                  </a:txBody>
                  <a:tcPr marL="67021" marR="67021" marT="33511" marB="33511"/>
                </a:tc>
                <a:extLst>
                  <a:ext uri="{0D108BD9-81ED-4DB2-BD59-A6C34878D82A}">
                    <a16:rowId xmlns:a16="http://schemas.microsoft.com/office/drawing/2014/main" val="3753268004"/>
                  </a:ext>
                </a:extLst>
              </a:tr>
              <a:tr h="394259">
                <a:tc>
                  <a:txBody>
                    <a:bodyPr/>
                    <a:lstStyle/>
                    <a:p>
                      <a:r>
                        <a:rPr lang="cs-CZ" sz="1300" dirty="0"/>
                        <a:t>Zdravotnictví</a:t>
                      </a:r>
                    </a:p>
                  </a:txBody>
                  <a:tcPr marL="67021" marR="67021" marT="33511" marB="3351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300" b="0" i="0" u="none" strike="noStrike" noProof="0" dirty="0">
                          <a:latin typeface="Meiryo"/>
                        </a:rPr>
                        <a:t>Rodinní příslušníci, lékař primární péče, lékaři specialisté, zdravotní sestry a domácí pečovatelé.</a:t>
                      </a:r>
                      <a:endParaRPr lang="cs-CZ" dirty="0"/>
                    </a:p>
                  </a:txBody>
                  <a:tcPr marL="67021" marR="67021" marT="33511" marB="33511"/>
                </a:tc>
                <a:extLst>
                  <a:ext uri="{0D108BD9-81ED-4DB2-BD59-A6C34878D82A}">
                    <a16:rowId xmlns:a16="http://schemas.microsoft.com/office/drawing/2014/main" val="1775190099"/>
                  </a:ext>
                </a:extLst>
              </a:tr>
              <a:tr h="394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300" dirty="0"/>
                        <a:t>Senioři</a:t>
                      </a:r>
                      <a:endParaRPr lang="cs-CZ" dirty="0"/>
                    </a:p>
                  </a:txBody>
                  <a:tcPr marL="67021" marR="67021" marT="33511" marB="3351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300" b="0" i="0" u="none" strike="noStrike" noProof="0" dirty="0">
                          <a:latin typeface="Meiryo"/>
                        </a:rPr>
                        <a:t>Advokáti, centra pro seniory, bytové agentury, sdružení důchodců a pečovatelské agentury.</a:t>
                      </a:r>
                      <a:endParaRPr lang="cs-CZ" dirty="0"/>
                    </a:p>
                  </a:txBody>
                  <a:tcPr marL="67021" marR="67021" marT="33511" marB="33511"/>
                </a:tc>
                <a:extLst>
                  <a:ext uri="{0D108BD9-81ED-4DB2-BD59-A6C34878D82A}">
                    <a16:rowId xmlns:a16="http://schemas.microsoft.com/office/drawing/2014/main" val="3167864937"/>
                  </a:ext>
                </a:extLst>
              </a:tr>
              <a:tr h="561063">
                <a:tc>
                  <a:txBody>
                    <a:bodyPr/>
                    <a:lstStyle/>
                    <a:p>
                      <a:r>
                        <a:rPr lang="cs-CZ" sz="1300" dirty="0"/>
                        <a:t>Management</a:t>
                      </a:r>
                    </a:p>
                  </a:txBody>
                  <a:tcPr marL="67021" marR="67021" marT="33511" marB="3351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300" b="0" i="0" u="none" strike="noStrike" noProof="0" dirty="0">
                          <a:latin typeface="Meiryo"/>
                        </a:rPr>
                        <a:t>Zákonodárci, právníci, datoví analytici, výzkumní pracovníci, komunitní organizace, obce a sociální pracovníci v terénu.</a:t>
                      </a:r>
                      <a:endParaRPr lang="cs-CZ" dirty="0"/>
                    </a:p>
                  </a:txBody>
                  <a:tcPr marL="67021" marR="67021" marT="33511" marB="33511"/>
                </a:tc>
                <a:extLst>
                  <a:ext uri="{0D108BD9-81ED-4DB2-BD59-A6C34878D82A}">
                    <a16:rowId xmlns:a16="http://schemas.microsoft.com/office/drawing/2014/main" val="591347024"/>
                  </a:ext>
                </a:extLst>
              </a:tr>
              <a:tr h="288114">
                <a:tc>
                  <a:txBody>
                    <a:bodyPr/>
                    <a:lstStyle/>
                    <a:p>
                      <a:r>
                        <a:rPr lang="cs-CZ" sz="1300" dirty="0"/>
                        <a:t>Duševní zdraví</a:t>
                      </a:r>
                    </a:p>
                  </a:txBody>
                  <a:tcPr marL="67021" marR="67021" marT="33511" marB="3351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300" b="0" i="0" u="none" strike="noStrike" noProof="0" dirty="0">
                          <a:latin typeface="Meiryo"/>
                        </a:rPr>
                        <a:t>Rodinní příslušníci, psychiatři, zdravotní sestry a další personál nemocnice.</a:t>
                      </a:r>
                      <a:endParaRPr lang="cs-CZ" dirty="0"/>
                    </a:p>
                  </a:txBody>
                  <a:tcPr marL="67021" marR="67021" marT="33511" marB="33511"/>
                </a:tc>
                <a:extLst>
                  <a:ext uri="{0D108BD9-81ED-4DB2-BD59-A6C34878D82A}">
                    <a16:rowId xmlns:a16="http://schemas.microsoft.com/office/drawing/2014/main" val="42730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46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07AB6-57C6-5FA7-0B9B-84D7D170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Meiryo"/>
              </a:rPr>
              <a:t>Problémy MOS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30B069-F83F-E1F6-88CD-E5FA028C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0" dirty="0">
                <a:ea typeface="+mn-lt"/>
                <a:cs typeface="+mn-lt"/>
              </a:rPr>
              <a:t>Vzhledem k tomu, že se jejich vzdělání a výcvik liší, může mít každý z partnerů v mezioborové spolupráci odlišné přístupy a očekávání, což může vést k řadě problémů, včetně: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Neshody</a:t>
            </a:r>
            <a:r>
              <a:rPr lang="cs-CZ" b="0" dirty="0">
                <a:ea typeface="+mn-lt"/>
                <a:cs typeface="+mn-lt"/>
              </a:rPr>
              <a:t>. Různé obory mají odlišné postupy a rigidita může být překážkou.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Teritorialita</a:t>
            </a:r>
            <a:r>
              <a:rPr lang="cs-CZ" b="0" dirty="0">
                <a:ea typeface="+mn-lt"/>
                <a:cs typeface="+mn-lt"/>
              </a:rPr>
              <a:t>. Když si jednotlivec nebo skupina agresivně přisvojuje zásluhy za nápady nebo iniciativy, může to podporovat frustraci. Skuteční partneři se o zásluhy dělí.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Rozptýlení</a:t>
            </a:r>
            <a:r>
              <a:rPr lang="cs-CZ" b="0" dirty="0">
                <a:ea typeface="+mn-lt"/>
                <a:cs typeface="+mn-lt"/>
              </a:rPr>
              <a:t>. Změna stavu klienta může přesunout pozornost na menší problémy a ponechat závažnější problémy nevyřešené.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Vybočení ze </a:t>
            </a:r>
            <a:r>
              <a:rPr lang="cs-CZ" dirty="0" err="1">
                <a:ea typeface="+mn-lt"/>
                <a:cs typeface="+mn-lt"/>
              </a:rPr>
              <a:t>statu</a:t>
            </a:r>
            <a:r>
              <a:rPr lang="cs-CZ" dirty="0">
                <a:ea typeface="+mn-lt"/>
                <a:cs typeface="+mn-lt"/>
              </a:rPr>
              <a:t> quo</a:t>
            </a:r>
            <a:r>
              <a:rPr lang="cs-CZ" b="0" dirty="0">
                <a:ea typeface="+mn-lt"/>
                <a:cs typeface="+mn-lt"/>
              </a:rPr>
              <a:t>. Předchozí úspěchy nebo neúspěchy brání kreativnímu myšlení. "To, co vždycky fungovalo" nebo "to, co minule nefungovalo", snižuje motivaci zkoumat jiné možnosti.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21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Kresby na barevném papíře">
            <a:extLst>
              <a:ext uri="{FF2B5EF4-FFF2-40B4-BE49-F238E27FC236}">
                <a16:creationId xmlns:a16="http://schemas.microsoft.com/office/drawing/2014/main" id="{F176B50F-8D56-C7DB-ED8E-89D0ADE0E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9" r="33679" b="4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5A479E-8FCB-50DC-1EF4-8A1313D7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Podpora MOS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95CE4A-B59E-A66B-B911-4C5485CAF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r>
              <a:rPr lang="cs-CZ" b="0" dirty="0">
                <a:ea typeface="+mn-lt"/>
                <a:cs typeface="+mn-lt"/>
              </a:rPr>
              <a:t>1/ Vytvořte pokyny pro spolupráci.</a:t>
            </a:r>
            <a:endParaRPr lang="cs-CZ" dirty="0"/>
          </a:p>
          <a:p>
            <a:r>
              <a:rPr lang="cs-CZ" b="0" dirty="0">
                <a:ea typeface="+mn-lt"/>
                <a:cs typeface="+mn-lt"/>
              </a:rPr>
              <a:t>2/ Snažte se porozumět, čím mohou přispět ostatní obory.</a:t>
            </a:r>
            <a:endParaRPr lang="cs-CZ" dirty="0"/>
          </a:p>
          <a:p>
            <a:r>
              <a:rPr lang="cs-CZ" b="0" dirty="0">
                <a:ea typeface="+mn-lt"/>
                <a:cs typeface="+mn-lt"/>
              </a:rPr>
              <a:t>3/ Buďte transparentní.</a:t>
            </a:r>
            <a:endParaRPr lang="cs-CZ" dirty="0"/>
          </a:p>
          <a:p>
            <a:r>
              <a:rPr lang="cs-CZ" b="0" dirty="0">
                <a:ea typeface="+mn-lt"/>
                <a:cs typeface="+mn-lt"/>
              </a:rPr>
              <a:t>4/ Hrajte fair play.</a:t>
            </a:r>
            <a:endParaRPr lang="cs-CZ" dirty="0"/>
          </a:p>
          <a:p>
            <a:r>
              <a:rPr lang="cs-CZ" b="0" dirty="0">
                <a:ea typeface="+mn-lt"/>
                <a:cs typeface="+mn-lt"/>
              </a:rPr>
              <a:t>5/ Udržujte kolegiální vztahy.</a:t>
            </a:r>
            <a:endParaRPr lang="cs-CZ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625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Meiryo</vt:lpstr>
      <vt:lpstr>Corbel</vt:lpstr>
      <vt:lpstr>ShojiVTI</vt:lpstr>
      <vt:lpstr>Mezioborová spolupráce</vt:lpstr>
      <vt:lpstr>Co je MOS?</vt:lpstr>
      <vt:lpstr>MOS?</vt:lpstr>
      <vt:lpstr>MOS v praxi</vt:lpstr>
      <vt:lpstr>Výhody MOS v SPR</vt:lpstr>
      <vt:lpstr>Proč je MOS důležitá? </vt:lpstr>
      <vt:lpstr>S kým spolupracujeme?</vt:lpstr>
      <vt:lpstr>Problémy MOS</vt:lpstr>
      <vt:lpstr>Podpora MOS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Navrátil</dc:creator>
  <cp:lastModifiedBy>Pavel Navrátil</cp:lastModifiedBy>
  <cp:revision>176</cp:revision>
  <dcterms:created xsi:type="dcterms:W3CDTF">2022-11-22T06:29:33Z</dcterms:created>
  <dcterms:modified xsi:type="dcterms:W3CDTF">2022-11-22T07:05:00Z</dcterms:modified>
</cp:coreProperties>
</file>