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8" r:id="rId4"/>
    <p:sldId id="257" r:id="rId5"/>
    <p:sldId id="259" r:id="rId6"/>
    <p:sldId id="261" r:id="rId7"/>
    <p:sldId id="262" r:id="rId8"/>
    <p:sldId id="260" r:id="rId9"/>
    <p:sldId id="266" r:id="rId10"/>
    <p:sldId id="264" r:id="rId11"/>
    <p:sldId id="263" r:id="rId12"/>
    <p:sldId id="270" r:id="rId13"/>
    <p:sldId id="265" r:id="rId14"/>
    <p:sldId id="267" r:id="rId15"/>
    <p:sldId id="268" r:id="rId16"/>
    <p:sldId id="272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E508A-00EF-4F9E-9B79-D66B19501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DB9A1B-8713-4276-9323-30973666B5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982408-22EB-4D14-8015-FD1B563CA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4CB1-6C2F-42D4-A6A3-821572B2E3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BEE9A7-52D8-4551-852E-06DB01A48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94932E-3DB9-42A3-A9AE-23A55545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ED8-10C5-4959-AFAF-87A8A69C9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22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5961D-BDFA-42E6-9222-1F1A8E6D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E58350-295C-4A70-9261-BC8C73F9F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C0F819-FE73-4242-8952-5866DA96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4CB1-6C2F-42D4-A6A3-821572B2E3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C0B988-5B59-4442-8CA2-5E82A2FD5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6CA254-2529-4B6F-8E52-5026CDD45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ED8-10C5-4959-AFAF-87A8A69C9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7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AF18F8C-37DC-4D91-A776-F1043835F3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C85EB3-AE7E-4812-BFF5-EB34E87DB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73F9F2-69E6-4F65-9DB2-000BB2C31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4CB1-6C2F-42D4-A6A3-821572B2E3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CF718A-4639-41F5-B6F0-3C94F7A8F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503139-C144-41E4-A69E-A5816160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ED8-10C5-4959-AFAF-87A8A69C9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5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49AE2-CF32-431E-A015-00E6AD6B7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C858CD-BA0C-400F-8B88-2B00AA926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638B3D-8B8A-468B-BD8A-BD527B0C6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4CB1-6C2F-42D4-A6A3-821572B2E3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6B7383-C2D4-4722-B268-A94DDCC31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4C1E49-8F5D-4F82-AA4E-785827B5D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ED8-10C5-4959-AFAF-87A8A69C9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7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76762-1FB5-4F4F-B550-160275F8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7E8E1D-A204-4DEC-8B23-9752BA401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29E9A7-042C-48C8-BCB6-4D2227BF3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4CB1-6C2F-42D4-A6A3-821572B2E3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58C86D-588B-4B39-9E9B-5F2D1FCE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A41811-B72B-4CB0-8651-B8C09795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ED8-10C5-4959-AFAF-87A8A69C9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5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91174-E508-43EC-A28B-6ABE82915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70F3A-5A46-4141-9159-2F586E1C9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D24859-9D89-436F-88BA-D07B7AE4F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09B55C-681C-4B3B-8E92-BE3235DD5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4CB1-6C2F-42D4-A6A3-821572B2E3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A7F439-FDEA-4CE6-8E74-7E0B8C384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EB685B-E0FC-4397-A9E7-B0E8BC2B7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ED8-10C5-4959-AFAF-87A8A69C9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86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600BA-B2C7-46B8-BA3A-756086CE6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49256A-9146-434B-A8BD-51A7D965C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DB57AE-FC0A-4A57-BC29-9444FDBE1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C92B253-48CD-4DDD-A032-185AB0B01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9AC039E-F77C-4FCC-8F55-5F909C3A1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6DF26A7-5995-41C7-BC30-676327AC2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4CB1-6C2F-42D4-A6A3-821572B2E3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06D3AD-FF08-433A-B215-DE1596235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A066A64-48A3-4002-BD23-FE3620AAB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ED8-10C5-4959-AFAF-87A8A69C9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29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1558B-E758-45E4-B6D2-25ECE94F3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34ADC87-7743-4FDD-A968-C61F53230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4CB1-6C2F-42D4-A6A3-821572B2E3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F498F0B-B021-4D9D-B790-0D07AB3FF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939816-8589-45CC-A854-CE903B57F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ED8-10C5-4959-AFAF-87A8A69C9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52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9A2F14E-948A-4A18-B4E0-449B4BC33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4CB1-6C2F-42D4-A6A3-821572B2E3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E610D0D-4DC6-4E49-8396-E1D1F0165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C37F8C-58C8-46EB-9E2F-34EF7F7F5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ED8-10C5-4959-AFAF-87A8A69C9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1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9C18B1-D270-4013-8DE1-38CA17F88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114ED3-BBEA-45C5-A701-DA030C241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0D54E6-C42F-4279-A960-154C4732C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DA01A2-0085-4334-B261-B4EAB7116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4CB1-6C2F-42D4-A6A3-821572B2E3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554A1C-D0FF-4980-8E53-75BC652B0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359BDA-C607-4313-BCBE-A79658E91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ED8-10C5-4959-AFAF-87A8A69C9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0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BE57A-CC08-45C9-BC07-05FA2456D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DE7D5B-6935-4B29-B830-1C122A009B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969228-0E89-476F-8EA9-6DA5BCFDF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8580E4-2161-4415-BA0C-74EBAB10D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44CB1-6C2F-42D4-A6A3-821572B2E3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0CACA3-D7C0-4439-9B38-2A1ED97A9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5CADCC-8CD9-4620-9FED-8E39F143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55ED8-10C5-4959-AFAF-87A8A69C9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9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3D16877-471D-4E20-97D6-E14F6A684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52AFEC-858C-41ED-9684-B02A813E9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5DB4C9-815C-4C19-8196-6EE1479BF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44CB1-6C2F-42D4-A6A3-821572B2E366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4FA624-1956-43DD-89BD-10C2CD113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AB1E6A-76B6-4C35-9129-2A735054A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55ED8-10C5-4959-AFAF-87A8A69C9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20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B4E77-B9B7-4937-82F4-93FA8217FD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Sebezkušenost</a:t>
            </a:r>
            <a:r>
              <a:rPr lang="cs-CZ" dirty="0"/>
              <a:t> na příkladu Integrované psychoterapie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EC21B0-A1BB-4542-BA0E-871884986C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cs-CZ" dirty="0"/>
              <a:t>Katedra SPSP, FSS MU</a:t>
            </a:r>
            <a:r>
              <a:rPr lang="cs-CZ"/>
              <a:t>, kurzy </a:t>
            </a:r>
            <a:r>
              <a:rPr lang="cs-CZ" dirty="0"/>
              <a:t>SPRn4417 </a:t>
            </a:r>
            <a:r>
              <a:rPr lang="cs-CZ"/>
              <a:t>a SPRn4469</a:t>
            </a:r>
            <a:endParaRPr lang="cs-CZ" dirty="0"/>
          </a:p>
          <a:p>
            <a:pPr algn="l"/>
            <a:r>
              <a:rPr lang="cs-CZ" dirty="0"/>
              <a:t>PhDr. Mirka Nečasová, PhD.</a:t>
            </a:r>
          </a:p>
          <a:p>
            <a:pPr algn="l"/>
            <a:endParaRPr lang="cs-CZ" b="1" dirty="0"/>
          </a:p>
          <a:p>
            <a:r>
              <a:rPr lang="cs-CZ" b="1" dirty="0"/>
              <a:t>Určeno pouze pro interní potřebu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79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101AD7-6FB3-4D66-A59F-78CC242C5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terapeutické skupiny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BBDC64-B104-4DEC-AF55-457A0C25F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/>
              <a:t>„Jak odhalit a změnit </a:t>
            </a:r>
            <a:r>
              <a:rPr lang="cs-CZ" sz="2400" i="1" dirty="0" err="1"/>
              <a:t>sebepodrývající</a:t>
            </a:r>
            <a:r>
              <a:rPr lang="cs-CZ" sz="2400" i="1" dirty="0"/>
              <a:t> chování v individuální terapii? Známe jen jediné řešení…, a to jen dílčí. Zavést do terapie další osoby...IP se tak stává zvláštním druhem terapie rodinné a skupinové.“                                          </a:t>
            </a:r>
            <a:r>
              <a:rPr lang="cs-CZ" sz="2400" dirty="0"/>
              <a:t>(</a:t>
            </a:r>
            <a:r>
              <a:rPr lang="cs-CZ" sz="2400" dirty="0" err="1"/>
              <a:t>Echanescu-Hroncová</a:t>
            </a:r>
            <a:r>
              <a:rPr lang="cs-CZ" sz="2400" dirty="0"/>
              <a:t>, Knobloch, 2009: 52)  </a:t>
            </a:r>
            <a:endParaRPr lang="en-US" sz="2400" dirty="0"/>
          </a:p>
          <a:p>
            <a:r>
              <a:rPr lang="cs-CZ" dirty="0"/>
              <a:t>terapeutická skupina má jedinečnou schopnost odhalovat a odstraňovat </a:t>
            </a:r>
            <a:r>
              <a:rPr lang="cs-CZ" dirty="0" err="1"/>
              <a:t>sebepodrývající</a:t>
            </a:r>
            <a:r>
              <a:rPr lang="cs-CZ" dirty="0"/>
              <a:t> chování jedince: </a:t>
            </a:r>
          </a:p>
          <a:p>
            <a:pPr lvl="1"/>
            <a:r>
              <a:rPr lang="cs-CZ" dirty="0"/>
              <a:t>skupina totiž vytváří zjednodušené modely sociálního chování v každodenním životě </a:t>
            </a:r>
          </a:p>
          <a:p>
            <a:pPr lvl="1"/>
            <a:r>
              <a:rPr lang="cs-CZ" dirty="0"/>
              <a:t>skupina poskytuje jedinci korektivní zkušenost, pomáhá mu si uvědomit pocity i vysvětlit si svoje reakce, které mu v běžném životě působí problémy</a:t>
            </a:r>
          </a:p>
        </p:txBody>
      </p:sp>
    </p:spTree>
    <p:extLst>
      <p:ext uri="{BB962C8B-B14F-4D97-AF65-F5344CB8AC3E}">
        <p14:creationId xmlns:p14="http://schemas.microsoft.com/office/powerpoint/2010/main" val="1239998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E5C19-3721-41D5-BA6E-2A16A7E2F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schéma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314CF9-D20B-4F3A-A0B6-B8BB85C3A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= úsporný model osobnosti (schéma vlastní osobnosti) včetně souboru významných vztahů jedincova života, které nosí ve své mysli </a:t>
            </a:r>
          </a:p>
          <a:p>
            <a:r>
              <a:rPr lang="cs-CZ" dirty="0"/>
              <a:t>tyto vztahy mohou pocházet jak ze současnosti, tak z minulosti (minulost je však v IP důležitá jen do té míry, do jaké ovlivňuje daného jedince v přítomnosti) a jsou rozděleny do schémat rolí, v jakých vůči jedinci jsou:</a:t>
            </a:r>
            <a:endParaRPr lang="en-US" dirty="0"/>
          </a:p>
          <a:p>
            <a:pPr lvl="1"/>
            <a:r>
              <a:rPr lang="cs-CZ" dirty="0"/>
              <a:t>schéma autorit - nadřazení muži a ženy (otec, matka, nadřízený apod.)</a:t>
            </a:r>
            <a:endParaRPr lang="en-US" dirty="0"/>
          </a:p>
          <a:p>
            <a:pPr lvl="1"/>
            <a:r>
              <a:rPr lang="cs-CZ" dirty="0"/>
              <a:t>schéma souřadných (např. bratři, sestry, spolupracovníci)</a:t>
            </a:r>
          </a:p>
          <a:p>
            <a:pPr lvl="1"/>
            <a:r>
              <a:rPr lang="cs-CZ" dirty="0"/>
              <a:t>schéma podřazených - vůči kterým je jedinec v pozici autority (např. podřízení, klienti potřebující pomoc)</a:t>
            </a:r>
            <a:endParaRPr lang="en-US" dirty="0"/>
          </a:p>
          <a:p>
            <a:pPr lvl="1"/>
            <a:r>
              <a:rPr lang="cs-CZ" dirty="0"/>
              <a:t>schéma intimních partnerů (životní partner, partnerka) </a:t>
            </a:r>
            <a:endParaRPr lang="en-US" dirty="0"/>
          </a:p>
          <a:p>
            <a:r>
              <a:rPr lang="cs-CZ" dirty="0"/>
              <a:t>kvalita těchto vztahů a zkušenosti s nimi významně ovlivňují další vztahy člověka a tím i jeho život </a:t>
            </a:r>
          </a:p>
          <a:p>
            <a:r>
              <a:rPr lang="cs-CZ" dirty="0"/>
              <a:t>lidé se totiž chovají podobně k lidem ve stejných rolích, a to jim většinou pomáhá ve společenském životě; toto chování však může být i neadaptivní, neúspěšné, </a:t>
            </a:r>
            <a:r>
              <a:rPr lang="cs-CZ" dirty="0" err="1"/>
              <a:t>sebepodrývající</a:t>
            </a:r>
            <a:r>
              <a:rPr lang="cs-CZ" dirty="0"/>
              <a:t> a může nás překvapovat nepoučitelnost jedince v této věci  </a:t>
            </a:r>
          </a:p>
          <a:p>
            <a:r>
              <a:rPr lang="cs-CZ" dirty="0"/>
              <a:t>Skupinové schéma je důležitým zdrojem informací o jedinci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661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F3D0C-FD3F-4DB5-9C08-F4D4C925B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C4D48A-F950-481D-BA22-CB27EB190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Př. Pracovnice v sociálních službách ve skupině reagovala pobouřeně na jakékoliv gesto vedoucího skupiny. Vyšlo najevo, že její otec byl násilník, dcera se ho bála, a proto od mužů neočekávala nic dobrého. Masku otcova schématu zavěsila nejen na každou postavu mužské autority (tedy i na nadřízeného, se kterým měla neustálé problémy), ale na všechny muže (tedy i klienty zařízení, ve kterém pracovala).  Z toho pro ni vyplývaly velké stresy spojené s vyčerpáním a náběhem na syndrom vyhoření, aniž by si uvědomila, kde je příčina.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20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4F63E-7478-45EE-8509-53A0E5E94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skupinového schématu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6140B5-8082-4F32-9F2F-6EA7D410B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je kognitivní mapou: </a:t>
            </a:r>
          </a:p>
          <a:p>
            <a:pPr lvl="1"/>
            <a:r>
              <a:rPr lang="cs-CZ" dirty="0"/>
              <a:t>napovídá jedinci, co očekávat od lidí v různých rolích, </a:t>
            </a:r>
          </a:p>
          <a:p>
            <a:pPr lvl="1"/>
            <a:r>
              <a:rPr lang="cs-CZ" dirty="0"/>
              <a:t>pokud dává věrohodné zobrazení reality, slouží jako dobrý pomocník, je-li ale předpojaté nebo nepružné, pak zkreslená očekávání člověka se mohou stát tzv. sebenaplňujícím proroctvím</a:t>
            </a:r>
            <a:endParaRPr lang="en-US" dirty="0"/>
          </a:p>
          <a:p>
            <a:pPr lvl="0"/>
            <a:r>
              <a:rPr lang="cs-CZ" dirty="0"/>
              <a:t>je hřištěm sociálního tréninku: </a:t>
            </a:r>
          </a:p>
          <a:p>
            <a:pPr lvl="1"/>
            <a:r>
              <a:rPr lang="cs-CZ" dirty="0"/>
              <a:t>ve fantazii si jedinec může vyzkoušet, nacvičit a řešit interakce v sociálních vztazích s dalšími osobami (např. s příbuznými, ale i klienty, spolupracovníky apod.) </a:t>
            </a:r>
          </a:p>
          <a:p>
            <a:pPr lvl="1"/>
            <a:r>
              <a:rPr lang="cs-CZ" dirty="0"/>
              <a:t>v představované interakci mohou tyto osoby člověku poskytnout zpětnou vazbu a směřovat ho k přiměřenému chování, ale mohou také člověka utvrdit ve falešné představě </a:t>
            </a:r>
            <a:endParaRPr lang="en-US" dirty="0"/>
          </a:p>
          <a:p>
            <a:pPr lvl="0"/>
            <a:r>
              <a:rPr lang="cs-CZ" dirty="0"/>
              <a:t>je paralelním trhem sociální směny:</a:t>
            </a:r>
          </a:p>
          <a:p>
            <a:pPr lvl="1"/>
            <a:r>
              <a:rPr lang="cs-CZ" dirty="0"/>
              <a:t>poskytuje imaginární, náhradní uspokojení i výdaje od postav skupinového schématu</a:t>
            </a:r>
          </a:p>
          <a:p>
            <a:pPr lvl="1"/>
            <a:r>
              <a:rPr lang="cs-CZ" dirty="0"/>
              <a:t>v těžkých obdobích, kdy např. člověk nedostává uznání, pochvalu apod., si takto může nedostatek odměn kompenzovat. Může však být i závažnou překážkou adaptace v životě, pokud nabízí odměny tam, kde by je jedinec měl získávat od skutečných lidí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879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DAF80-928D-48C0-853D-D1775BAB3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Sebezkušenostní techniky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0F7224-9CB2-4044-8972-097381B8E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sebezkušenost</a:t>
            </a:r>
            <a:r>
              <a:rPr lang="cs-CZ" dirty="0"/>
              <a:t> se v rámci IP zaměřuje na celý organismus jedince </a:t>
            </a:r>
          </a:p>
          <a:p>
            <a:r>
              <a:rPr lang="cs-CZ" dirty="0"/>
              <a:t>různé techniky: hraní rolí, volné asociace, muzikoterapii, relaxace, imaginace, </a:t>
            </a:r>
            <a:r>
              <a:rPr lang="cs-CZ" dirty="0" err="1"/>
              <a:t>psychogymnastika</a:t>
            </a:r>
            <a:r>
              <a:rPr lang="cs-CZ" dirty="0"/>
              <a:t>, také společenské hry, improvizované divadlo a tanec </a:t>
            </a:r>
          </a:p>
          <a:p>
            <a:r>
              <a:rPr lang="cs-CZ" dirty="0"/>
              <a:t>základem je skupinové schéma s důrazem na sociální směnu -  využívají se i dotazníky: např. Vancouverský dotazník problémů a cílů, životní křivka spokojenosti, dotazník </a:t>
            </a:r>
            <a:r>
              <a:rPr lang="cs-CZ" dirty="0" err="1"/>
              <a:t>sebepodrývajícího</a:t>
            </a:r>
            <a:r>
              <a:rPr lang="cs-CZ" dirty="0"/>
              <a:t> (kontraproduktivního) chování aj.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392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D5613-4162-4AE1-B29F-866A5C6EF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IP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0FFC5E-E242-4790-A46B-775958951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sebezkušenost</a:t>
            </a:r>
            <a:r>
              <a:rPr lang="cs-CZ" dirty="0"/>
              <a:t> inspirovaná teoretickým zázemím i praktickými postupy IP je založena na principu </a:t>
            </a:r>
            <a:r>
              <a:rPr lang="cs-CZ" u="sng" dirty="0"/>
              <a:t>sebeurčení </a:t>
            </a:r>
          </a:p>
          <a:p>
            <a:r>
              <a:rPr lang="cs-CZ" dirty="0"/>
              <a:t>je přísně </a:t>
            </a:r>
            <a:r>
              <a:rPr lang="cs-CZ" u="sng" dirty="0"/>
              <a:t>nedirektivní</a:t>
            </a:r>
            <a:r>
              <a:rPr lang="cs-CZ" dirty="0"/>
              <a:t> v oblasti rozhodování a životního stylu a striktně se </a:t>
            </a:r>
            <a:r>
              <a:rPr lang="cs-CZ" u="sng" dirty="0"/>
              <a:t>vyhýbá udílení rad</a:t>
            </a:r>
            <a:r>
              <a:rPr lang="cs-CZ" dirty="0"/>
              <a:t>, </a:t>
            </a:r>
          </a:p>
          <a:p>
            <a:r>
              <a:rPr lang="cs-CZ" dirty="0"/>
              <a:t>ale je </a:t>
            </a:r>
            <a:r>
              <a:rPr lang="cs-CZ" u="sng" dirty="0"/>
              <a:t>direktivní v oblasti dodržování pravidel </a:t>
            </a:r>
            <a:r>
              <a:rPr lang="cs-CZ" dirty="0"/>
              <a:t>(jako je mlčenlivost, psaní zápisů, dochvilnost, nedohrávání situací mimo skupinu, otevřenost a aktivní účast)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21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D5613-4162-4AE1-B29F-866A5C6EF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Mimoterapeutické</a:t>
            </a:r>
            <a:r>
              <a:rPr lang="cs-CZ" dirty="0"/>
              <a:t> využití IP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0FFC5E-E242-4790-A46B-775958951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poskytuje sebeuvědomění a zkušenost se sebou samým:</a:t>
            </a:r>
          </a:p>
          <a:p>
            <a:pPr lvl="1"/>
            <a:r>
              <a:rPr lang="cs-CZ" dirty="0"/>
              <a:t>lepší uvědomění sebe sama v osobních i pracovních vztazích (včetně </a:t>
            </a:r>
            <a:r>
              <a:rPr lang="cs-CZ" dirty="0" err="1"/>
              <a:t>sebepodrývajícího</a:t>
            </a:r>
            <a:r>
              <a:rPr lang="cs-CZ" dirty="0"/>
              <a:t> chování) je pomocné i využitelné nejen v psychoterapii, ale i v oblasti pracovních potíží </a:t>
            </a:r>
            <a:r>
              <a:rPr lang="cs-CZ" dirty="0" err="1"/>
              <a:t>supervidovaných</a:t>
            </a:r>
            <a:r>
              <a:rPr lang="cs-CZ" dirty="0"/>
              <a:t> i sebereflexe supervizora</a:t>
            </a:r>
            <a:endParaRPr lang="en-US" dirty="0"/>
          </a:p>
          <a:p>
            <a:r>
              <a:rPr lang="cs-CZ" dirty="0"/>
              <a:t>poskytuje zázemí pro zlepšení sociálního klimatu ve skupině (zaměstnanců, vzdělávací skupiny, supervizní skupiny…)</a:t>
            </a:r>
          </a:p>
          <a:p>
            <a:pPr lvl="1"/>
            <a:r>
              <a:rPr lang="cs-CZ" dirty="0"/>
              <a:t>př. Knobloch, Knoblochová,  1999, s.190 – 194</a:t>
            </a:r>
            <a:r>
              <a:rPr lang="cs-CZ" i="1" dirty="0"/>
              <a:t>;  </a:t>
            </a:r>
            <a:r>
              <a:rPr lang="cs-CZ" dirty="0"/>
              <a:t>Křišťan, 2013, s.34 – 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33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66A777-7F36-4991-A31E-A5275A20D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482D6C-FD2B-4407-B705-36E7CE4E7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ECHANESCU-HRONCOVÁ, I., KNOBLOCH, F. 2009. XXVII.  </a:t>
            </a:r>
            <a:r>
              <a:rPr lang="cs-CZ" i="1" dirty="0"/>
              <a:t>Integrovaná psychoterapie (Knobloch). </a:t>
            </a:r>
            <a:r>
              <a:rPr lang="cs-CZ" i="1" dirty="0" err="1"/>
              <a:t>Back</a:t>
            </a:r>
            <a:r>
              <a:rPr lang="cs-CZ" i="1" dirty="0"/>
              <a:t> to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Future</a:t>
            </a:r>
            <a:r>
              <a:rPr lang="cs-CZ" i="1" dirty="0"/>
              <a:t>. </a:t>
            </a:r>
            <a:r>
              <a:rPr lang="cs-CZ" dirty="0"/>
              <a:t>Trenčianské Teplice: Československá psychoterapeutická </a:t>
            </a:r>
            <a:r>
              <a:rPr lang="cs-CZ" dirty="0" err="1"/>
              <a:t>konferencia</a:t>
            </a:r>
            <a:r>
              <a:rPr lang="cs-CZ" dirty="0"/>
              <a:t>, s. 51 – 54.</a:t>
            </a:r>
          </a:p>
          <a:p>
            <a:r>
              <a:rPr lang="cs-CZ" dirty="0"/>
              <a:t>GOLEMAN, D. 1997. </a:t>
            </a:r>
            <a:r>
              <a:rPr lang="cs-CZ" i="1" dirty="0"/>
              <a:t>Emoční inteligence. </a:t>
            </a:r>
            <a:r>
              <a:rPr lang="cs-CZ" dirty="0"/>
              <a:t>Praha: Columbus.</a:t>
            </a:r>
          </a:p>
          <a:p>
            <a:r>
              <a:rPr lang="cs-CZ" dirty="0"/>
              <a:t>HOŘEJŠOVÁ, P. 2016. </a:t>
            </a:r>
            <a:r>
              <a:rPr lang="cs-CZ" i="1" dirty="0"/>
              <a:t>Integrovaná psychoterapie jako paralela SUR: porovnání dvou psychoterapeutických výcvikových programů</a:t>
            </a:r>
            <a:r>
              <a:rPr lang="cs-CZ" dirty="0"/>
              <a:t>. Olomouc: FF UP, bakalářská práce.</a:t>
            </a:r>
            <a:endParaRPr lang="en-US" dirty="0"/>
          </a:p>
          <a:p>
            <a:r>
              <a:rPr lang="cs-CZ" dirty="0"/>
              <a:t>KNOBLOCH, F., KNOBLOCHOVÁ, J. 1999. </a:t>
            </a:r>
            <a:r>
              <a:rPr lang="cs-CZ" i="1" dirty="0"/>
              <a:t>Integrovaná psychoterapie v akci.</a:t>
            </a:r>
            <a:r>
              <a:rPr lang="cs-CZ" dirty="0"/>
              <a:t> Praha: Grada. </a:t>
            </a:r>
            <a:r>
              <a:rPr lang="cs-CZ" sz="2200" i="1" dirty="0"/>
              <a:t>(str. 35 – 39 </a:t>
            </a:r>
            <a:r>
              <a:rPr lang="cs-CZ" sz="2200" i="1" dirty="0" err="1"/>
              <a:t>sebepodrývající</a:t>
            </a:r>
            <a:r>
              <a:rPr lang="cs-CZ" sz="2200" i="1" dirty="0"/>
              <a:t> chování, 75 – 83 skupinové schéma, 190 – 194 </a:t>
            </a:r>
            <a:r>
              <a:rPr lang="cs-CZ" sz="2200" i="1" dirty="0" err="1"/>
              <a:t>mimoterapeutické</a:t>
            </a:r>
            <a:r>
              <a:rPr lang="cs-CZ" sz="2200" i="1" dirty="0"/>
              <a:t> využití) </a:t>
            </a:r>
            <a:endParaRPr lang="en-US" sz="2200" i="1" dirty="0"/>
          </a:p>
          <a:p>
            <a:r>
              <a:rPr lang="cs-CZ" dirty="0"/>
              <a:t>KOPŘIVA, K. 1997. </a:t>
            </a:r>
            <a:r>
              <a:rPr lang="cs-CZ" i="1" dirty="0"/>
              <a:t>Lidský vztah jako součást profese</a:t>
            </a:r>
            <a:r>
              <a:rPr lang="cs-CZ" dirty="0"/>
              <a:t>. Praha: Portál</a:t>
            </a:r>
          </a:p>
          <a:p>
            <a:r>
              <a:rPr lang="cs-CZ" dirty="0"/>
              <a:t>KŘIŠŤAN, A. Člověk ve vztazích. In Lhotová, M. a kol. </a:t>
            </a:r>
            <a:r>
              <a:rPr lang="en-US" i="1" dirty="0" err="1"/>
              <a:t>Arteterapie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speciálním</a:t>
            </a:r>
            <a:r>
              <a:rPr lang="en-US" i="1" dirty="0"/>
              <a:t> </a:t>
            </a:r>
            <a:r>
              <a:rPr lang="en-US" i="1" dirty="0" err="1"/>
              <a:t>vzdělávání</a:t>
            </a:r>
            <a:r>
              <a:rPr lang="cs-CZ" dirty="0"/>
              <a:t>, České Budějovice: TF JU. 2013, s.34 – 41.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6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13425-2F8C-46CD-BD4F-0212C50C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Sebezkušenost</a:t>
            </a:r>
            <a:r>
              <a:rPr lang="cs-CZ" dirty="0"/>
              <a:t> (</a:t>
            </a:r>
            <a:r>
              <a:rPr lang="cs-CZ" dirty="0" err="1"/>
              <a:t>Goleman</a:t>
            </a:r>
            <a:r>
              <a:rPr lang="cs-CZ" dirty="0"/>
              <a:t>, 1997: 54)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CB84EB-92E1-4DD2-A543-B9BCD9CB4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i="1" dirty="0"/>
              <a:t>Japonská pověst o samuraji, který žádal zenového mistra o objasnění myšlenky nebe a pekla, ale zenový mistr jej odbyl. Samuraj se cítil uražený ve své důstojnosti, rozzuřil se, vytasil meč a vykřikl: „ Mohl bych tě za tvoji neomalenost zabít!“</a:t>
            </a:r>
          </a:p>
          <a:p>
            <a:pPr marL="0" indent="0">
              <a:buNone/>
            </a:pPr>
            <a:r>
              <a:rPr lang="cs-CZ" sz="2400" i="1" dirty="0"/>
              <a:t>„Tohle“ odpověděl klidně mnich, „je peklo.“</a:t>
            </a:r>
          </a:p>
          <a:p>
            <a:pPr marL="0" indent="0">
              <a:buNone/>
            </a:pPr>
            <a:r>
              <a:rPr lang="cs-CZ" sz="2400" i="1" dirty="0"/>
              <a:t>Samuraj s překvapením uzřel pravdu v tom, co mu mistr objasnil o zuřivosti, jež ho měla ve své moci. Uklidnil se, zastrčil svůj meč zpět do pochvy, uklonil se a poděkoval mnichovi za jeho vysvětlení.</a:t>
            </a:r>
          </a:p>
          <a:p>
            <a:pPr marL="0" indent="0">
              <a:buNone/>
            </a:pPr>
            <a:r>
              <a:rPr lang="cs-CZ" sz="2400" i="1" dirty="0"/>
              <a:t>„A tohle“ řekl mnich, „je nebe“.  </a:t>
            </a:r>
          </a:p>
          <a:p>
            <a:r>
              <a:rPr lang="cs-CZ" sz="2400" dirty="0"/>
              <a:t>Jedná se o ilustraci rozdílu mezi tím, jsme-li určitým pocitem ovládnuti, a uvědoměním si, že nás určitá emoce má ve své moci. Sokratova rada „poznej sám sebe“ se týká základu emoční inteligence, kterou supervizor (ale i </a:t>
            </a:r>
            <a:r>
              <a:rPr lang="cs-CZ" sz="2400" dirty="0" err="1"/>
              <a:t>supervidovaný</a:t>
            </a:r>
            <a:r>
              <a:rPr lang="cs-CZ" sz="2400" dirty="0"/>
              <a:t>) pro svoji práci potřebuje rozvíjet: neustálého uvědomování si svých pocitů a otevřenosti vůči nim.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1734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34F9A5-B1E4-4374-ADE0-EBFD0B681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Sebezkušenost</a:t>
            </a:r>
            <a:r>
              <a:rPr lang="cs-CZ" dirty="0"/>
              <a:t> </a:t>
            </a:r>
            <a:r>
              <a:rPr lang="cs-CZ" sz="3200" dirty="0"/>
              <a:t>(</a:t>
            </a:r>
            <a:r>
              <a:rPr lang="cs-CZ" sz="3200" dirty="0" err="1"/>
              <a:t>Goleman</a:t>
            </a:r>
            <a:r>
              <a:rPr lang="cs-CZ" sz="3200" dirty="0"/>
              <a:t>, 1997: 54 – 55)</a:t>
            </a:r>
            <a:endParaRPr lang="en-US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FA1278-696E-4CEB-A3B5-573336AD0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dirty="0" err="1"/>
              <a:t>Sebezkušenost</a:t>
            </a:r>
            <a:r>
              <a:rPr lang="cs-CZ" sz="2400" dirty="0"/>
              <a:t> je možné charakterizovat prostřednictvím </a:t>
            </a:r>
            <a:r>
              <a:rPr lang="cs-CZ" sz="2400" b="1" dirty="0"/>
              <a:t>sebeuvědomění</a:t>
            </a:r>
            <a:r>
              <a:rPr lang="cs-CZ" sz="2400" dirty="0"/>
              <a:t>:</a:t>
            </a:r>
          </a:p>
          <a:p>
            <a:r>
              <a:rPr lang="cs-CZ" sz="2400" dirty="0"/>
              <a:t>„</a:t>
            </a:r>
            <a:r>
              <a:rPr lang="cs-CZ" sz="2400" dirty="0" err="1"/>
              <a:t>sebereflexivní</a:t>
            </a:r>
            <a:r>
              <a:rPr lang="cs-CZ" sz="2400" dirty="0"/>
              <a:t>, introspektivní pozornost zaměřená na vlastní prožívání…</a:t>
            </a:r>
          </a:p>
          <a:p>
            <a:r>
              <a:rPr lang="cs-CZ" sz="2400" dirty="0"/>
              <a:t>nestranná, neposuzující pozornost zaměřená na stav našeho nitra…kdy mysl pozoruje a zkoumá veškeré zážitky, včetně emocí...</a:t>
            </a:r>
          </a:p>
          <a:p>
            <a:r>
              <a:rPr lang="cs-CZ" sz="2400" dirty="0"/>
              <a:t>může se také projevovat jenom jako nepatrné poodstoupení od svých zážitků; jako paralelní proud vědomí, který je „nad“: vznáší se nad hlavním proudem či vedle něj a uvědomuje si, co se děje. Není jako zbytek osobnosti pohlcen a ztracen v bouři emocí. </a:t>
            </a:r>
          </a:p>
          <a:p>
            <a:r>
              <a:rPr lang="cs-CZ" sz="2400" dirty="0"/>
              <a:t>sebepozorování  znamená rozdíl mezi tím, být na někoho rozezlen (nechat se unést emocí), a mezi schopností si i v největším vzteku uvědomit, že je to vztek, co právě cítím (vztek, který už se dá ovládat a člověk není v zajetí té emoce)</a:t>
            </a:r>
          </a:p>
          <a:p>
            <a:r>
              <a:rPr lang="cs-CZ" sz="2400" dirty="0"/>
              <a:t>podobně u terapeutů tzv. „rovnoměrné rozložení pozornosti“ nebo „pozorující ego“ = schopnost sebeuvědomění, která umožňuje psychoanalytikovi sledovat vlastní rekce na to, co pacient říká“ </a:t>
            </a:r>
          </a:p>
          <a:p>
            <a:r>
              <a:rPr lang="cs-CZ" sz="2400" dirty="0"/>
              <a:t>důležitým předpokladem pro práci terapeuta je tedy vysoká emoční inteligence, která se do určité míry dá natrénovat právě v </a:t>
            </a:r>
            <a:r>
              <a:rPr lang="cs-CZ" sz="2400" dirty="0" err="1"/>
              <a:t>sebezkušenosti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/>
              <a:t>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7346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DB92AA-BDC4-4115-A992-C3AA76302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Sebezkušenost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4C87DE-41B7-421E-B00D-BC5D810BD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/>
              <a:t>„Psychoterapie už v začátcích své existence přišla na to, že je nutné, aby každý terapeut prošel jakousi cvičnou terapii, zpravidla tzv. </a:t>
            </a:r>
            <a:r>
              <a:rPr lang="cs-CZ" sz="2400" b="1" i="1" dirty="0"/>
              <a:t>sebezkušenostní skupinou</a:t>
            </a:r>
            <a:r>
              <a:rPr lang="cs-CZ" sz="2400" i="1" dirty="0"/>
              <a:t>. Smyslem tohoto výcviku je uvědomit si svá hlavní citlivá místa, dostat se do kontaktu s nejdůležitějšími vlastními emočními traumaty a najít pro ně pojmenování - aby se tak zmenšila možnost, že si terapeut bude své vnitřní problémy odreagovávat na klientech, aby se budoucí terapeut naučil v celé své další profesionální dráze sám sebe reflektovat. Tyto výcviky stále více vyhledávají i příslušníci dalších pomáhajících profesí - zejména sociální pracovníci a učitelé.“ </a:t>
            </a:r>
            <a:endParaRPr lang="en-US" sz="2400" dirty="0"/>
          </a:p>
          <a:p>
            <a:pPr marL="0" indent="0">
              <a:buNone/>
            </a:pPr>
            <a:r>
              <a:rPr lang="cs-CZ" sz="2400" dirty="0"/>
              <a:t>(Kopřiva 1997: 132)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6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59325-CA07-488A-B0C9-54F8583CA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Sebezkušenost</a:t>
            </a:r>
            <a:r>
              <a:rPr lang="cs-CZ" dirty="0"/>
              <a:t> na příkladu Integrované psychoterapie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BF6139-305E-4AC5-B909-327564261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Autoři: Ferdinand a Jiřina Knoblochovi</a:t>
            </a:r>
          </a:p>
          <a:p>
            <a:r>
              <a:rPr lang="cs-CZ" dirty="0"/>
              <a:t>směr, který vzniká po roce 1950 jako výsledek kritického zhodnocení všech tehdy významných směrů v psychoterapii </a:t>
            </a:r>
          </a:p>
          <a:p>
            <a:r>
              <a:rPr lang="cs-CZ" dirty="0"/>
              <a:t>cílem bylo vytvořit psychoterapii, která by byla účinná, úsporná a dostupná každému. Autoři ve své teorii slučují psychologické, sociologické a biologické pojetí člověka </a:t>
            </a:r>
          </a:p>
          <a:p>
            <a:r>
              <a:rPr lang="cs-CZ" dirty="0"/>
              <a:t>IP odlišuje od jiných eklektických směrů svébytný teoretický rámec malé společenské skupiny - a přesvědčení, že jedinci nelze rozumět jinak, než jako součásti </a:t>
            </a:r>
            <a:r>
              <a:rPr lang="cs-CZ" b="1" dirty="0"/>
              <a:t>malé společenská skupiny</a:t>
            </a:r>
            <a:r>
              <a:rPr lang="cs-CZ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34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3E640-D530-4B3B-A3E0-E5769422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IP - hlavní pojmy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28FFFD-A2FB-4EBF-93A9-7367C9FC9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Malá společenská skupina</a:t>
            </a:r>
          </a:p>
          <a:p>
            <a:r>
              <a:rPr lang="cs-CZ" dirty="0" err="1"/>
              <a:t>Sebepodrývající</a:t>
            </a:r>
            <a:r>
              <a:rPr lang="cs-CZ" dirty="0"/>
              <a:t> chování</a:t>
            </a:r>
          </a:p>
          <a:p>
            <a:r>
              <a:rPr lang="cs-CZ" dirty="0"/>
              <a:t>Skupinové schéma: </a:t>
            </a:r>
          </a:p>
          <a:p>
            <a:pPr lvl="1"/>
            <a:r>
              <a:rPr lang="cs-CZ" dirty="0"/>
              <a:t>schémata rolí</a:t>
            </a:r>
          </a:p>
          <a:p>
            <a:pPr lvl="1"/>
            <a:r>
              <a:rPr lang="cs-CZ" dirty="0"/>
              <a:t>funkce: </a:t>
            </a:r>
          </a:p>
          <a:p>
            <a:pPr lvl="2"/>
            <a:r>
              <a:rPr lang="cs-CZ" dirty="0"/>
              <a:t>kognitivní mapa</a:t>
            </a:r>
          </a:p>
          <a:p>
            <a:pPr lvl="2"/>
            <a:r>
              <a:rPr lang="cs-CZ" dirty="0"/>
              <a:t>hřiště sociálního tréninku</a:t>
            </a:r>
          </a:p>
          <a:p>
            <a:pPr lvl="2"/>
            <a:r>
              <a:rPr lang="cs-CZ" dirty="0"/>
              <a:t>paralelní trh sociální směny</a:t>
            </a:r>
          </a:p>
          <a:p>
            <a:r>
              <a:rPr lang="cs-CZ" dirty="0" err="1"/>
              <a:t>Mimoterapeutické</a:t>
            </a:r>
            <a:r>
              <a:rPr lang="cs-CZ" dirty="0"/>
              <a:t> využití IP</a:t>
            </a:r>
          </a:p>
        </p:txBody>
      </p:sp>
    </p:spTree>
    <p:extLst>
      <p:ext uri="{BB962C8B-B14F-4D97-AF65-F5344CB8AC3E}">
        <p14:creationId xmlns:p14="http://schemas.microsoft.com/office/powerpoint/2010/main" val="126222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C421C1-8701-444F-BAB4-AEFB3EB6D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Malá společenská skupina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C84A0-0B08-43DE-AC99-47A0E5E44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objektem psychoterapie není jen jedinec, ale i jeho </a:t>
            </a:r>
            <a:r>
              <a:rPr lang="cs-CZ" b="1" dirty="0"/>
              <a:t>přirozená skupina</a:t>
            </a:r>
            <a:endParaRPr lang="cs-CZ" dirty="0"/>
          </a:p>
          <a:p>
            <a:r>
              <a:rPr lang="cs-CZ" dirty="0"/>
              <a:t>skupina je pro člověka tak důležitá, že ho nikdy neopouští, ale je přítomna v jeho myšlenkách, fantaziích i denních a nočních snech </a:t>
            </a:r>
          </a:p>
          <a:p>
            <a:r>
              <a:rPr lang="cs-CZ" dirty="0"/>
              <a:t>v terminologii IP hraje </a:t>
            </a:r>
            <a:r>
              <a:rPr lang="cs-CZ" b="1" dirty="0"/>
              <a:t>skupinové schéma daného jedince </a:t>
            </a:r>
            <a:r>
              <a:rPr lang="cs-CZ" dirty="0"/>
              <a:t>významnou roli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8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A4A8CC-7CFD-4530-97CF-13D9BF3A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Sebepodrývající</a:t>
            </a:r>
            <a:r>
              <a:rPr lang="cs-CZ" dirty="0"/>
              <a:t> chování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148BCC-17DD-4078-9AB6-35634F904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cílem IP je odhalit </a:t>
            </a:r>
            <a:r>
              <a:rPr lang="cs-CZ" b="1" dirty="0" err="1"/>
              <a:t>sebepodrývající</a:t>
            </a:r>
            <a:r>
              <a:rPr lang="cs-CZ" b="1" dirty="0"/>
              <a:t> chování </a:t>
            </a:r>
            <a:r>
              <a:rPr lang="cs-CZ" dirty="0"/>
              <a:t>jedince (supervizora, pracovníka) = nevědomé docilování opaku toho, co si jedinec přeje uskutečnit ve svých vztazích k lidem (tedy i </a:t>
            </a:r>
            <a:r>
              <a:rPr lang="cs-CZ" dirty="0" err="1"/>
              <a:t>supervidovaným</a:t>
            </a:r>
            <a:r>
              <a:rPr lang="cs-CZ" dirty="0"/>
              <a:t>, klientům, spolupracovníkům, nadřízeným apod.) </a:t>
            </a:r>
          </a:p>
          <a:p>
            <a:r>
              <a:rPr lang="cs-CZ" dirty="0"/>
              <a:t>určité chování jedince totiž vyvolává reakci okolí, kterou jedinec nevědomky sám provokuje a podporuje </a:t>
            </a:r>
          </a:p>
          <a:p>
            <a:r>
              <a:rPr lang="cs-CZ" dirty="0"/>
              <a:t>tato reakce tohoto jedince pak dále utvrzuje v jeho mylné představě a dalším chování podle této představy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510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052A0-3AB1-46B0-B799-A4D085E8D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827377-F701-4553-ABD3-3C3FB9FCF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Sociální směna: </a:t>
            </a:r>
          </a:p>
          <a:p>
            <a:pPr lvl="1"/>
            <a:r>
              <a:rPr lang="cs-CZ" dirty="0"/>
              <a:t>v mezilidských vztazích existuje určitá rovnováha mezi odměnami a výdaji. Jedná se o určitou směnu hodnot, jako jsou např. zboží, služby, status, láska, informace a peníze. </a:t>
            </a:r>
          </a:p>
          <a:p>
            <a:pPr lvl="1"/>
            <a:r>
              <a:rPr lang="cs-CZ" dirty="0"/>
              <a:t>motivační rovnováha - rovnováha nebo nerovnováha mezi odměnami a výdaji vede lidi k rozhodnutí vztahy navázat, pokračovat v nich nebo je ukončit </a:t>
            </a:r>
          </a:p>
          <a:p>
            <a:pPr lvl="1"/>
            <a:r>
              <a:rPr lang="cs-CZ" dirty="0"/>
              <a:t>v IP je teorie sociální směny aplikovaná na všechny vztahy, které ovlivňují život (tedy jak skutečné vztahy, tak i vztahy jen myšlené)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870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1767</Words>
  <Application>Microsoft Office PowerPoint</Application>
  <PresentationFormat>Širokoúhlá obrazovka</PresentationFormat>
  <Paragraphs>96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Sebezkušenost na příkladu Integrované psychoterapie</vt:lpstr>
      <vt:lpstr>Sebezkušenost (Goleman, 1997: 54)</vt:lpstr>
      <vt:lpstr>Sebezkušenost (Goleman, 1997: 54 – 55)</vt:lpstr>
      <vt:lpstr>Sebezkušenost</vt:lpstr>
      <vt:lpstr>Sebezkušenost na příkladu Integrované psychoterapie</vt:lpstr>
      <vt:lpstr>IP - hlavní pojmy </vt:lpstr>
      <vt:lpstr>Malá společenská skupina</vt:lpstr>
      <vt:lpstr>Sebepodrývající chování </vt:lpstr>
      <vt:lpstr>Prezentace aplikace PowerPoint</vt:lpstr>
      <vt:lpstr>Význam terapeutické skupiny</vt:lpstr>
      <vt:lpstr>Skupinové schéma</vt:lpstr>
      <vt:lpstr>Prezentace aplikace PowerPoint</vt:lpstr>
      <vt:lpstr>Funkce skupinového schématu</vt:lpstr>
      <vt:lpstr>Sebezkušenostní techniky</vt:lpstr>
      <vt:lpstr>Zásady IP</vt:lpstr>
      <vt:lpstr>Mimoterapeutické využití IP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Sebezkušenost – Integrovaná psychoterapie</dc:title>
  <dc:creator>Mirka Nečasová</dc:creator>
  <cp:lastModifiedBy>Mirka Nečasová</cp:lastModifiedBy>
  <cp:revision>31</cp:revision>
  <dcterms:created xsi:type="dcterms:W3CDTF">2020-04-26T14:01:03Z</dcterms:created>
  <dcterms:modified xsi:type="dcterms:W3CDTF">2022-10-01T11:56:33Z</dcterms:modified>
</cp:coreProperties>
</file>