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55"/>
  </p:notesMasterIdLst>
  <p:sldIdLst>
    <p:sldId id="256" r:id="rId5"/>
    <p:sldId id="302" r:id="rId6"/>
    <p:sldId id="257" r:id="rId7"/>
    <p:sldId id="258" r:id="rId8"/>
    <p:sldId id="259" r:id="rId9"/>
    <p:sldId id="323" r:id="rId10"/>
    <p:sldId id="261" r:id="rId11"/>
    <p:sldId id="324" r:id="rId12"/>
    <p:sldId id="325" r:id="rId13"/>
    <p:sldId id="326" r:id="rId14"/>
    <p:sldId id="263" r:id="rId15"/>
    <p:sldId id="264" r:id="rId16"/>
    <p:sldId id="327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304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328" r:id="rId39"/>
    <p:sldId id="287" r:id="rId40"/>
    <p:sldId id="288" r:id="rId41"/>
    <p:sldId id="286" r:id="rId42"/>
    <p:sldId id="290" r:id="rId43"/>
    <p:sldId id="291" r:id="rId44"/>
    <p:sldId id="292" r:id="rId45"/>
    <p:sldId id="320" r:id="rId46"/>
    <p:sldId id="331" r:id="rId47"/>
    <p:sldId id="329" r:id="rId48"/>
    <p:sldId id="317" r:id="rId49"/>
    <p:sldId id="318" r:id="rId50"/>
    <p:sldId id="332" r:id="rId51"/>
    <p:sldId id="330" r:id="rId52"/>
    <p:sldId id="300" r:id="rId53"/>
    <p:sldId id="333" r:id="rId5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Tahoma" panose="020B0604030504040204" pitchFamily="34" charset="0"/>
      <p:regular r:id="rId60"/>
      <p:bold r:id="rId61"/>
    </p:embeddedFont>
    <p:embeddedFont>
      <p:font typeface="Verdana" panose="020B0604030504040204" pitchFamily="34" charset="0"/>
      <p:regular r:id="rId62"/>
      <p:bold r:id="rId63"/>
      <p:italic r:id="rId64"/>
      <p:boldItalic r:id="rId6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77" roundtripDataSignature="AMtx7mhe8paJvrodLr73I5SogoOLDGqk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8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font" Target="fonts/font3.fntdata"/><Relationship Id="rId79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font" Target="fonts/font6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77" Type="http://customschemas.google.com/relationships/presentationmetadata" Target="meta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80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4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2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609c77370a_1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g609c77370a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613ab93460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g613ab934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609c77370a_1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g609c77370a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609c77370a_1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g609c77370a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609c77370a_1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g609c77370a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613ab93460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g613ab9346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613ab93460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7" name="Google Shape;257;g613ab9346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606e0347b6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g606e0347b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613ab93460_0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0" name="Google Shape;270;g613ab93460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613ab93460_0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g613ab9346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226662053_0_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g62266620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613ab93460_0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0" name="Google Shape;290;g613ab93460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613ab93460_0_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" name="Google Shape;302;g613ab93460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41b513c6b4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" name="Google Shape;313;g41b513c6b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41b513c6b4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" name="Google Shape;324;g41b513c6b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613ab93460_0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g613ab93460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613ab93460_0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2" name="Google Shape;342;g613ab93460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41b513c6b4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8" name="Google Shape;348;g41b513c6b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41b513c6b4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5" name="Google Shape;355;g41b513c6b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41b513c6b4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1" name="Google Shape;361;g41b513c6b4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41b513c6b4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g41b513c6b4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41b513c6b4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5" name="Google Shape;375;g41b513c6b4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41b513c6b4_0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2" name="Google Shape;382;g41b513c6b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09c77370a_1_13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37" name="Google Shape;337;g609c77370a_1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609c77370a_1_1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4" name="Google Shape;404;g609c77370a_1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609c77370a_1_1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0" name="Google Shape;410;g609c77370a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60b77dd97b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5" name="Google Shape;395;g60b77dd97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60b77dd97b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5" name="Google Shape;425;g60b77dd97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60b77dd97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1" name="Google Shape;441;g60b77dd9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613ab93460_0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7" name="Google Shape;447;g613ab93460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613ab93460_0_10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1" name="Google Shape;351;g613ab93460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613ab9346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g613ab934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41b513c6b4_0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3" name="Google Shape;503;g41b513c6b4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60b77dd97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1" name="Google Shape;441;g60b77dd9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36003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613ab93460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g613ab9346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09c77370a_1_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g609c77370a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09c77370a_1_1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0" name="Google Shape;140;g609c77370a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13ab93460_0_2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g613ab9346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atalog.muni.cz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do/fss/57816/65190270/MVEB_thesis_guidelines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ailyinfographic.com/get-more-out-of-google-infographic" TargetMode="External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itace.com/" TargetMode="External"/><Relationship Id="rId5" Type="http://schemas.openxmlformats.org/officeDocument/2006/relationships/hyperlink" Target="https://www.zotero.org/" TargetMode="External"/><Relationship Id="rId4" Type="http://schemas.openxmlformats.org/officeDocument/2006/relationships/hyperlink" Target="https://www.myendnoteweb.com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prehled/zdroj.php?lang=cs&amp;id=22" TargetMode="External"/><Relationship Id="rId7" Type="http://schemas.openxmlformats.org/officeDocument/2006/relationships/hyperlink" Target="https://www.tandfonline.com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zdroje.muni.cz/prehled/zdroj.php?lang=cs&amp;id=289" TargetMode="External"/><Relationship Id="rId5" Type="http://schemas.openxmlformats.org/officeDocument/2006/relationships/hyperlink" Target="https://search.proquest.com/?accountid=16531" TargetMode="External"/><Relationship Id="rId4" Type="http://schemas.openxmlformats.org/officeDocument/2006/relationships/hyperlink" Target="https://knihovna.fss.muni.cz/ezdroje.php?podsekce=&amp;ukol=1&amp;subukol=1&amp;id=5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prehled/zdroj.php?lang=cs&amp;id=478" TargetMode="External"/><Relationship Id="rId2" Type="http://schemas.openxmlformats.org/officeDocument/2006/relationships/hyperlink" Target="https://ezdroje.muni.cz/prehled/zdroj.php?lang=cs&amp;id=508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knihovna.fss.muni.cz/ezdroje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://eds.ics.muni.cz/media/27629/eds-update-2016-luprich.pdf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dailyinfographic.com/get-more-out-of-google-infographic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vat.org.uk/sites/data.t3sc.org/files/images/Social-Media-Marketing.jpg" TargetMode="External"/><Relationship Id="rId5" Type="http://schemas.openxmlformats.org/officeDocument/2006/relationships/hyperlink" Target="http://thetravellingteachers.blogspot.cz/2014/08/newspaper-articles-some-new-and-old.html" TargetMode="External"/><Relationship Id="rId4" Type="http://schemas.openxmlformats.org/officeDocument/2006/relationships/hyperlink" Target="https://s-media-cache-ak0.pinimg.com/736x/b1/8c/7d/b18c7dde7e01870bd4715b308241c155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ive.cz/clanky/pet-nejlepsich-nastroju-pro-tvorbu-myslenkovych-map/sc-3-a-172981/default.asp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"/>
          <p:cNvSpPr txBox="1">
            <a:spLocks noGrp="1"/>
          </p:cNvSpPr>
          <p:nvPr>
            <p:ph type="ctrTitle"/>
          </p:nvPr>
        </p:nvSpPr>
        <p:spPr>
          <a:xfrm>
            <a:off x="336500" y="2097824"/>
            <a:ext cx="8396400" cy="13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</a:pPr>
            <a:r>
              <a:rPr lang="cs-CZ" sz="44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Základy práce s informačními zdroji pro studenty SPR</a:t>
            </a:r>
            <a:endParaRPr sz="4400" b="1" dirty="0">
              <a:solidFill>
                <a:srgbClr val="0000DC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166" name="Google Shape;166;p1"/>
          <p:cNvSpPr txBox="1"/>
          <p:nvPr/>
        </p:nvSpPr>
        <p:spPr>
          <a:xfrm>
            <a:off x="336500" y="5718651"/>
            <a:ext cx="6858000" cy="47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Brno, 10. 10. 2022</a:t>
            </a:r>
            <a:endParaRPr sz="2400" b="1" dirty="0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Podnadpis 1">
            <a:extLst>
              <a:ext uri="{FF2B5EF4-FFF2-40B4-BE49-F238E27FC236}">
                <a16:creationId xmlns:a16="http://schemas.microsoft.com/office/drawing/2014/main" id="{8D31293B-F8C1-474E-9EDA-2A28FF639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1913" y="5526823"/>
            <a:ext cx="3972339" cy="953658"/>
          </a:xfrm>
        </p:spPr>
        <p:txBody>
          <a:bodyPr/>
          <a:lstStyle/>
          <a:p>
            <a:r>
              <a:rPr lang="cs-CZ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Ing. Martina Nedomová, </a:t>
            </a:r>
            <a:r>
              <a:rPr lang="cs-CZ" b="1" dirty="0" err="1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</a:t>
            </a:r>
            <a:r>
              <a:rPr lang="cs-CZ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13ab93460_0_20"/>
          <p:cNvSpPr txBox="1">
            <a:spLocks noGrp="1"/>
          </p:cNvSpPr>
          <p:nvPr>
            <p:ph type="title"/>
          </p:nvPr>
        </p:nvSpPr>
        <p:spPr>
          <a:xfrm>
            <a:off x="710215" y="640908"/>
            <a:ext cx="747256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Téma a klíčová slova II.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7" name="Google Shape;157;g613ab93460_0_20"/>
          <p:cNvSpPr txBox="1"/>
          <p:nvPr/>
        </p:nvSpPr>
        <p:spPr>
          <a:xfrm>
            <a:off x="185981" y="1329108"/>
            <a:ext cx="8524066" cy="432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3) Vyjádřete téma ve formě</a:t>
            </a:r>
            <a:endParaRPr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74955" algn="l" rtl="0"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2000"/>
              <a:buChar char="❖"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klíčových slov (hesel) 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0" indent="0" algn="l" rtl="0">
              <a:spcBef>
                <a:spcPts val="434"/>
              </a:spcBef>
              <a:spcAft>
                <a:spcPts val="0"/>
              </a:spcAft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- používejte zejména </a:t>
            </a:r>
            <a:r>
              <a:rPr lang="cs-CZ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podstatná jména</a:t>
            </a:r>
            <a:r>
              <a:rPr 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17805" algn="l" rtl="0"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příd. jména, zájmena a slovesa pouze pokud jsou opravdu nezbytné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17805" algn="l" rtl="0"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vyhýbejte se tzv. stop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(předložky, spojky, členy v 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0" indent="0" algn="l" rtl="0">
              <a:spcBef>
                <a:spcPts val="434"/>
              </a:spcBef>
              <a:spcAft>
                <a:spcPts val="0"/>
              </a:spcAft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   cizích jazycích)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0" algn="l" rtl="0">
              <a:spcBef>
                <a:spcPts val="434"/>
              </a:spcBef>
              <a:spcAft>
                <a:spcPts val="0"/>
              </a:spcAft>
              <a:buNone/>
            </a:pPr>
            <a:r>
              <a:rPr lang="cs-CZ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        př. sociální chování; sociální práce; terapie</a:t>
            </a:r>
            <a:endParaRPr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0" indent="-285750" algn="l" rtl="0">
              <a:lnSpc>
                <a:spcPct val="60000"/>
              </a:lnSpc>
              <a:spcBef>
                <a:spcPts val="434"/>
              </a:spcBef>
              <a:spcAft>
                <a:spcPts val="0"/>
              </a:spcAft>
              <a:buNone/>
            </a:pP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74955" algn="l" rtl="0"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❖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Pozn. v katalozích knihoven můžete nalézt i tzv.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předmětová hesla 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0" algn="l" rtl="0">
              <a:spcBef>
                <a:spcPts val="434"/>
              </a:spcBef>
              <a:spcAft>
                <a:spcPts val="0"/>
              </a:spcAft>
              <a:buNone/>
            </a:pPr>
            <a:r>
              <a:rPr lang="cs-CZ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   př. Sociální </a:t>
            </a:r>
            <a:r>
              <a:rPr lang="cs-CZ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chování-psychologické</a:t>
            </a:r>
            <a:r>
              <a:rPr lang="cs-CZ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aspekty </a:t>
            </a:r>
            <a:r>
              <a:rPr lang="cs-CZ" sz="2400" b="1" i="1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SK MU</a:t>
            </a:r>
            <a:endParaRPr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cs-CZ" sz="2400" i="0" u="none" strike="noStrike" cap="none" dirty="0"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endParaRPr sz="2400" i="0" u="none" strike="noStrike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000" i="0" u="none" strike="noStrike" cap="none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000" i="0" u="none" strike="noStrike" cap="non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g609c77370a_1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609c77370a_1_27"/>
          <p:cNvSpPr txBox="1"/>
          <p:nvPr/>
        </p:nvSpPr>
        <p:spPr>
          <a:xfrm>
            <a:off x="309482" y="587829"/>
            <a:ext cx="8105648" cy="537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Téma a klíčová slova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28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Výběr zdrojů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 vyhledávání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Vlastní vyhledávací proces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Hodnocení vyhledaných záznamů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operace</a:t>
            </a: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613ab93460_0_26"/>
          <p:cNvSpPr txBox="1"/>
          <p:nvPr/>
        </p:nvSpPr>
        <p:spPr>
          <a:xfrm>
            <a:off x="569167" y="640908"/>
            <a:ext cx="7613608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4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22" name="Google Shape;222;g613ab93460_0_26"/>
          <p:cNvSpPr txBox="1"/>
          <p:nvPr/>
        </p:nvSpPr>
        <p:spPr>
          <a:xfrm>
            <a:off x="187500" y="1656522"/>
            <a:ext cx="8611943" cy="489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Před začátkem vlastního procesu vyhledávání je  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třeba si ujasnit: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časové rozmezí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typy dokumentů (např. odborné časopisy, kapitoly z knih, příspěvky z konferencí, zpravodajství)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typ dat (text, audio, video)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jazyk dokumentů (většina světové produkce je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 AJ)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forma (odborná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x populárně naučná)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C865F7-9AA9-442A-AD54-274BD51C3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82439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Téma →Výzkumná otázka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781A469-0946-402E-A96C-C239B677F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216240"/>
            <a:ext cx="7886700" cy="539762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Formulace tématu do výzkumné otázky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Volba výzkumné otázky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2200" dirty="0"/>
              <a:t>Příliš obecná: </a:t>
            </a:r>
          </a:p>
          <a:p>
            <a:pPr marL="1028700" lvl="2" indent="0">
              <a:buNone/>
            </a:pPr>
            <a:r>
              <a:rPr lang="cs-CZ" sz="1400" dirty="0"/>
              <a:t>Jaký je vztah mezi státní regulací a energetickou účinností?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 </a:t>
            </a:r>
            <a:r>
              <a:rPr lang="cs-CZ" sz="2200" dirty="0"/>
              <a:t>Specifická: </a:t>
            </a:r>
          </a:p>
          <a:p>
            <a:pPr marL="1028700" lvl="2" indent="0">
              <a:buNone/>
            </a:pPr>
            <a:r>
              <a:rPr lang="cs-CZ" sz="1400" dirty="0"/>
              <a:t>Jak program Zelená úsporám přispívá k energetické účinnosti v městě Brně?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 </a:t>
            </a:r>
            <a:r>
              <a:rPr lang="cs-CZ" sz="2200" dirty="0"/>
              <a:t>Triviální: </a:t>
            </a:r>
          </a:p>
          <a:p>
            <a:pPr marL="1028700" lvl="2" indent="0">
              <a:buNone/>
            </a:pPr>
            <a:r>
              <a:rPr lang="cs-CZ" sz="1400" dirty="0"/>
              <a:t>Je Ruská federace vlivným energetickým exportérem?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2200" dirty="0"/>
              <a:t>Netriviální</a:t>
            </a:r>
            <a:r>
              <a:rPr lang="cs-CZ" dirty="0"/>
              <a:t>: </a:t>
            </a:r>
          </a:p>
          <a:p>
            <a:pPr marL="1028700" lvl="2" indent="0">
              <a:buNone/>
            </a:pPr>
            <a:r>
              <a:rPr lang="cs-CZ" sz="1400" dirty="0"/>
              <a:t>Jak  Ruská federace využívá energii v zahraniční politice ve vztahu k pobaltským státům?</a:t>
            </a:r>
            <a:endParaRPr lang="en-US" sz="14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2200" dirty="0"/>
              <a:t>Nerealizovatelná:</a:t>
            </a:r>
          </a:p>
          <a:p>
            <a:pPr marL="1028700" lvl="2" indent="0">
              <a:buNone/>
            </a:pPr>
            <a:r>
              <a:rPr lang="cs-CZ" sz="1400" dirty="0"/>
              <a:t>Jaké osobní pohnutky vedly  ministra  Kubu  k prosazování prolomení limitů pro těžbu uhlí v severních Čechách?</a:t>
            </a:r>
            <a:endParaRPr lang="en-US" sz="14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sz="2200" dirty="0"/>
              <a:t>Realizovatelná:</a:t>
            </a:r>
          </a:p>
          <a:p>
            <a:pPr marL="1028700" lvl="2" indent="0">
              <a:buNone/>
            </a:pPr>
            <a:r>
              <a:rPr lang="cs-CZ" sz="1400" dirty="0"/>
              <a:t>Jaká  jsou  hlavní  témata spojená  s energetikou ve  veřejném diskurzu vlády České republiky?</a:t>
            </a:r>
          </a:p>
          <a:p>
            <a:pPr marL="571500" lvl="1" indent="0">
              <a:buNone/>
            </a:pPr>
            <a:endParaRPr lang="cs-CZ" sz="1800" dirty="0"/>
          </a:p>
          <a:p>
            <a:pPr marL="571500" lvl="1" indent="0">
              <a:buNone/>
            </a:pPr>
            <a:endParaRPr lang="cs-CZ" sz="1800" dirty="0"/>
          </a:p>
          <a:p>
            <a:pPr marL="114300" indent="0">
              <a:buNone/>
            </a:pPr>
            <a:r>
              <a:rPr lang="cs-CZ" dirty="0"/>
              <a:t> </a:t>
            </a:r>
          </a:p>
          <a:p>
            <a:pPr>
              <a:buFontTx/>
              <a:buChar char="-"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0391C23-6CC8-48E6-85B3-62D6F6B862FC}"/>
              </a:ext>
            </a:extLst>
          </p:cNvPr>
          <p:cNvSpPr/>
          <p:nvPr/>
        </p:nvSpPr>
        <p:spPr>
          <a:xfrm>
            <a:off x="2975021" y="6536317"/>
            <a:ext cx="6319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/>
              <a:t>Zdroj: </a:t>
            </a:r>
            <a:r>
              <a:rPr lang="pl-PL" sz="1000" dirty="0">
                <a:hlinkClick r:id="rId2"/>
              </a:rPr>
              <a:t>https://is.muni.cz/do/fss/57816/65190270/MVEB_thesis_guidelines.pdf</a:t>
            </a:r>
            <a:r>
              <a:rPr lang="pl-PL" sz="1000" dirty="0"/>
              <a:t>, cit. </a:t>
            </a:r>
            <a:r>
              <a:rPr lang="en-US" sz="1000" dirty="0"/>
              <a:t>[2019-09-20]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2223603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g609c77370a_1_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609c77370a_1_36"/>
          <p:cNvSpPr txBox="1"/>
          <p:nvPr/>
        </p:nvSpPr>
        <p:spPr>
          <a:xfrm>
            <a:off x="628650" y="730483"/>
            <a:ext cx="7886700" cy="5361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Téma a klíčová slova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Výběr zdrojů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 vyhledávání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Vlastní vyhledávací proces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Hodnocení vyhledaných záznamů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operace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609c77370a_1_54"/>
          <p:cNvSpPr txBox="1"/>
          <p:nvPr/>
        </p:nvSpPr>
        <p:spPr>
          <a:xfrm>
            <a:off x="551925" y="899400"/>
            <a:ext cx="790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Téma a klíčová slova</a:t>
            </a:r>
            <a:endParaRPr sz="2800" b="0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Další specifikace</a:t>
            </a:r>
            <a:endParaRPr sz="2800" b="0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Výběr zdrojů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Boolovský model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Technika vyhledávání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Vlastní vyhledávací proces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Hodnocení vyhledaných záznamů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Další operace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g609c77370a_1_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609c77370a_1_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609c77370a_1_54"/>
          <p:cNvSpPr txBox="1"/>
          <p:nvPr/>
        </p:nvSpPr>
        <p:spPr>
          <a:xfrm>
            <a:off x="473700" y="5521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 Výběr zdrojů</a:t>
            </a:r>
            <a:endParaRPr sz="4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38" name="Google Shape;238;g609c77370a_1_54"/>
          <p:cNvSpPr txBox="1"/>
          <p:nvPr/>
        </p:nvSpPr>
        <p:spPr>
          <a:xfrm>
            <a:off x="661150" y="2127225"/>
            <a:ext cx="769925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Specializované odborné databáze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Knihovní katalogy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Specializované vyhledávače </a:t>
            </a:r>
            <a:r>
              <a:rPr lang="cs-CZ" sz="32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odb</a:t>
            </a: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informací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2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Repozitáře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Knihovny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609c77370a_1_46"/>
          <p:cNvSpPr txBox="1"/>
          <p:nvPr/>
        </p:nvSpPr>
        <p:spPr>
          <a:xfrm>
            <a:off x="551925" y="899400"/>
            <a:ext cx="790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Téma a klíčová slova</a:t>
            </a:r>
            <a:endParaRPr sz="2800" b="0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Další specifikace</a:t>
            </a:r>
            <a:endParaRPr sz="2800" b="0" i="0" u="none" strike="noStrike" cap="non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Výběr zdrojů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Boolovský model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Technika vyhledávání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Vlastní vyhledávací proces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Hodnocení vyhledaných záznamů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Další operace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g609c77370a_1_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609c77370a_1_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609c77370a_1_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91680" y="2276872"/>
            <a:ext cx="5657850" cy="20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613ab93460_0_33"/>
          <p:cNvSpPr txBox="1"/>
          <p:nvPr/>
        </p:nvSpPr>
        <p:spPr>
          <a:xfrm>
            <a:off x="424349" y="321023"/>
            <a:ext cx="8322085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Google (</a:t>
            </a:r>
            <a:r>
              <a:rPr lang="cs-CZ" sz="4000" b="1" i="0" u="none" strike="noStrike" cap="none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Scholar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 - tipy pro vyhledávání</a:t>
            </a:r>
            <a:endParaRPr sz="4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54" name="Google Shape;254;g613ab93460_0_33"/>
          <p:cNvSpPr txBox="1"/>
          <p:nvPr/>
        </p:nvSpPr>
        <p:spPr>
          <a:xfrm>
            <a:off x="424350" y="1484243"/>
            <a:ext cx="8202815" cy="4731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Profil na GS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Vyhledávání na konkrétní stránce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př.</a:t>
            </a:r>
            <a:r>
              <a:rPr lang="cs-CZ" sz="2400" b="1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sirovatka</a:t>
            </a:r>
            <a:r>
              <a:rPr lang="cs-CZ" sz="2400" b="1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site:fss.muni.cz</a:t>
            </a:r>
            <a:endParaRPr sz="2400" b="1" i="1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169545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Char char="❑"/>
            </a:pPr>
            <a:r>
              <a:rPr lang="cs-CZ" sz="24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Definice</a:t>
            </a: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př. </a:t>
            </a:r>
            <a:r>
              <a:rPr lang="cs-CZ" sz="2400" b="1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define:social</a:t>
            </a:r>
            <a:r>
              <a:rPr lang="cs-CZ" sz="2400" b="1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exclusion</a:t>
            </a:r>
            <a:endParaRPr sz="2400" b="1" i="1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169545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Char char="❑"/>
            </a:pPr>
            <a:r>
              <a:rPr lang="cs-CZ" sz="24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Vyhledávání stránek, které jsou podobné určité adrese URL</a:t>
            </a: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př. </a:t>
            </a:r>
            <a:r>
              <a:rPr lang="cs-CZ" sz="2400" b="1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related:fss.muni.cz</a:t>
            </a:r>
            <a:endParaRPr sz="2400" b="1" i="1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169545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1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Char char="❑"/>
            </a:pPr>
            <a:r>
              <a:rPr lang="cs-CZ" sz="24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 dokumentu</a:t>
            </a: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4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př. </a:t>
            </a:r>
            <a:r>
              <a:rPr lang="cs-CZ" sz="2400" b="1" i="1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filetype:pdf</a:t>
            </a:r>
            <a:endParaRPr sz="24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g613ab93460_0_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613ab93460_0_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0837" y="1394347"/>
            <a:ext cx="7419975" cy="44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613ab93460_0_40"/>
          <p:cNvSpPr txBox="1"/>
          <p:nvPr/>
        </p:nvSpPr>
        <p:spPr>
          <a:xfrm>
            <a:off x="950825" y="6013750"/>
            <a:ext cx="69621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cs-CZ" sz="3200" b="0" i="0" u="sng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Infographic: </a:t>
            </a:r>
            <a:r>
              <a:rPr lang="cs-CZ" sz="3200" b="0" i="0" u="sng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Get</a:t>
            </a:r>
            <a:r>
              <a:rPr lang="cs-CZ" sz="3200" b="0" i="0" u="sng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 More </a:t>
            </a:r>
            <a:r>
              <a:rPr lang="cs-CZ" sz="3200" b="0" i="0" u="sng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Out</a:t>
            </a:r>
            <a:r>
              <a:rPr lang="cs-CZ" sz="3200" b="0" i="0" u="sng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 </a:t>
            </a:r>
            <a:r>
              <a:rPr lang="cs-CZ" sz="3200" b="0" i="0" u="sng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of</a:t>
            </a:r>
            <a:r>
              <a:rPr lang="cs-CZ" sz="3200" b="0" i="0" u="sng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 Google</a:t>
            </a:r>
            <a:endParaRPr sz="1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606e0347b6_0_26"/>
          <p:cNvSpPr txBox="1"/>
          <p:nvPr/>
        </p:nvSpPr>
        <p:spPr>
          <a:xfrm>
            <a:off x="525619" y="460027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Téma a klíčová slova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Výběr zdrojů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 vyhledávání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Vlastní vyhledávací proces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Hodnocení vyhledaných záznamů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operace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8012E58-57F6-4728-8C0E-7C3D04413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464948"/>
            <a:ext cx="7886700" cy="579418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altLang="cs-CZ" sz="35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 s EIZ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2500" dirty="0"/>
              <a:t>seminář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dotazy k úvodní přednášce, cvičením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základy vyhledávacích technik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tvorba rešeršního dotazu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praktické vyhledávání v databázích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>
                <a:solidFill>
                  <a:srgbClr val="FF0000"/>
                </a:solidFill>
              </a:rPr>
              <a:t>zadání závěrečné rešerše</a:t>
            </a:r>
          </a:p>
          <a:p>
            <a:pPr lvl="1"/>
            <a:endParaRPr lang="cs-CZ" altLang="cs-CZ" sz="2500" i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2500" dirty="0"/>
              <a:t>přednáška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citace, plagiátorství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>
                <a:solidFill>
                  <a:srgbClr val="FF0000"/>
                </a:solidFill>
              </a:rPr>
              <a:t>zadání online cvičení na citace</a:t>
            </a:r>
          </a:p>
          <a:p>
            <a:pPr marL="457200" lvl="1" indent="0">
              <a:buNone/>
            </a:pPr>
            <a:endParaRPr lang="cs-CZ" altLang="cs-CZ" sz="25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2500" dirty="0"/>
              <a:t>seminář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dotazy k úkolům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EBSCO </a:t>
            </a:r>
            <a:r>
              <a:rPr lang="cs-CZ" altLang="cs-CZ" sz="2500" dirty="0" err="1"/>
              <a:t>Discovery</a:t>
            </a:r>
            <a:r>
              <a:rPr lang="cs-CZ" altLang="cs-CZ" sz="2500" dirty="0"/>
              <a:t> </a:t>
            </a:r>
            <a:r>
              <a:rPr lang="cs-CZ" altLang="cs-CZ" sz="2500" dirty="0" err="1"/>
              <a:t>Service</a:t>
            </a:r>
            <a:r>
              <a:rPr lang="cs-CZ" altLang="cs-CZ" sz="2500" dirty="0"/>
              <a:t> a další nadstavbové nástroje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elektronické knihy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cs-CZ" altLang="cs-CZ" sz="2500" dirty="0">
              <a:solidFill>
                <a:srgbClr val="FF0000"/>
              </a:solidFill>
            </a:endParaRPr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628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613ab93460_0_60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4. </a:t>
            </a:r>
            <a:r>
              <a:rPr lang="cs-CZ" sz="4000" b="1" i="0" u="none" strike="noStrike" cap="none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4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74" name="Google Shape;274;g613ab93460_0_60"/>
          <p:cNvSpPr txBox="1"/>
          <p:nvPr/>
        </p:nvSpPr>
        <p:spPr>
          <a:xfrm>
            <a:off x="503275" y="1949600"/>
            <a:ext cx="80814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Noto Sans Symbols"/>
              <a:buChar char="❑"/>
            </a:pPr>
            <a:r>
              <a:rPr lang="cs-CZ" sz="296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Logický součin, průnik - operátor </a:t>
            </a:r>
            <a:r>
              <a:rPr lang="cs-CZ" sz="296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AND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4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Noto Sans Symbols"/>
              <a:buChar char="❑"/>
            </a:pPr>
            <a:r>
              <a:rPr lang="cs-CZ" sz="296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Logický součet, sjednocení - operátor </a:t>
            </a:r>
            <a:r>
              <a:rPr lang="cs-CZ" sz="296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OR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4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Noto Sans Symbols"/>
              <a:buChar char="❑"/>
            </a:pPr>
            <a:r>
              <a:rPr lang="cs-CZ" sz="296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Logická negace - operátor </a:t>
            </a:r>
            <a:r>
              <a:rPr lang="cs-CZ" sz="296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NOT</a:t>
            </a:r>
            <a:endParaRPr sz="296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4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Noto Sans Symbols"/>
              <a:buChar char="❑"/>
            </a:pPr>
            <a:r>
              <a:rPr lang="cs-CZ" sz="296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Krácení termínů </a:t>
            </a:r>
            <a:r>
              <a:rPr lang="cs-CZ" sz="296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(</a:t>
            </a:r>
            <a:r>
              <a:rPr lang="cs-CZ" sz="296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truncation</a:t>
            </a:r>
            <a:r>
              <a:rPr lang="cs-CZ" sz="296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</a:t>
            </a:r>
            <a:endParaRPr sz="3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4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Noto Sans Symbols"/>
              <a:buChar char="❑"/>
            </a:pPr>
            <a:r>
              <a:rPr lang="cs-CZ" sz="296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Vyhledávání prostřednictvím </a:t>
            </a:r>
            <a:r>
              <a:rPr lang="cs-CZ" sz="296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fráze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613ab93460_0_60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1BFB4A2-CF96-43C8-9ECB-62A1826AF845}"/>
              </a:ext>
            </a:extLst>
          </p:cNvPr>
          <p:cNvSpPr txBox="1"/>
          <p:nvPr/>
        </p:nvSpPr>
        <p:spPr>
          <a:xfrm>
            <a:off x="4572000" y="6217101"/>
            <a:ext cx="4347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Zdroj</a:t>
            </a:r>
            <a:r>
              <a:rPr lang="cs-CZ" alt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: Steinerová: </a:t>
            </a:r>
            <a:r>
              <a:rPr lang="cs-CZ" altLang="cs-CZ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Informačné</a:t>
            </a:r>
            <a:r>
              <a:rPr lang="cs-CZ" alt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stratégie</a:t>
            </a:r>
            <a:r>
              <a:rPr lang="cs-CZ" alt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cs-CZ" altLang="cs-CZ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elektronickom</a:t>
            </a:r>
            <a:r>
              <a:rPr lang="cs-CZ" alt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prostredí</a:t>
            </a:r>
            <a:r>
              <a:rPr lang="cs-CZ" altLang="cs-CZ" sz="12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613ab93460_0_66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Strategie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4000" b="1" i="0" u="none" strike="noStrike" cap="none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Boolovského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modelu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g613ab93460_0_66"/>
          <p:cNvSpPr txBox="1"/>
          <p:nvPr/>
        </p:nvSpPr>
        <p:spPr>
          <a:xfrm>
            <a:off x="503275" y="1741382"/>
            <a:ext cx="8190151" cy="355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nejrozšířenější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kombinace termínů pomocí logických operátorů AND, OR, NOT</a:t>
            </a:r>
            <a:endParaRPr sz="296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g613ab93460_0_66" descr="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851" y="4641229"/>
            <a:ext cx="3329996" cy="1506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613ab93460_0_66" descr="an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9781" y="3622100"/>
            <a:ext cx="3467888" cy="1505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g613ab93460_0_66" descr="no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20566" y="4786547"/>
            <a:ext cx="3366000" cy="1506314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613ab93460_0_66"/>
          <p:cNvSpPr txBox="1"/>
          <p:nvPr/>
        </p:nvSpPr>
        <p:spPr>
          <a:xfrm>
            <a:off x="0" y="6559825"/>
            <a:ext cx="8800800" cy="2651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Zdroj: http://spencerjardine.blogspot.cz/2012/02/boolean-search-strategies-videos.html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13ab93460_0_71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Operátor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AND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g613ab93460_0_71"/>
          <p:cNvSpPr txBox="1"/>
          <p:nvPr/>
        </p:nvSpPr>
        <p:spPr>
          <a:xfrm>
            <a:off x="424350" y="1545025"/>
            <a:ext cx="8441354" cy="2284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Logický součin, průnik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Vyhledání jen těch dokumentů, ve kterých se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vyskytují obě klíčová slova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Výsledek průzkumu se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zužuje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Můžeme jej znázornit jako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průnik množin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g613ab93460_0_71" descr="a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8515" y="4133726"/>
            <a:ext cx="3898900" cy="172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g613ab93460_0_71"/>
          <p:cNvSpPr txBox="1"/>
          <p:nvPr/>
        </p:nvSpPr>
        <p:spPr>
          <a:xfrm>
            <a:off x="4395177" y="5872268"/>
            <a:ext cx="1756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yndrom vyhoření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99" name="Google Shape;299;g613ab93460_0_71"/>
          <p:cNvSpPr txBox="1"/>
          <p:nvPr/>
        </p:nvSpPr>
        <p:spPr>
          <a:xfrm>
            <a:off x="6301357" y="6001325"/>
            <a:ext cx="23109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ociální pracovníci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</a:pPr>
            <a:endParaRPr sz="2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A81AAFA-E40A-4BDD-8C92-C37DC6F46701}"/>
              </a:ext>
            </a:extLst>
          </p:cNvPr>
          <p:cNvSpPr txBox="1"/>
          <p:nvPr/>
        </p:nvSpPr>
        <p:spPr>
          <a:xfrm>
            <a:off x="531742" y="4828510"/>
            <a:ext cx="3471091" cy="1200329"/>
          </a:xfrm>
          <a:prstGeom prst="rect">
            <a:avLst/>
          </a:prstGeom>
          <a:noFill/>
          <a:ln>
            <a:solidFill>
              <a:srgbClr val="33CCCC"/>
            </a:solidFill>
            <a:prstDash val="sysDot"/>
          </a:ln>
          <a:effectLst>
            <a:glow rad="63500">
              <a:srgbClr val="33CCCC">
                <a:alpha val="40000"/>
              </a:srgbClr>
            </a:glow>
          </a:effectLst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př. syndrom vyhoření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AND sociální pracovníci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613ab93460_0_77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Operátor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OR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613ab93460_0_77"/>
          <p:cNvSpPr txBox="1"/>
          <p:nvPr/>
        </p:nvSpPr>
        <p:spPr>
          <a:xfrm>
            <a:off x="263100" y="1428226"/>
            <a:ext cx="8456830" cy="2485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Logický součet, sjednocení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Vyhledání dokumentů, které obsahují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alespoň jeden ze zadaných výrazů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Výsledek průzkumu se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rozšiřuje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Můžeme jej znázornit jako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sjednocení množin</a:t>
            </a:r>
            <a:endParaRPr sz="24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g613ab93460_0_77" descr="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8400" y="3993339"/>
            <a:ext cx="3239646" cy="172805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6A7078C-9DE2-4368-9EB4-C8E9D723D87A}"/>
              </a:ext>
            </a:extLst>
          </p:cNvPr>
          <p:cNvSpPr txBox="1"/>
          <p:nvPr/>
        </p:nvSpPr>
        <p:spPr>
          <a:xfrm>
            <a:off x="3922642" y="5288764"/>
            <a:ext cx="26655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2400" dirty="0">
                <a:solidFill>
                  <a:prstClr val="black"/>
                </a:solidFill>
                <a:latin typeface="Calibri"/>
              </a:rPr>
              <a:t>i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migrační politika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D09533C-9F17-4BDA-89AF-C77B5561F452}"/>
              </a:ext>
            </a:extLst>
          </p:cNvPr>
          <p:cNvSpPr txBox="1"/>
          <p:nvPr/>
        </p:nvSpPr>
        <p:spPr>
          <a:xfrm>
            <a:off x="6588224" y="5616803"/>
            <a:ext cx="2555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migrační politika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A29ED65-AC05-4DAF-9516-693FE3ED4F1B}"/>
              </a:ext>
            </a:extLst>
          </p:cNvPr>
          <p:cNvSpPr txBox="1"/>
          <p:nvPr/>
        </p:nvSpPr>
        <p:spPr>
          <a:xfrm>
            <a:off x="401480" y="4613396"/>
            <a:ext cx="3362137" cy="1107996"/>
          </a:xfrm>
          <a:prstGeom prst="rect">
            <a:avLst/>
          </a:prstGeom>
          <a:noFill/>
          <a:ln>
            <a:solidFill>
              <a:srgbClr val="33CCCC"/>
            </a:solidFill>
            <a:prstDash val="sysDash"/>
          </a:ln>
          <a:effectLst>
            <a:glow rad="63500">
              <a:srgbClr val="33CCCC">
                <a:alpha val="40000"/>
              </a:srgbClr>
            </a:glow>
          </a:effectLst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př. imigrační politika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OR migrační</a:t>
            </a:r>
            <a:r>
              <a:rPr kumimoji="0" lang="cs-CZ" altLang="cs-CZ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politika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41b513c6b4_0_3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Operátor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NOT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g41b513c6b4_0_3"/>
          <p:cNvSpPr txBox="1"/>
          <p:nvPr/>
        </p:nvSpPr>
        <p:spPr>
          <a:xfrm>
            <a:off x="424350" y="1545025"/>
            <a:ext cx="8453096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Logická negace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Vyloučí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ty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záznamy o dokumentech,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které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obsahují označené klíčové slovo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Záleží na pořadí klíčových slov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Výsledek průzkumu se </a:t>
            </a: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zužuje</a:t>
            </a:r>
            <a:endParaRPr sz="24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g41b513c6b4_0_3" descr="no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1323" y="4101613"/>
            <a:ext cx="3168352" cy="136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54875377-8A87-4B99-8A07-A0AF3CB69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24" y="4537622"/>
            <a:ext cx="3330849" cy="1251721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2306C67C-07BE-4EBB-82BB-B79EB1E73041}"/>
              </a:ext>
            </a:extLst>
          </p:cNvPr>
          <p:cNvSpPr txBox="1"/>
          <p:nvPr/>
        </p:nvSpPr>
        <p:spPr>
          <a:xfrm>
            <a:off x="4427984" y="6017806"/>
            <a:ext cx="4608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imigrační politika   Evropská unie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41b513c6b4_0_9"/>
          <p:cNvSpPr txBox="1"/>
          <p:nvPr/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Krácení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termínů (</a:t>
            </a:r>
            <a:r>
              <a:rPr lang="cs-CZ" sz="4000" b="1" i="0" u="none" strike="noStrike" cap="none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truncation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g41b513c6b4_0_9"/>
          <p:cNvSpPr txBox="1"/>
          <p:nvPr/>
        </p:nvSpPr>
        <p:spPr>
          <a:xfrm>
            <a:off x="424350" y="1545025"/>
            <a:ext cx="8081400" cy="339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❑"/>
            </a:pPr>
            <a:r>
              <a:rPr lang="cs-CZ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Hledaný termín je zkrácen na kořen slova</a:t>
            </a: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Systém dohledá všechny možné tvary podle tohoto kořenu</a:t>
            </a: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Přípony nebo koncovky jsou nahrazeny zástupným znakem</a:t>
            </a: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Výsledek vyhledávání se rozšiřuje </a:t>
            </a: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0" marR="0" lvl="1" indent="-3429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v"/>
            </a:pPr>
            <a:r>
              <a:rPr lang="cs-CZ" sz="24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Pozn. vyhledávací nástroje mohou využívat různé symboly</a:t>
            </a:r>
          </a:p>
          <a:p>
            <a:pPr marL="742950" marR="0" lvl="1" indent="-3238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Char char="–"/>
            </a:pPr>
            <a:endParaRPr sz="2400" i="0" u="none" strike="noStrike" cap="none" dirty="0">
              <a:solidFill>
                <a:srgbClr val="000000"/>
              </a:solidFill>
            </a:endParaRPr>
          </a:p>
          <a:p>
            <a:pPr marL="742950" marR="0" lvl="0" indent="-2857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1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př. </a:t>
            </a:r>
            <a:r>
              <a:rPr lang="cs-CZ" sz="2400" b="1" i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bezdomov</a:t>
            </a:r>
            <a:r>
              <a:rPr lang="cs-CZ" sz="2400" b="1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- bezdomovci, bezdomovectví aj.</a:t>
            </a:r>
            <a:endParaRPr sz="24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613ab93460_0_83"/>
          <p:cNvSpPr txBox="1"/>
          <p:nvPr/>
        </p:nvSpPr>
        <p:spPr>
          <a:xfrm>
            <a:off x="457300" y="259350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g613ab93460_0_83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g613ab93460_0_83"/>
          <p:cNvSpPr txBox="1"/>
          <p:nvPr/>
        </p:nvSpPr>
        <p:spPr>
          <a:xfrm>
            <a:off x="424350" y="640900"/>
            <a:ext cx="83973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Vyhledávání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prostřednictvím fráze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g613ab93460_0_83"/>
          <p:cNvSpPr txBox="1"/>
          <p:nvPr/>
        </p:nvSpPr>
        <p:spPr>
          <a:xfrm>
            <a:off x="424350" y="1749287"/>
            <a:ext cx="8043789" cy="3713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190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Bližší specifikace dotazu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33387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Slovní spojení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33387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Všechny slova se musí vyskytovat v přesném pořadí a uvedeném tvaru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33387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Nejčastěji se využívají uvozovky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433387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Výsledek vyhledávání se zužuje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Noto Sans Symbols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0" indent="-2857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800" b="1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př. "</a:t>
            </a:r>
            <a:r>
              <a:rPr lang="cs-CZ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sociální politika</a:t>
            </a:r>
            <a:r>
              <a:rPr lang="cs-CZ" sz="2800" b="1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" 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C7AEE0-2377-482C-8EE3-9BE2AC747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Příklady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76A70-E65D-4727-A5C2-764AC97EB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690690"/>
            <a:ext cx="7886700" cy="4802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Social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networks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adolescents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cyberbulling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cs-CZ" sz="3600" b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Složitý dotaz s využitím booleovských operátorů</a:t>
            </a:r>
          </a:p>
          <a:p>
            <a:pPr marL="0" indent="0">
              <a:buNone/>
            </a:pPr>
            <a:endParaRPr lang="cs-CZ" b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adolescents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OR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teenagers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social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networks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OR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social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media AND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cyberbulling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i="1" dirty="0">
                <a:solidFill>
                  <a:schemeClr val="bg1">
                    <a:lumMod val="65000"/>
                  </a:schemeClr>
                </a:solidFill>
              </a:rPr>
              <a:t>- špatně zadaný dotaz</a:t>
            </a:r>
          </a:p>
          <a:p>
            <a:pPr marL="0" indent="0">
              <a:buNone/>
            </a:pPr>
            <a:endParaRPr lang="cs-CZ" sz="36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adolescents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OR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teenagers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) AND (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social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networks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OR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social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media) AND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cyberbulling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i="1" dirty="0">
                <a:solidFill>
                  <a:schemeClr val="bg1">
                    <a:lumMod val="65000"/>
                  </a:schemeClr>
                </a:solidFill>
              </a:rPr>
              <a:t>- dobře zadaný dotaz</a:t>
            </a:r>
            <a:endParaRPr lang="cs-CZ" dirty="0">
              <a:solidFill>
                <a:schemeClr val="bg1">
                  <a:lumMod val="65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5098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g613ab93460_0_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23001"/>
            <a:ext cx="9144003" cy="7381001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g613ab93460_0_91"/>
          <p:cNvSpPr txBox="1"/>
          <p:nvPr/>
        </p:nvSpPr>
        <p:spPr>
          <a:xfrm>
            <a:off x="628650" y="730483"/>
            <a:ext cx="7547941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Téma a klíčová slova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Výběr zdrojů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 err="1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 vyhledávání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Vlastní vyhledávací proces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Hodnocení vyhledaných záznamů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operace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41b513c6b4_0_15"/>
          <p:cNvSpPr txBox="1"/>
          <p:nvPr/>
        </p:nvSpPr>
        <p:spPr>
          <a:xfrm>
            <a:off x="424350" y="640900"/>
            <a:ext cx="83973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vyhledávání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g41b513c6b4_0_15"/>
          <p:cNvSpPr txBox="1"/>
          <p:nvPr/>
        </p:nvSpPr>
        <p:spPr>
          <a:xfrm>
            <a:off x="424350" y="2117325"/>
            <a:ext cx="7394433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Prohlížení (</a:t>
            </a:r>
            <a:r>
              <a:rPr lang="cs-CZ" sz="30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browsing</a:t>
            </a:r>
            <a:r>
              <a:rPr lang="cs-CZ" sz="3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Vyhledávání (</a:t>
            </a:r>
            <a:r>
              <a:rPr lang="cs-CZ" sz="3000" b="1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searching</a:t>
            </a:r>
            <a:r>
              <a:rPr lang="cs-CZ" sz="3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❖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jednoduché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❖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pokročilé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226662053_0_0"/>
          <p:cNvSpPr txBox="1">
            <a:spLocks noGrp="1"/>
          </p:cNvSpPr>
          <p:nvPr>
            <p:ph type="body" idx="1"/>
          </p:nvPr>
        </p:nvSpPr>
        <p:spPr>
          <a:xfrm>
            <a:off x="628650" y="689316"/>
            <a:ext cx="7886700" cy="602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70000"/>
              </a:lnSpc>
              <a:buNone/>
            </a:pPr>
            <a:r>
              <a:rPr lang="cs-CZ" sz="30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Práce s EIZ I. – cíle dnešní lekce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37"/>
              <a:buFont typeface="Arial"/>
              <a:buNone/>
            </a:pPr>
            <a:endParaRPr lang="cs-CZ" sz="1100" b="1"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50000"/>
              </a:lnSpc>
              <a:spcBef>
                <a:spcPts val="462"/>
              </a:spcBef>
              <a:spcAft>
                <a:spcPts val="0"/>
              </a:spcAft>
              <a:buSzPts val="2312"/>
              <a:buChar char="❖"/>
            </a:pPr>
            <a:r>
              <a:rPr lang="cs-CZ" sz="2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dirty="0">
                <a:latin typeface="Arial"/>
                <a:ea typeface="Arial"/>
                <a:cs typeface="Arial"/>
                <a:sym typeface="Arial"/>
              </a:rPr>
              <a:t>naučit se základy vyhledávacích technik (klíčová slova, logické operátory)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50000"/>
              </a:lnSpc>
              <a:spcBef>
                <a:spcPts val="462"/>
              </a:spcBef>
              <a:spcAft>
                <a:spcPts val="0"/>
              </a:spcAft>
              <a:buSzPts val="2312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vytvořit/položit rešeršní dotaz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50000"/>
              </a:lnSpc>
              <a:spcBef>
                <a:spcPts val="462"/>
              </a:spcBef>
              <a:spcAft>
                <a:spcPts val="0"/>
              </a:spcAft>
              <a:buSzPts val="2312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vyzkoušet si praktické vyhledávání ve vybraných databázích článků a časopisů</a:t>
            </a:r>
          </a:p>
          <a:p>
            <a:pPr marL="742950" lvl="1" indent="-285750" algn="l" rtl="0">
              <a:lnSpc>
                <a:spcPct val="150000"/>
              </a:lnSpc>
              <a:spcBef>
                <a:spcPts val="462"/>
              </a:spcBef>
              <a:spcAft>
                <a:spcPts val="0"/>
              </a:spcAft>
              <a:buSzPts val="2312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praktická cvičení 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(slouží k „poznání“ databází, pomůže Vám to při zpracování rešerše a při další práci s informačními zdroji)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lnSpc>
                <a:spcPct val="80000"/>
              </a:lnSpc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SzPts val="2312"/>
              <a:buFont typeface="Arial"/>
              <a:buNone/>
            </a:pPr>
            <a:endParaRPr i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None/>
            </a:pP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g41b513c6b4_0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23001"/>
            <a:ext cx="9144003" cy="7381001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g41b513c6b4_0_22"/>
          <p:cNvSpPr txBox="1"/>
          <p:nvPr/>
        </p:nvSpPr>
        <p:spPr>
          <a:xfrm>
            <a:off x="628650" y="730483"/>
            <a:ext cx="7886700" cy="5153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Téma a klíčová slova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Výběr zdrojů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 err="1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 vyhledávání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Vlastní vyhledávací proces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Hodnocení vyhledaných záznamů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operace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41b513c6b4_0_29"/>
          <p:cNvSpPr txBox="1"/>
          <p:nvPr/>
        </p:nvSpPr>
        <p:spPr>
          <a:xfrm>
            <a:off x="424350" y="640900"/>
            <a:ext cx="83973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6. Vlastní vyhledávací proces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g41b513c6b4_0_29"/>
          <p:cNvSpPr txBox="1"/>
          <p:nvPr/>
        </p:nvSpPr>
        <p:spPr>
          <a:xfrm>
            <a:off x="424350" y="2117324"/>
            <a:ext cx="8397300" cy="364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Málokdy získáte relevantní záznamy po prvním vyhledávání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6604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Vždy je třeba rešeršní dotaz ladit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6604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Každý zdroj má vlastní pravidla vyhledávání a je třeba tomu uzpůsobit vyhledávací dotaz</a:t>
            </a:r>
            <a:endParaRPr sz="30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41b513c6b4_0_35"/>
          <p:cNvSpPr txBox="1"/>
          <p:nvPr/>
        </p:nvSpPr>
        <p:spPr>
          <a:xfrm>
            <a:off x="424350" y="640900"/>
            <a:ext cx="85650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Máte-li 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málo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výsledků vyhledávání: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g41b513c6b4_0_35"/>
          <p:cNvSpPr txBox="1"/>
          <p:nvPr/>
        </p:nvSpPr>
        <p:spPr>
          <a:xfrm>
            <a:off x="424350" y="2117325"/>
            <a:ext cx="8136554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Rozšiřte dotaz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přidejte další klíčová slova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Zrušte omezení 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např. typ dokumentu, dílčí databáze, jenom slova v názvu apod.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41b513c6b4_0_41"/>
          <p:cNvSpPr txBox="1"/>
          <p:nvPr/>
        </p:nvSpPr>
        <p:spPr>
          <a:xfrm>
            <a:off x="569842" y="640900"/>
            <a:ext cx="8653107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Máte-li mnoho výsledků vyhledávání</a:t>
            </a: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g41b513c6b4_0_41"/>
          <p:cNvSpPr txBox="1"/>
          <p:nvPr/>
        </p:nvSpPr>
        <p:spPr>
          <a:xfrm>
            <a:off x="414475" y="1554875"/>
            <a:ext cx="8013908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Zužte dotaz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konkretizujte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lépe definujte klíčová slova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zaměřte se pouze na nějakou oblast apod.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Přidejte omezení 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např. jenom slova v názvu, konkrétní země, typ dokumentu apod.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g41b513c6b4_0_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23001"/>
            <a:ext cx="9144003" cy="7202097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g41b513c6b4_0_47"/>
          <p:cNvSpPr txBox="1"/>
          <p:nvPr/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Téma a klíčová slova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Výběr zdrojů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 err="1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 vyhledávání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Vlastní vyhledávací proces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Hodnocení vyhledaných záznamů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operace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609c77370a_1_134"/>
          <p:cNvSpPr txBox="1"/>
          <p:nvPr/>
        </p:nvSpPr>
        <p:spPr>
          <a:xfrm>
            <a:off x="282925" y="571825"/>
            <a:ext cx="8613102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Hodnocení vyhledaných záznamů:</a:t>
            </a:r>
            <a:endParaRPr sz="40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41" name="Google Shape;341;g609c77370a_1_134"/>
          <p:cNvSpPr txBox="1"/>
          <p:nvPr/>
        </p:nvSpPr>
        <p:spPr>
          <a:xfrm>
            <a:off x="414475" y="1831851"/>
            <a:ext cx="8249078" cy="445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relevance – nakolik odpovídají výsledky vyhledávání zadanému vyhledávacímu 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dotazu</a:t>
            </a:r>
            <a:r>
              <a:rPr lang="cs-CZ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(v databázích lze řazení výsledků nastavit také např. dle abecedy, času)</a:t>
            </a:r>
            <a:endParaRPr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důvěryhodnost zdroje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619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❖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jména autorů, instituce, kontakty na správce…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pravidelná aktualizace</a:t>
            </a:r>
            <a:endParaRPr sz="3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3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odbornost</a:t>
            </a:r>
            <a:endParaRPr sz="30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g609c77370a_1_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23001"/>
            <a:ext cx="9144003" cy="7255105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g609c77370a_1_142"/>
          <p:cNvSpPr txBox="1"/>
          <p:nvPr/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Téma a klíčová slova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specifikace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Výběr zdrojů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 err="1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Boolovský</a:t>
            </a:r>
            <a:r>
              <a:rPr lang="cs-CZ" sz="2800" b="0" i="0" u="none" strike="noStrike" cap="none" dirty="0">
                <a:solidFill>
                  <a:srgbClr val="B7B7B7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model</a:t>
            </a:r>
            <a:endParaRPr sz="2800" b="0" i="0" u="none" strike="noStrike" cap="none" dirty="0">
              <a:solidFill>
                <a:srgbClr val="B7B7B7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Technika vyhledávání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Vlastní vyhledávací proces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800"/>
              <a:buFont typeface="Arial"/>
              <a:buAutoNum type="arabicPeriod"/>
            </a:pPr>
            <a:r>
              <a:rPr lang="cs-CZ" sz="2800" b="0" i="0" u="none" strike="noStrike" cap="none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Hodnocení vyhledaných záznamů</a:t>
            </a:r>
            <a:endParaRPr sz="2800" b="0" i="0" u="none" strike="noStrike" cap="none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marR="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Další operace</a:t>
            </a:r>
            <a:endParaRPr sz="28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609c77370a_1_150"/>
          <p:cNvSpPr txBox="1"/>
          <p:nvPr/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4" name="Google Shape;414;g609c77370a_1_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g609c77370a_1_150"/>
          <p:cNvSpPr txBox="1"/>
          <p:nvPr/>
        </p:nvSpPr>
        <p:spPr>
          <a:xfrm>
            <a:off x="282925" y="571825"/>
            <a:ext cx="8105701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s-CZ" sz="4000" b="1" i="0" u="none" strike="noStrike" cap="none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8. Další operace: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g609c77370a_1_150"/>
          <p:cNvSpPr txBox="1"/>
          <p:nvPr/>
        </p:nvSpPr>
        <p:spPr>
          <a:xfrm>
            <a:off x="414475" y="1554875"/>
            <a:ext cx="8265699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tisk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uložení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</a:pP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export do citačního </a:t>
            </a:r>
            <a:r>
              <a:rPr lang="cs-CZ" sz="28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manageru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(např. </a:t>
            </a:r>
            <a:r>
              <a:rPr lang="cs-CZ" sz="2800" b="0" i="0" u="sng" strike="noStrike" cap="none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/>
              </a:rPr>
              <a:t>EndNote</a:t>
            </a:r>
            <a:r>
              <a:rPr lang="cs-CZ" sz="28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/>
              </a:rPr>
              <a:t> Web,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0" i="0" u="sng" strike="noStrike" cap="none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5"/>
              </a:rPr>
              <a:t>Zotero</a:t>
            </a:r>
            <a:r>
              <a:rPr lang="cs-CZ" sz="28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5"/>
              </a:rPr>
              <a:t>,</a:t>
            </a:r>
            <a:r>
              <a:rPr lang="cs-CZ" sz="28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6"/>
              </a:rPr>
              <a:t>Citace.com)</a:t>
            </a:r>
            <a:endParaRPr sz="2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g60b77dd97b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g60b77dd97b_0_30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1" name="Google Shape;401;g60b77dd97b_0_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519" y="298963"/>
            <a:ext cx="8640961" cy="6466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60b77dd97b_0_5"/>
          <p:cNvSpPr txBox="1"/>
          <p:nvPr/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g60b77dd97b_0_5"/>
          <p:cNvSpPr txBox="1"/>
          <p:nvPr/>
        </p:nvSpPr>
        <p:spPr>
          <a:xfrm>
            <a:off x="100950" y="362417"/>
            <a:ext cx="8414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2912" lvl="0" indent="-44291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Noto Sans Symbols"/>
              <a:buChar char="❑"/>
            </a:pPr>
            <a:r>
              <a:rPr lang="cs-CZ" sz="3000" b="1" dirty="0">
                <a:solidFill>
                  <a:srgbClr val="111111"/>
                </a:solidFill>
              </a:rPr>
              <a:t> </a:t>
            </a:r>
            <a:r>
              <a:rPr lang="cs-CZ" sz="30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 </a:t>
            </a:r>
            <a:r>
              <a:rPr lang="cs-CZ" sz="3000" b="1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vyhledávaním</a:t>
            </a:r>
            <a:r>
              <a:rPr lang="cs-CZ" sz="30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sz="30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❖"/>
            </a:pP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Ujasněte si </a:t>
            </a:r>
            <a:r>
              <a:rPr lang="cs-CZ" sz="24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téma</a:t>
            </a:r>
            <a:endParaRPr sz="24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❖"/>
            </a:pP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Vyberte si vhodné </a:t>
            </a:r>
            <a:r>
              <a:rPr lang="cs-CZ" sz="24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zdroje</a:t>
            </a: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odborných informací (např. licencované databáze)</a:t>
            </a:r>
            <a:endParaRPr sz="24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❖"/>
            </a:pP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Nadefinujte si dotaz, </a:t>
            </a:r>
            <a:r>
              <a:rPr lang="cs-CZ" sz="24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klíčová slova</a:t>
            </a:r>
            <a:endParaRPr sz="24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❖"/>
            </a:pP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Vyberte si vhodnou </a:t>
            </a:r>
            <a:r>
              <a:rPr lang="cs-CZ" sz="24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vyhledávací techniku </a:t>
            </a:r>
            <a:r>
              <a:rPr lang="cs-CZ" sz="24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(prohlížení, jednoduché nebo pokročilé vyhledávání)</a:t>
            </a:r>
            <a:endParaRPr sz="24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480"/>
              </a:spcBef>
              <a:spcAft>
                <a:spcPts val="0"/>
              </a:spcAft>
              <a:buNone/>
            </a:pPr>
            <a:endParaRPr sz="24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480"/>
              </a:spcBef>
              <a:spcAft>
                <a:spcPts val="0"/>
              </a:spcAft>
              <a:buNone/>
            </a:pPr>
            <a:endParaRPr sz="2400" i="1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300"/>
              </a:spcBef>
              <a:spcAft>
                <a:spcPts val="0"/>
              </a:spcAft>
              <a:buNone/>
            </a:pPr>
            <a:endParaRPr sz="1500" b="1" i="1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480"/>
              </a:spcBef>
              <a:spcAft>
                <a:spcPts val="0"/>
              </a:spcAft>
              <a:buNone/>
            </a:pPr>
            <a:endParaRPr sz="2400" b="1" i="1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560"/>
              </a:spcBef>
              <a:spcAft>
                <a:spcPts val="0"/>
              </a:spcAft>
              <a:buNone/>
            </a:pPr>
            <a:endParaRPr sz="28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241300" algn="l" rtl="0">
              <a:spcBef>
                <a:spcPts val="560"/>
              </a:spcBef>
              <a:spcAft>
                <a:spcPts val="0"/>
              </a:spcAft>
              <a:buNone/>
            </a:pPr>
            <a:endParaRPr sz="28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2" lvl="1" indent="-419100" algn="l" rtl="0">
              <a:spcBef>
                <a:spcPts val="560"/>
              </a:spcBef>
              <a:spcAft>
                <a:spcPts val="0"/>
              </a:spcAft>
              <a:buNone/>
            </a:pPr>
            <a:endParaRPr sz="2800" dirty="0">
              <a:solidFill>
                <a:srgbClr val="111111"/>
              </a:solidFill>
            </a:endParaRPr>
          </a:p>
        </p:txBody>
      </p:sp>
      <p:sp>
        <p:nvSpPr>
          <p:cNvPr id="431" name="Google Shape;431;g60b77dd97b_0_5"/>
          <p:cNvSpPr txBox="1"/>
          <p:nvPr/>
        </p:nvSpPr>
        <p:spPr>
          <a:xfrm>
            <a:off x="484863" y="3919100"/>
            <a:ext cx="7143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Font typeface="Arial"/>
              <a:buNone/>
            </a:pPr>
            <a:r>
              <a:rPr lang="cs-CZ" sz="2200" b="0" i="0" u="none" strike="noStrike" cap="non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TIP</a:t>
            </a:r>
            <a:endParaRPr/>
          </a:p>
        </p:txBody>
      </p:sp>
      <p:sp>
        <p:nvSpPr>
          <p:cNvPr id="432" name="Google Shape;432;g60b77dd97b_0_5"/>
          <p:cNvSpPr txBox="1"/>
          <p:nvPr/>
        </p:nvSpPr>
        <p:spPr>
          <a:xfrm>
            <a:off x="1788200" y="3776304"/>
            <a:ext cx="62436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Font typeface="Calibri"/>
              <a:buNone/>
            </a:pPr>
            <a:r>
              <a:rPr lang="cs-CZ" sz="2200" b="1" i="1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Pište si poznámky! </a:t>
            </a:r>
            <a:r>
              <a:rPr lang="cs-CZ" sz="2200" i="1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Budete vědět, které zdroje jste již prohledali, jakou formu dotazu jste použili, jaká klíčová slova jste přidávali apod.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3" name="Google Shape;433;g60b77dd97b_0_5"/>
          <p:cNvSpPr txBox="1"/>
          <p:nvPr/>
        </p:nvSpPr>
        <p:spPr>
          <a:xfrm>
            <a:off x="483275" y="5141475"/>
            <a:ext cx="7857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Font typeface="Arial"/>
              <a:buNone/>
            </a:pPr>
            <a:r>
              <a:rPr lang="cs-CZ" sz="2200" b="0" i="0" u="none" strike="noStrike" cap="non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TIP</a:t>
            </a:r>
            <a:endParaRPr/>
          </a:p>
        </p:txBody>
      </p:sp>
      <p:sp>
        <p:nvSpPr>
          <p:cNvPr id="434" name="Google Shape;434;g60b77dd97b_0_5"/>
          <p:cNvSpPr txBox="1"/>
          <p:nvPr/>
        </p:nvSpPr>
        <p:spPr>
          <a:xfrm>
            <a:off x="1812013" y="5139888"/>
            <a:ext cx="62199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Font typeface="Calibri"/>
              <a:buNone/>
            </a:pPr>
            <a:r>
              <a:rPr lang="cs-CZ" sz="2200" b="1" i="1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Usnadněte si práci a používejte citační </a:t>
            </a:r>
            <a:r>
              <a:rPr lang="cs-CZ" sz="2200" b="1" i="1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managery</a:t>
            </a:r>
            <a:endParaRPr sz="2200" i="1" u="none" strike="noStrike" cap="none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5" name="Google Shape;435;g60b77dd97b_0_5"/>
          <p:cNvSpPr/>
          <p:nvPr/>
        </p:nvSpPr>
        <p:spPr>
          <a:xfrm>
            <a:off x="12525" y="3711927"/>
            <a:ext cx="1714500" cy="1000134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6" name="Google Shape;436;g60b77dd97b_0_5"/>
          <p:cNvSpPr/>
          <p:nvPr/>
        </p:nvSpPr>
        <p:spPr>
          <a:xfrm>
            <a:off x="25225" y="4843850"/>
            <a:ext cx="1714500" cy="1000134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7" name="Google Shape;437;g60b77dd97b_0_5"/>
          <p:cNvSpPr txBox="1"/>
          <p:nvPr/>
        </p:nvSpPr>
        <p:spPr>
          <a:xfrm>
            <a:off x="511000" y="5101025"/>
            <a:ext cx="7857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Font typeface="Arial"/>
              <a:buNone/>
            </a:pPr>
            <a:r>
              <a:rPr lang="cs-CZ" sz="2200" b="0" i="0" u="none" strike="noStrike" cap="non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TIP</a:t>
            </a:r>
            <a:endParaRPr/>
          </a:p>
        </p:txBody>
      </p:sp>
      <p:sp>
        <p:nvSpPr>
          <p:cNvPr id="438" name="Google Shape;438;g60b77dd97b_0_5"/>
          <p:cNvSpPr txBox="1"/>
          <p:nvPr/>
        </p:nvSpPr>
        <p:spPr>
          <a:xfrm>
            <a:off x="511000" y="3996888"/>
            <a:ext cx="7857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200"/>
              <a:buFont typeface="Arial"/>
              <a:buNone/>
            </a:pPr>
            <a:r>
              <a:rPr lang="cs-CZ" sz="2200" b="0" i="0" u="none" strike="noStrike" cap="non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TIP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4"/>
          <p:cNvSpPr txBox="1"/>
          <p:nvPr/>
        </p:nvSpPr>
        <p:spPr>
          <a:xfrm>
            <a:off x="513750" y="1929000"/>
            <a:ext cx="7957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Vyhledávání</a:t>
            </a:r>
            <a:endParaRPr sz="6000" b="0" i="0" u="none" strike="noStrike" cap="non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g60b77dd97b_0_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g60b77dd97b_0_0"/>
          <p:cNvSpPr txBox="1"/>
          <p:nvPr/>
        </p:nvSpPr>
        <p:spPr>
          <a:xfrm>
            <a:off x="858525" y="2197425"/>
            <a:ext cx="7471200" cy="3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r>
              <a:rPr lang="cs-CZ" sz="5310" b="1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Praktické vyhledávání  v databázích</a:t>
            </a:r>
            <a:endParaRPr sz="7200" b="1" i="0" u="none" strike="noStrike" cap="non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613ab93460_0_109"/>
          <p:cNvSpPr txBox="1">
            <a:spLocks noGrp="1"/>
          </p:cNvSpPr>
          <p:nvPr>
            <p:ph type="title"/>
          </p:nvPr>
        </p:nvSpPr>
        <p:spPr>
          <a:xfrm>
            <a:off x="474975" y="178675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r>
              <a:rPr lang="cs-CZ" sz="3400" b="1" dirty="0">
                <a:solidFill>
                  <a:srgbClr val="00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Praktické ukázky vyhledávání  v databázích </a:t>
            </a:r>
            <a:endParaRPr sz="3400" b="1" dirty="0">
              <a:solidFill>
                <a:srgbClr val="0000FF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endParaRPr sz="3400" b="1" dirty="0">
              <a:solidFill>
                <a:srgbClr val="0000FF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endParaRPr sz="18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g613ab93460_0_109"/>
          <p:cNvSpPr txBox="1"/>
          <p:nvPr/>
        </p:nvSpPr>
        <p:spPr>
          <a:xfrm>
            <a:off x="391886" y="866876"/>
            <a:ext cx="8443021" cy="581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2912" lvl="0" indent="-442912" algn="just">
              <a:lnSpc>
                <a:spcPct val="120000"/>
              </a:lnSpc>
              <a:buClr>
                <a:srgbClr val="111111"/>
              </a:buClr>
              <a:buSzPts val="2000"/>
              <a:buFont typeface="Noto Sans Symbols"/>
              <a:buChar char="❑"/>
            </a:pPr>
            <a:r>
              <a:rPr lang="cs-CZ" sz="1800" b="1" u="sng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EBSCO</a:t>
            </a:r>
            <a:r>
              <a:rPr lang="cs-CZ" sz="18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multioborová DB, obsahuje kolem 12 tis. čas. fultextových titulů a řadu dílčích specializovaných databází. Doporučená je </a:t>
            </a:r>
            <a:r>
              <a:rPr lang="cs-CZ" sz="1600" b="1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SocINDEX</a:t>
            </a:r>
            <a:r>
              <a:rPr lang="cs-CZ" sz="16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cs-CZ" sz="16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Full Text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která obsahuje dokumenty z oblasti kriminologie, soudnictví, demografie, kulturní a sociální antropologie, genderových studií, sociologie politiky, manželství a rodiny, náboženství, sociologie města, sociální stratifikace, sociální psychologie, sociální práce atd. Více 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zde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000"/>
            </a:pPr>
            <a:endParaRPr sz="10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2912" lvl="0" indent="-442912" algn="just">
              <a:lnSpc>
                <a:spcPct val="120000"/>
              </a:lnSpc>
              <a:buClr>
                <a:srgbClr val="111111"/>
              </a:buClr>
              <a:buSzPts val="2000"/>
              <a:buFont typeface="Noto Sans Symbols"/>
              <a:buChar char="❑"/>
            </a:pPr>
            <a:r>
              <a:rPr lang="cs-CZ" sz="1800" b="1" u="sng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ProQuest</a:t>
            </a:r>
            <a:r>
              <a:rPr lang="cs-CZ" sz="18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multioborová DB, obsahuje kolem 16 500 čas. s plným textem ze společenských a humanitních věd, obchodu, ekonomie, medicíny, přírodních věd, techniky a umění, dále disertační práce, tržní zprávy, případové studie, noviny, atd.  (doporučena dílčí báze </a:t>
            </a:r>
            <a:r>
              <a:rPr lang="cs-CZ" sz="1600" b="1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cs-CZ" sz="16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Science Database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42912" lvl="0" indent="-442912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000"/>
              <a:buFont typeface="Noto Sans Symbols"/>
              <a:buChar char="❑"/>
            </a:pPr>
            <a:endParaRPr lang="cs-CZ" sz="10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2912" lvl="0" indent="-442912" algn="just">
              <a:lnSpc>
                <a:spcPct val="120000"/>
              </a:lnSpc>
              <a:spcBef>
                <a:spcPts val="440"/>
              </a:spcBef>
              <a:buClr>
                <a:srgbClr val="111111"/>
              </a:buClr>
              <a:buSzPts val="2000"/>
              <a:buFont typeface="Noto Sans Symbols"/>
              <a:buChar char="❑"/>
            </a:pPr>
            <a:r>
              <a:rPr lang="cs-CZ" sz="1800" b="1" u="sng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Sage</a:t>
            </a:r>
            <a:r>
              <a:rPr lang="cs-CZ" sz="1800" b="1" u="sng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</a:t>
            </a:r>
            <a:r>
              <a:rPr lang="cs-CZ" sz="1800" b="1" u="sng" dirty="0" err="1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Journals</a:t>
            </a:r>
            <a:r>
              <a:rPr lang="cs-CZ" sz="18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</a:t>
            </a:r>
            <a:r>
              <a:rPr lang="cs-CZ" sz="18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kolekce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Sage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Full-Text -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Humanities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Science (HSS) +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Sage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Backfile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Package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zahrnuje 555 titulů elektronických plnotextových časopisů od vyd.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Sage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Publications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od roku 1999 do současnosti + archiv, který obsahuje starší ročníky cca 450 časopisů od prvního vydaného čísla časopisu až do roku 1998.</a:t>
            </a:r>
          </a:p>
          <a:p>
            <a:pPr lvl="0" algn="just">
              <a:lnSpc>
                <a:spcPct val="120000"/>
              </a:lnSpc>
              <a:spcBef>
                <a:spcPts val="440"/>
              </a:spcBef>
              <a:buClr>
                <a:srgbClr val="111111"/>
              </a:buClr>
              <a:buSzPts val="2000"/>
            </a:pPr>
            <a:endParaRPr sz="1000" b="1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2912" lvl="0" indent="-442912" algn="just">
              <a:lnSpc>
                <a:spcPct val="120000"/>
              </a:lnSpc>
              <a:spcBef>
                <a:spcPts val="440"/>
              </a:spcBef>
              <a:buClr>
                <a:srgbClr val="111111"/>
              </a:buClr>
              <a:buSzPts val="2000"/>
              <a:buFont typeface="Noto Sans Symbols"/>
              <a:buChar char="❑"/>
            </a:pPr>
            <a:r>
              <a:rPr lang="cs-CZ" sz="1800" b="1" u="sng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Taylor &amp; Francis</a:t>
            </a:r>
            <a:r>
              <a:rPr lang="cs-CZ" sz="1800" b="1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kolekce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Science &amp;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Humanities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Library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(SSH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Library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+ "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Classic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Archive" - obsahuje více jak 1400 titulů v rámci 14 </a:t>
            </a:r>
            <a:r>
              <a:rPr lang="cs-CZ" sz="1600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subkolekcí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od počátku vydávání konkrétního časopisu do současnosti</a:t>
            </a:r>
          </a:p>
          <a:p>
            <a:pPr lvl="0" algn="l" rtl="0">
              <a:lnSpc>
                <a:spcPct val="120000"/>
              </a:lnSpc>
              <a:spcBef>
                <a:spcPts val="440"/>
              </a:spcBef>
              <a:spcAft>
                <a:spcPts val="0"/>
              </a:spcAft>
              <a:buClr>
                <a:srgbClr val="111111"/>
              </a:buClr>
              <a:buSzPts val="2000"/>
            </a:pPr>
            <a:endParaRPr sz="1800" dirty="0">
              <a:solidFill>
                <a:srgbClr val="111111"/>
              </a:solidFill>
            </a:endParaRPr>
          </a:p>
          <a:p>
            <a:pPr marL="442912" lvl="0" indent="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3000" dirty="0">
              <a:solidFill>
                <a:srgbClr val="111111"/>
              </a:solidFill>
            </a:endParaRPr>
          </a:p>
          <a:p>
            <a:pPr marL="442912" lvl="0" indent="-44291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Verdana"/>
              <a:buNone/>
            </a:pPr>
            <a:endParaRPr sz="3000" dirty="0">
              <a:solidFill>
                <a:srgbClr val="111111"/>
              </a:solidFill>
            </a:endParaRPr>
          </a:p>
          <a:p>
            <a:pPr marL="442912" lvl="0" indent="-442912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Verdana"/>
              <a:buNone/>
            </a:pPr>
            <a:endParaRPr sz="2400" dirty="0">
              <a:solidFill>
                <a:srgbClr val="111111"/>
              </a:solidFill>
            </a:endParaRPr>
          </a:p>
          <a:p>
            <a:pPr marL="442912" lvl="0" indent="-442912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Verdana"/>
              <a:buNone/>
            </a:pPr>
            <a:endParaRPr sz="2800" dirty="0">
              <a:solidFill>
                <a:srgbClr val="111111"/>
              </a:solidFill>
            </a:endParaRPr>
          </a:p>
          <a:p>
            <a:pPr marL="1128712" lvl="1" indent="-419100" algn="l" rtl="0"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Noto Sans Symbols"/>
              <a:buNone/>
            </a:pPr>
            <a:endParaRPr sz="2800" dirty="0">
              <a:solidFill>
                <a:srgbClr val="11111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350" y="1844824"/>
            <a:ext cx="8577138" cy="4787751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rgbClr val="3333FF"/>
                </a:solidFill>
                <a:hlinkClick r:id="rId2"/>
              </a:rPr>
              <a:t>NewtonOne</a:t>
            </a:r>
            <a:br>
              <a:rPr lang="cs-CZ" sz="2400" b="1" dirty="0">
                <a:solidFill>
                  <a:srgbClr val="3333FF"/>
                </a:solidFill>
              </a:rPr>
            </a:br>
            <a:r>
              <a:rPr lang="cs-CZ" sz="1800" dirty="0"/>
              <a:t>– databáze českých mediálních zdrojů s retrospektivou převážně od roku 1996, pokud existují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cs-CZ" altLang="cs-CZ" sz="1800" kern="1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b="1" dirty="0">
                <a:solidFill>
                  <a:srgbClr val="3333FF"/>
                </a:solidFill>
                <a:hlinkClick r:id="rId3"/>
              </a:rPr>
              <a:t>PressReader</a:t>
            </a:r>
            <a:br>
              <a:rPr lang="cs-CZ" b="1" dirty="0">
                <a:solidFill>
                  <a:srgbClr val="3333FF"/>
                </a:solidFill>
              </a:rPr>
            </a:br>
            <a:r>
              <a:rPr lang="cs-CZ" b="1" dirty="0">
                <a:solidFill>
                  <a:srgbClr val="3333FF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- </a:t>
            </a:r>
            <a:r>
              <a:rPr lang="cs-CZ" sz="1800" dirty="0">
                <a:solidFill>
                  <a:schemeClr val="tx1"/>
                </a:solidFill>
              </a:rPr>
              <a:t>obsahuje plné texty více než 7000 zahraničních deníků a populárně naučných </a:t>
            </a:r>
            <a:br>
              <a:rPr lang="cs-CZ" sz="1800" dirty="0">
                <a:solidFill>
                  <a:schemeClr val="tx1"/>
                </a:solidFill>
              </a:rPr>
            </a:br>
            <a:r>
              <a:rPr lang="cs-CZ" sz="1800" dirty="0">
                <a:solidFill>
                  <a:schemeClr val="tx1"/>
                </a:solidFill>
              </a:rPr>
              <a:t>    časopisů v 60 jazycích ze 120 zemí světa, archiv většinou 3 měsíce.</a:t>
            </a:r>
            <a:endParaRPr lang="cs-CZ" altLang="cs-CZ" sz="1800" kern="1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None/>
            </a:pPr>
            <a:endParaRPr lang="cs-CZ" altLang="cs-CZ" sz="1800" kern="1200" dirty="0">
              <a:solidFill>
                <a:prstClr val="black"/>
              </a:solidFill>
              <a:latin typeface="Calibri"/>
            </a:endParaRPr>
          </a:p>
          <a:p>
            <a:pPr eaLnBrk="1" hangingPunct="1">
              <a:buFontTx/>
              <a:buNone/>
            </a:pPr>
            <a:endParaRPr lang="cs-CZ" altLang="cs-CZ" dirty="0"/>
          </a:p>
          <a:p>
            <a:pPr eaLnBrk="1" hangingPunct="1">
              <a:buFontTx/>
              <a:buNone/>
            </a:pPr>
            <a:endParaRPr lang="cs-CZ" altLang="cs-CZ" sz="2400" dirty="0"/>
          </a:p>
          <a:p>
            <a:pPr eaLnBrk="1" hangingPunct="1">
              <a:buFontTx/>
              <a:buNone/>
            </a:pPr>
            <a:endParaRPr lang="cs-CZ" altLang="cs-CZ" sz="2800" dirty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dirty="0"/>
          </a:p>
        </p:txBody>
      </p:sp>
      <p:sp>
        <p:nvSpPr>
          <p:cNvPr id="45059" name="Text Box 8"/>
          <p:cNvSpPr txBox="1">
            <a:spLocks noChangeArrowheads="1"/>
          </p:cNvSpPr>
          <p:nvPr/>
        </p:nvSpPr>
        <p:spPr bwMode="auto">
          <a:xfrm>
            <a:off x="237331" y="415097"/>
            <a:ext cx="86693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3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Praktické ukázky vyhledávání v databázích –  mediální databáze</a:t>
            </a:r>
          </a:p>
        </p:txBody>
      </p:sp>
    </p:spTree>
    <p:extLst>
      <p:ext uri="{BB962C8B-B14F-4D97-AF65-F5344CB8AC3E}">
        <p14:creationId xmlns:p14="http://schemas.microsoft.com/office/powerpoint/2010/main" val="39665060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D24545-2148-4D70-BDF3-3954D6705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87" y="311860"/>
            <a:ext cx="7886700" cy="478253"/>
          </a:xfrm>
        </p:spPr>
        <p:txBody>
          <a:bodyPr>
            <a:normAutofit fontScale="90000"/>
          </a:bodyPr>
          <a:lstStyle/>
          <a:p>
            <a:r>
              <a:rPr lang="cs-CZ" sz="2900" b="1" dirty="0">
                <a:solidFill>
                  <a:srgbClr val="3333FF"/>
                </a:solidFill>
              </a:rPr>
              <a:t>Databáze EBSCO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DC5825-3B39-4C8F-8E7A-A4A8067DB7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8" r="756" b="5620"/>
          <a:stretch/>
        </p:blipFill>
        <p:spPr>
          <a:xfrm>
            <a:off x="119399" y="790113"/>
            <a:ext cx="6771861" cy="346676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5B33DA1-CBF0-4EB7-898A-0E6C03025C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98" r="1517" b="3302"/>
          <a:stretch/>
        </p:blipFill>
        <p:spPr>
          <a:xfrm>
            <a:off x="2028876" y="3391239"/>
            <a:ext cx="6928693" cy="346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197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A6BD5D-14A1-4642-8961-4CE72C412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86" y="338493"/>
            <a:ext cx="8311163" cy="695177"/>
          </a:xfrm>
        </p:spPr>
        <p:txBody>
          <a:bodyPr>
            <a:normAutofit fontScale="90000"/>
          </a:bodyPr>
          <a:lstStyle/>
          <a:p>
            <a:r>
              <a:rPr lang="cs-CZ" sz="2900" b="1" dirty="0">
                <a:solidFill>
                  <a:srgbClr val="3333FF"/>
                </a:solidFill>
              </a:rPr>
              <a:t>Databáze </a:t>
            </a:r>
            <a:r>
              <a:rPr lang="cs-CZ" sz="2900" b="1" dirty="0" err="1">
                <a:solidFill>
                  <a:srgbClr val="3333FF"/>
                </a:solidFill>
              </a:rPr>
              <a:t>ProQuest</a:t>
            </a:r>
            <a:r>
              <a:rPr lang="cs-CZ" sz="2900" b="1" dirty="0">
                <a:solidFill>
                  <a:srgbClr val="3333FF"/>
                </a:solidFill>
              </a:rPr>
              <a:t> </a:t>
            </a:r>
            <a:r>
              <a:rPr lang="cs-CZ" sz="2900" b="1" dirty="0" err="1">
                <a:solidFill>
                  <a:srgbClr val="3333FF"/>
                </a:solidFill>
              </a:rPr>
              <a:t>Central</a:t>
            </a:r>
            <a:r>
              <a:rPr lang="cs-CZ" sz="2900" b="1" dirty="0">
                <a:solidFill>
                  <a:srgbClr val="3333FF"/>
                </a:solidFill>
              </a:rPr>
              <a:t> </a:t>
            </a:r>
            <a:br>
              <a:rPr lang="cs-CZ" sz="2900" b="1" dirty="0">
                <a:solidFill>
                  <a:srgbClr val="3333FF"/>
                </a:solidFill>
              </a:rPr>
            </a:br>
            <a:endParaRPr lang="cs-CZ" sz="2000" b="1" dirty="0">
              <a:solidFill>
                <a:srgbClr val="3333FF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076679E-8710-4423-90E2-B6BD4E3415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78" r="1456" b="3269"/>
          <a:stretch/>
        </p:blipFill>
        <p:spPr>
          <a:xfrm>
            <a:off x="0" y="941034"/>
            <a:ext cx="9028590" cy="58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5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A79F7B-E095-4ED8-A190-45D6C2BE8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73" y="231961"/>
            <a:ext cx="8682362" cy="10301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3100" b="1" dirty="0">
                <a:solidFill>
                  <a:srgbClr val="3333FF"/>
                </a:solidFill>
              </a:rPr>
              <a:t>Databáze </a:t>
            </a:r>
            <a:r>
              <a:rPr lang="cs-CZ" sz="3100" b="1" dirty="0" err="1">
                <a:solidFill>
                  <a:srgbClr val="3333FF"/>
                </a:solidFill>
              </a:rPr>
              <a:t>Sage</a:t>
            </a:r>
            <a:r>
              <a:rPr lang="cs-CZ" sz="3100" b="1" dirty="0">
                <a:solidFill>
                  <a:srgbClr val="3333FF"/>
                </a:solidFill>
              </a:rPr>
              <a:t> </a:t>
            </a:r>
            <a:r>
              <a:rPr lang="cs-CZ" sz="3100" b="1" dirty="0" err="1">
                <a:solidFill>
                  <a:srgbClr val="3333FF"/>
                </a:solidFill>
              </a:rPr>
              <a:t>Journals</a:t>
            </a:r>
            <a:br>
              <a:rPr lang="cs-CZ" sz="2000" dirty="0">
                <a:solidFill>
                  <a:schemeClr val="tx1"/>
                </a:solidFill>
              </a:rPr>
            </a:b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315FB9A-7D27-4210-BB51-5A2504EB4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2605"/>
            <a:ext cx="9144000" cy="562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095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7C111C-3BE4-43E0-8C4A-5FC6BC76F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95" y="177555"/>
            <a:ext cx="8495930" cy="80124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3100" b="1" dirty="0">
                <a:solidFill>
                  <a:srgbClr val="3333FF"/>
                </a:solidFill>
              </a:rPr>
              <a:t>Databáze </a:t>
            </a:r>
            <a:r>
              <a:rPr lang="cs-CZ" sz="3100" b="1" dirty="0" err="1">
                <a:solidFill>
                  <a:srgbClr val="3333FF"/>
                </a:solidFill>
              </a:rPr>
              <a:t>Taylor&amp;Francis</a:t>
            </a:r>
            <a:br>
              <a:rPr lang="cs-CZ" sz="3100" b="1" dirty="0">
                <a:solidFill>
                  <a:srgbClr val="3333FF"/>
                </a:solidFill>
              </a:rPr>
            </a:br>
            <a:endParaRPr lang="cs-CZ" sz="18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3655DDF-C689-4677-AC6A-8672F75FC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8361"/>
            <a:ext cx="9144000" cy="572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945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8676D6-1E39-4CD8-AE8F-9CCCD02DD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08" y="215836"/>
            <a:ext cx="8136294" cy="539944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3333FF"/>
                </a:solidFill>
              </a:rPr>
              <a:t>Mediální databáze Newton </a:t>
            </a:r>
            <a:r>
              <a:rPr lang="cs-CZ" sz="2800" b="1" dirty="0" err="1">
                <a:solidFill>
                  <a:srgbClr val="3333FF"/>
                </a:solidFill>
              </a:rPr>
              <a:t>One</a:t>
            </a:r>
            <a:r>
              <a:rPr lang="cs-CZ" sz="2800" b="1" dirty="0">
                <a:solidFill>
                  <a:srgbClr val="3333FF"/>
                </a:solidFill>
              </a:rPr>
              <a:t> a PressReader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4B38BEA-A838-43FD-ACAF-28C439240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836" y="3593206"/>
            <a:ext cx="5720164" cy="314759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37BCC6C-A23A-46E1-8782-EE7534C8D9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70" r="13268"/>
          <a:stretch/>
        </p:blipFill>
        <p:spPr>
          <a:xfrm>
            <a:off x="309092" y="858476"/>
            <a:ext cx="4559122" cy="343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045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613ab93460_0_109"/>
          <p:cNvSpPr txBox="1">
            <a:spLocks noGrp="1"/>
          </p:cNvSpPr>
          <p:nvPr>
            <p:ph type="title"/>
          </p:nvPr>
        </p:nvSpPr>
        <p:spPr>
          <a:xfrm>
            <a:off x="424350" y="128789"/>
            <a:ext cx="8081400" cy="1262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Doporučení pro praktické vyhledávání v databázích</a:t>
            </a:r>
            <a:endParaRPr sz="32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endParaRPr sz="18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613ab93460_0_109"/>
          <p:cNvSpPr txBox="1"/>
          <p:nvPr/>
        </p:nvSpPr>
        <p:spPr>
          <a:xfrm>
            <a:off x="253217" y="1640114"/>
            <a:ext cx="8651631" cy="4894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Zkuste si projít doporučené databáze. Vyzkoušejte si funkce </a:t>
            </a:r>
            <a:r>
              <a:rPr lang="cs-CZ" sz="2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Browse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(listování) v časopisech a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nebo </a:t>
            </a:r>
            <a:r>
              <a:rPr lang="cs-CZ" sz="22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(vyhledávání). </a:t>
            </a:r>
          </a:p>
          <a:p>
            <a:pPr lvl="0" algn="just">
              <a:lnSpc>
                <a:spcPct val="80000"/>
              </a:lnSpc>
              <a:buClr>
                <a:schemeClr val="dk1"/>
              </a:buClr>
              <a:buSzPts val="2970"/>
            </a:pPr>
            <a:endParaRPr lang="cs-CZ"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 zobrazení konkrétního časopisu se podívejte na 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informace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časopisu či jak hluboko sahá archiv časopisu (které roky jsou dostupné).</a:t>
            </a:r>
          </a:p>
          <a:p>
            <a:pPr lvl="0" algn="just">
              <a:lnSpc>
                <a:spcPct val="80000"/>
              </a:lnSpc>
              <a:buClr>
                <a:schemeClr val="dk1"/>
              </a:buClr>
              <a:buSzPts val="2970"/>
            </a:pPr>
            <a:endParaRPr lang="cs-CZ"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Zkuste si vytvořit svůj 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účet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 databázi a zjistěte, jaké další možnosti nabízí (např. </a:t>
            </a:r>
            <a:r>
              <a:rPr lang="cs-CZ" sz="22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alerty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ukládání vyhledávání, atd.)</a:t>
            </a:r>
          </a:p>
          <a:p>
            <a:pPr lvl="0" algn="just">
              <a:lnSpc>
                <a:spcPct val="80000"/>
              </a:lnSpc>
              <a:buClr>
                <a:schemeClr val="dk1"/>
              </a:buClr>
              <a:buSzPts val="2970"/>
            </a:pPr>
            <a:endParaRPr lang="cs-CZ"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Zadejte si 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rešeršní dotaz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pomocí KS a různých </a:t>
            </a:r>
            <a:r>
              <a:rPr lang="cs-CZ" sz="22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limiterů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(čas, jazyk, obor, atd.), které jste si připravili na začátku prezentace. </a:t>
            </a:r>
          </a:p>
          <a:p>
            <a:pPr lvl="0" algn="just">
              <a:lnSpc>
                <a:spcPct val="80000"/>
              </a:lnSpc>
              <a:buClr>
                <a:schemeClr val="dk1"/>
              </a:buClr>
              <a:buSzPts val="2970"/>
            </a:pPr>
            <a:endParaRPr lang="cs-CZ"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Arial" panose="020B0604020202020204" pitchFamily="34" charset="0"/>
              <a:buChar char="•"/>
            </a:pPr>
            <a:r>
              <a:rPr lang="cs-CZ" sz="22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Proklikejte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 nalezené 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výsledky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zobrazte si konkrétní záznamy – informace o článku, abstrakt, klíčová slova, plný text článku. </a:t>
            </a:r>
          </a:p>
          <a:p>
            <a:pPr lvl="0" algn="just">
              <a:lnSpc>
                <a:spcPct val="80000"/>
              </a:lnSpc>
              <a:buClr>
                <a:schemeClr val="dk1"/>
              </a:buClr>
              <a:buSzPts val="2970"/>
            </a:pPr>
            <a:endParaRPr lang="cs-CZ"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80000"/>
              </a:lnSpc>
              <a:buClr>
                <a:schemeClr val="dk1"/>
              </a:buClr>
              <a:buSzPts val="2970"/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databáze najdete i s popisy jejich obsahu najdete na </a:t>
            </a:r>
            <a:r>
              <a:rPr lang="cs-CZ" sz="2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https://knihovna.fss.muni.cz/ezdroje</a:t>
            </a:r>
            <a:endParaRPr lang="cs-CZ" sz="22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279082">
              <a:lnSpc>
                <a:spcPct val="80000"/>
              </a:lnSpc>
              <a:spcBef>
                <a:spcPts val="561"/>
              </a:spcBef>
              <a:buClr>
                <a:schemeClr val="dk1"/>
              </a:buClr>
              <a:buSzPts val="2805"/>
            </a:pP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g41b513c6b4_0_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9414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g41b513c6b4_0_62"/>
          <p:cNvSpPr txBox="1">
            <a:spLocks noGrp="1"/>
          </p:cNvSpPr>
          <p:nvPr>
            <p:ph type="title"/>
          </p:nvPr>
        </p:nvSpPr>
        <p:spPr>
          <a:xfrm>
            <a:off x="403925" y="1503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4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Literatura</a:t>
            </a:r>
            <a:endParaRPr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7" name="Google Shape;507;g41b513c6b4_0_62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g41b513c6b4_0_62"/>
          <p:cNvSpPr txBox="1"/>
          <p:nvPr/>
        </p:nvSpPr>
        <p:spPr>
          <a:xfrm>
            <a:off x="578498" y="1038214"/>
            <a:ext cx="8081400" cy="54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STEINEROVÁ, Jela, Mirka GREŠKOVÁ a Jana ILAVSKÁ. </a:t>
            </a:r>
            <a:r>
              <a:rPr lang="cs-CZ" sz="2000" b="0" i="1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Informačné</a:t>
            </a:r>
            <a:r>
              <a:rPr lang="cs-CZ" sz="2000" b="0" i="1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000" b="0" i="1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stratégie</a:t>
            </a:r>
            <a:r>
              <a:rPr lang="cs-CZ" sz="2000" b="0" i="1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v </a:t>
            </a:r>
            <a:r>
              <a:rPr lang="cs-CZ" sz="2000" b="0" i="1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elektronickom</a:t>
            </a:r>
            <a:r>
              <a:rPr lang="cs-CZ" sz="2000" b="0" i="1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000" b="0" i="1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prostredí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1. vyd. Bratislava: Univerzita Komenského v Bratislavě, 2010, 190 s. ISBN 9788022328487.</a:t>
            </a:r>
            <a:endParaRPr sz="2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Obrázky</a:t>
            </a: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1600" i="1" u="sng" dirty="0">
                <a:solidFill>
                  <a:srgbClr val="0000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hlinkClick r:id="rId4"/>
              </a:rPr>
              <a:t>https://s-media-cache-ak0.pinimg.com/736x/b1/8c/7d/b18c7dde7e01870bd4715b308241c155.jpg</a:t>
            </a: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  (myšlenková mapa) </a:t>
            </a:r>
          </a:p>
          <a:p>
            <a:pPr lvl="0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hlinkClick r:id="rId5"/>
              </a:rPr>
              <a:t>http://thetravellingteachers.blogspot.cz/2014/08/newspaper-articles-some-new-and-old.html</a:t>
            </a: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(myšlenková mapa) </a:t>
            </a:r>
          </a:p>
          <a:p>
            <a:pPr lvl="0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hlinkClick r:id="rId6"/>
              </a:rPr>
              <a:t>http://www.cvat.org.uk/sites/data.t3sc.org/files/images/Social-Media-Marketing.jpg</a:t>
            </a: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(myšlenková mapa) </a:t>
            </a:r>
          </a:p>
          <a:p>
            <a:pPr lvl="0">
              <a:spcBef>
                <a:spcPts val="480"/>
              </a:spcBef>
              <a:buClr>
                <a:schemeClr val="dk1"/>
              </a:buClr>
              <a:buSzPts val="2400"/>
            </a:pPr>
            <a:endParaRPr lang="cs-CZ" sz="1600" i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  <a:hlinkClick r:id="rId7"/>
            </a:endParaRPr>
          </a:p>
          <a:p>
            <a:pPr lvl="0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hlinkClick r:id="rId7"/>
              </a:rPr>
              <a:t>https://www.dailyinfographic.com/get-more-out-of-google-infographic</a:t>
            </a: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(</a:t>
            </a:r>
            <a:r>
              <a:rPr lang="cs-CZ" sz="1600" i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Infografika</a:t>
            </a: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Google)</a:t>
            </a:r>
          </a:p>
          <a:p>
            <a:pPr lvl="0">
              <a:spcBef>
                <a:spcPts val="480"/>
              </a:spcBef>
              <a:buClr>
                <a:schemeClr val="dk1"/>
              </a:buClr>
              <a:buSzPts val="2400"/>
            </a:pPr>
            <a:endParaRPr lang="cs-CZ" sz="1600" i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</a:pPr>
            <a:r>
              <a:rPr lang="cs-CZ" sz="1600" u="sng" dirty="0">
                <a:solidFill>
                  <a:srgbClr val="11111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hlinkClick r:id="rId8"/>
              </a:rPr>
              <a:t>http://eds.ics.muni.cz/media/27629/eds-update-2016-luprich.pdf</a:t>
            </a:r>
            <a:r>
              <a:rPr lang="cs-CZ" sz="1600" dirty="0">
                <a:solidFill>
                  <a:srgbClr val="11111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cs-CZ" sz="18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(</a:t>
            </a: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relevance </a:t>
            </a:r>
            <a:r>
              <a:rPr lang="cs-CZ" sz="1600" i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ranking</a:t>
            </a: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- </a:t>
            </a:r>
            <a:r>
              <a:rPr lang="cs-CZ" sz="1600" i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Ebsco</a:t>
            </a:r>
            <a:r>
              <a:rPr lang="cs-CZ" sz="16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)</a:t>
            </a:r>
            <a:endParaRPr sz="1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613ab93460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23001"/>
            <a:ext cx="9144003" cy="7381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613ab93460_0_0"/>
          <p:cNvSpPr txBox="1">
            <a:spLocks noGrp="1"/>
          </p:cNvSpPr>
          <p:nvPr>
            <p:ph type="body" idx="1"/>
          </p:nvPr>
        </p:nvSpPr>
        <p:spPr>
          <a:xfrm>
            <a:off x="628650" y="231820"/>
            <a:ext cx="7886700" cy="529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Téma a klíčová slova</a:t>
            </a:r>
            <a:endParaRPr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Další specifikace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Výběr zdrojů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Boolovský</a:t>
            </a: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model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Technika vyhledávání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Vlastní vyhledávací proces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Hodnocení vyhledaných záznamů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Další operace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20"/>
              <a:buFont typeface="Arial"/>
              <a:buNone/>
            </a:pPr>
            <a:endParaRPr sz="3220"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g60b77dd97b_0_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g60b77dd97b_0_0"/>
          <p:cNvSpPr txBox="1"/>
          <p:nvPr/>
        </p:nvSpPr>
        <p:spPr>
          <a:xfrm>
            <a:off x="858525" y="2197425"/>
            <a:ext cx="7471200" cy="3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r>
              <a:rPr lang="cs-CZ" sz="5310" b="1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Děkuji za pozornost.</a:t>
            </a:r>
          </a:p>
          <a:p>
            <a:pPr lvl="0" algn="ctr">
              <a:buClr>
                <a:schemeClr val="lt1"/>
              </a:buClr>
              <a:buSzPts val="5310"/>
            </a:pPr>
            <a:endParaRPr lang="cs-CZ" sz="2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>
                <a:schemeClr val="lt1"/>
              </a:buClr>
              <a:buSzPts val="5310"/>
            </a:pPr>
            <a:endParaRPr lang="cs-CZ" sz="2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>
                <a:schemeClr val="lt1"/>
              </a:buClr>
              <a:buSzPts val="5310"/>
            </a:pPr>
            <a:endParaRPr lang="cs-CZ" sz="2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>
                <a:schemeClr val="lt1"/>
              </a:buClr>
              <a:buSzPts val="5310"/>
            </a:pPr>
            <a:r>
              <a:rPr lang="cs-CZ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Ing. Martina Nedomová. </a:t>
            </a:r>
            <a:r>
              <a:rPr lang="cs-CZ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</a:t>
            </a:r>
            <a:r>
              <a:rPr lang="cs-CZ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 algn="ctr">
              <a:buClr>
                <a:schemeClr val="lt1"/>
              </a:buClr>
              <a:buSzPts val="5310"/>
            </a:pPr>
            <a:r>
              <a:rPr lang="cs-CZ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nedomova@fss.muni.cz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10"/>
              <a:buFont typeface="Tahoma"/>
              <a:buNone/>
            </a:pPr>
            <a:endParaRPr sz="7200" b="1" i="0" u="none" strike="noStrike" cap="non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069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>
            <a:spLocks noGrp="1"/>
          </p:cNvSpPr>
          <p:nvPr>
            <p:ph type="title"/>
          </p:nvPr>
        </p:nvSpPr>
        <p:spPr>
          <a:xfrm>
            <a:off x="460875" y="611283"/>
            <a:ext cx="7886700" cy="607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Téma a klíčová slova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523783" y="1219200"/>
            <a:ext cx="8140532" cy="519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80"/>
              <a:buFont typeface="Arial"/>
              <a:buNone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1) Zamyslete se o čem chcete psát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0669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je nutné mít dost informací o daném tématu </a:t>
            </a:r>
          </a:p>
          <a:p>
            <a:pPr marL="462281" lvl="1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   (pokud se studiem problematiky začínáte, nebojte  se </a:t>
            </a:r>
          </a:p>
          <a:p>
            <a:pPr marL="462281" lvl="1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   využít učebnice, encyklopedie, radu vyučujícího</a:t>
            </a:r>
          </a:p>
          <a:p>
            <a:pPr marL="462281" lvl="1" algn="just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   apod.)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rtl="0">
              <a:lnSpc>
                <a:spcPct val="18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2480"/>
              <a:buFont typeface="Arial"/>
              <a:buNone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2) Zformulujte téma nebo problém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0669" algn="just">
              <a:spcBef>
                <a:spcPts val="496"/>
              </a:spcBef>
              <a:buSzPts val="2400"/>
              <a:buFont typeface="Noto Sans Symbols"/>
              <a:buChar char="❖"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lze využít tzv. </a:t>
            </a: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myšlenkových map 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- grafické znázornění  tématu</a:t>
            </a:r>
          </a:p>
          <a:p>
            <a:pPr marL="742950" lvl="1" indent="-280669" algn="just">
              <a:spcBef>
                <a:spcPts val="496"/>
              </a:spcBef>
              <a:buSzPts val="2400"/>
              <a:buFont typeface="Noto Sans Symbols"/>
              <a:buChar char="❖"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aplikace - 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Pět nejlepších nástrojů pro tvorbu myšlenkových map</a:t>
            </a:r>
            <a:endParaRPr lang="cs-CZ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0669" algn="just" rtl="0"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cs-CZ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0669" algn="just" rtl="0">
              <a:spcBef>
                <a:spcPts val="496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613ab93460_0_13"/>
          <p:cNvSpPr txBox="1"/>
          <p:nvPr/>
        </p:nvSpPr>
        <p:spPr>
          <a:xfrm>
            <a:off x="217100" y="242327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613ab93460_0_13"/>
          <p:cNvSpPr txBox="1"/>
          <p:nvPr/>
        </p:nvSpPr>
        <p:spPr>
          <a:xfrm>
            <a:off x="85818" y="6139543"/>
            <a:ext cx="8880900" cy="385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2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Zdroj: https://s-media-cache-ak0.pinimg.com/736x/b1/8c/7d/b18c7dde7e01870bd4715b308241c155.jpg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g613ab93460_0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825" y="332650"/>
            <a:ext cx="7489599" cy="545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g609c77370a_1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609c77370a_1_3"/>
          <p:cNvSpPr txBox="1"/>
          <p:nvPr/>
        </p:nvSpPr>
        <p:spPr>
          <a:xfrm>
            <a:off x="217100" y="242327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g609c77370a_1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609c77370a_1_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04775"/>
            <a:ext cx="8839200" cy="664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609c77370a_1_3"/>
          <p:cNvSpPr txBox="1"/>
          <p:nvPr/>
        </p:nvSpPr>
        <p:spPr>
          <a:xfrm>
            <a:off x="4787900" y="6294268"/>
            <a:ext cx="4203600" cy="366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cs-CZ" sz="1000" b="0" i="1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Zdroj: http://thetravellingteachers.blogspot.cz/2014/08/newspaper-articles-some-new-and-old.html</a:t>
            </a:r>
            <a:endParaRPr sz="1000" dirty="0"/>
          </a:p>
        </p:txBody>
      </p:sp>
      <p:sp>
        <p:nvSpPr>
          <p:cNvPr id="137" name="Google Shape;137;g609c77370a_1_3"/>
          <p:cNvSpPr txBox="1"/>
          <p:nvPr/>
        </p:nvSpPr>
        <p:spPr>
          <a:xfrm>
            <a:off x="4067175" y="6858000"/>
            <a:ext cx="5038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09c77370a_1_14"/>
          <p:cNvSpPr txBox="1"/>
          <p:nvPr/>
        </p:nvSpPr>
        <p:spPr>
          <a:xfrm>
            <a:off x="217100" y="242327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609c77370a_1_14"/>
          <p:cNvSpPr txBox="1"/>
          <p:nvPr/>
        </p:nvSpPr>
        <p:spPr>
          <a:xfrm>
            <a:off x="4787900" y="6015038"/>
            <a:ext cx="4203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cs-CZ" sz="12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Zdroj: http://thetravellingteachers.blogspot.cz/2014/08/newspaper-articles-some-new-and-old.html</a:t>
            </a:r>
            <a:endParaRPr/>
          </a:p>
        </p:txBody>
      </p:sp>
      <p:sp>
        <p:nvSpPr>
          <p:cNvPr id="146" name="Google Shape;146;g609c77370a_1_14"/>
          <p:cNvSpPr txBox="1"/>
          <p:nvPr/>
        </p:nvSpPr>
        <p:spPr>
          <a:xfrm>
            <a:off x="4067175" y="6858000"/>
            <a:ext cx="5038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609c77370a_1_14"/>
          <p:cNvSpPr txBox="1"/>
          <p:nvPr/>
        </p:nvSpPr>
        <p:spPr>
          <a:xfrm>
            <a:off x="4787900" y="6015038"/>
            <a:ext cx="4203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cs-CZ" sz="12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Zdroj: http://thetravellingteachers.blogspot.cz/2014/08/newspaper-articles-some-new-and-old.html</a:t>
            </a:r>
            <a:endParaRPr/>
          </a:p>
        </p:txBody>
      </p:sp>
      <p:sp>
        <p:nvSpPr>
          <p:cNvPr id="148" name="Google Shape;148;g609c77370a_1_14"/>
          <p:cNvSpPr txBox="1"/>
          <p:nvPr/>
        </p:nvSpPr>
        <p:spPr>
          <a:xfrm>
            <a:off x="4067175" y="6858000"/>
            <a:ext cx="5038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g609c77370a_1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3" y="282576"/>
            <a:ext cx="9132887" cy="623231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609c77370a_1_14"/>
          <p:cNvSpPr txBox="1"/>
          <p:nvPr/>
        </p:nvSpPr>
        <p:spPr>
          <a:xfrm>
            <a:off x="217101" y="6515063"/>
            <a:ext cx="8774400" cy="342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cs-CZ" sz="10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Zdroj: http://www.cvat.org.uk/sites/data.t3sc.org/files/images/Social-Media-Marketing.jpg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496D02917F9394CB82D798B4AB954B1" ma:contentTypeVersion="14" ma:contentTypeDescription="Vytvoří nový dokument" ma:contentTypeScope="" ma:versionID="d5f069a7c7a33002db9aedde0922a758">
  <xsd:schema xmlns:xsd="http://www.w3.org/2001/XMLSchema" xmlns:xs="http://www.w3.org/2001/XMLSchema" xmlns:p="http://schemas.microsoft.com/office/2006/metadata/properties" xmlns:ns3="9760918a-8e2c-472e-aaca-b785e18a223b" xmlns:ns4="dcbe863f-a8b4-4616-855d-8d3fff3c62bf" targetNamespace="http://schemas.microsoft.com/office/2006/metadata/properties" ma:root="true" ma:fieldsID="595bbf651dd56ec7433aa1433e005b6b" ns3:_="" ns4:_="">
    <xsd:import namespace="9760918a-8e2c-472e-aaca-b785e18a223b"/>
    <xsd:import namespace="dcbe863f-a8b4-4616-855d-8d3fff3c62b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60918a-8e2c-472e-aaca-b785e18a223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be863f-a8b4-4616-855d-8d3fff3c62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36BD33-967B-480C-84B1-DEB2C7CED2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6AAE23-BB12-4EFD-A62D-B7E7168E82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60918a-8e2c-472e-aaca-b785e18a223b"/>
    <ds:schemaRef ds:uri="dcbe863f-a8b4-4616-855d-8d3fff3c62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B2A099-FEF6-4EE9-AABC-24631DCFA1A3}">
  <ds:schemaRefs>
    <ds:schemaRef ds:uri="http://schemas.microsoft.com/office/2006/metadata/properties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dcbe863f-a8b4-4616-855d-8d3fff3c62bf"/>
    <ds:schemaRef ds:uri="9760918a-8e2c-472e-aaca-b785e18a223b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2025</Words>
  <Application>Microsoft Office PowerPoint</Application>
  <PresentationFormat>Předvádění na obrazovce (4:3)</PresentationFormat>
  <Paragraphs>416</Paragraphs>
  <Slides>50</Slides>
  <Notes>41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7" baseType="lpstr">
      <vt:lpstr>Tahoma</vt:lpstr>
      <vt:lpstr>Wingdings</vt:lpstr>
      <vt:lpstr>Verdana</vt:lpstr>
      <vt:lpstr>Calibri</vt:lpstr>
      <vt:lpstr>Noto Sans Symbols</vt:lpstr>
      <vt:lpstr>Arial</vt:lpstr>
      <vt:lpstr>Motiv Office</vt:lpstr>
      <vt:lpstr>Základy práce s informačními zdroji pro studenty SPR</vt:lpstr>
      <vt:lpstr>Prezentace aplikace PowerPoint</vt:lpstr>
      <vt:lpstr>Prezentace aplikace PowerPoint</vt:lpstr>
      <vt:lpstr>Prezentace aplikace PowerPoint</vt:lpstr>
      <vt:lpstr>Prezentace aplikace PowerPoint</vt:lpstr>
      <vt:lpstr>Téma a klíčová slova</vt:lpstr>
      <vt:lpstr>Prezentace aplikace PowerPoint</vt:lpstr>
      <vt:lpstr>Prezentace aplikace PowerPoint</vt:lpstr>
      <vt:lpstr>Prezentace aplikace PowerPoint</vt:lpstr>
      <vt:lpstr>Téma a klíčová slova II.</vt:lpstr>
      <vt:lpstr>Prezentace aplikace PowerPoint</vt:lpstr>
      <vt:lpstr>Prezentace aplikace PowerPoint</vt:lpstr>
      <vt:lpstr>Téma →Výzkumná otázka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Příklady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Praktické ukázky vyhledávání  v databázích   </vt:lpstr>
      <vt:lpstr>Prezentace aplikace PowerPoint</vt:lpstr>
      <vt:lpstr>Databáze EBSCO</vt:lpstr>
      <vt:lpstr>Databáze ProQuest Central  </vt:lpstr>
      <vt:lpstr>Databáze Sage Journals </vt:lpstr>
      <vt:lpstr>Databáze Taylor&amp;Francis </vt:lpstr>
      <vt:lpstr>Mediální databáze Newton One a PressReader</vt:lpstr>
      <vt:lpstr>Doporučení pro praktické vyhledávání v databázích </vt:lpstr>
      <vt:lpstr>Literatura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práce s informačními zdroji pro bc. studenty SPR</dc:title>
  <dc:creator>Aneta Pilátová</dc:creator>
  <cp:lastModifiedBy>Martina Nedomová</cp:lastModifiedBy>
  <cp:revision>36</cp:revision>
  <dcterms:created xsi:type="dcterms:W3CDTF">2019-07-22T10:37:01Z</dcterms:created>
  <dcterms:modified xsi:type="dcterms:W3CDTF">2022-10-11T07:26:14Z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0x010100C496D02917F9394CB82D798B4AB954B1</vt:lpwstr>
  </property>
</Properties>
</file>