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312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300" r:id="rId15"/>
    <p:sldId id="302" r:id="rId16"/>
    <p:sldId id="313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01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76">
          <p15:clr>
            <a:srgbClr val="A4A3A4"/>
          </p15:clr>
        </p15:guide>
        <p15:guide id="7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EEB"/>
    <a:srgbClr val="7FD7FC"/>
    <a:srgbClr val="FFFF66"/>
    <a:srgbClr val="FFC993"/>
    <a:srgbClr val="FFD7AF"/>
    <a:srgbClr val="748ED6"/>
    <a:srgbClr val="1944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8098" autoAdjust="0"/>
  </p:normalViewPr>
  <p:slideViewPr>
    <p:cSldViewPr snapToGrid="0" snapToObjects="1">
      <p:cViewPr varScale="1">
        <p:scale>
          <a:sx n="92" d="100"/>
          <a:sy n="92" d="100"/>
        </p:scale>
        <p:origin x="1374" y="54"/>
      </p:cViewPr>
      <p:guideLst>
        <p:guide orient="horz" pos="2001"/>
        <p:guide orient="horz" pos="935"/>
        <p:guide orient="horz" pos="164"/>
        <p:guide orient="horz" pos="3884"/>
        <p:guide orient="horz" pos="1207"/>
        <p:guide pos="476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cs-CZ"/>
              <a:t>PhDr. Monika Punová, Ph.D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cs-CZ"/>
              <a:t>SPR 430 Sociální práce s mládeží, PhDr. Monika Punová, Ph.D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07C961-B78D-48A2-9698-A96054A0C4B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8264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cs-CZ"/>
              <a:t>PhDr. Monika Punová, Ph.D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smtClean="0"/>
              <a:t>Click to edit Master text styles</a:t>
            </a:r>
          </a:p>
          <a:p>
            <a:pPr lvl="1"/>
            <a:r>
              <a:rPr lang="en-GB" altLang="cs-CZ" noProof="0" smtClean="0"/>
              <a:t>Second level</a:t>
            </a:r>
          </a:p>
          <a:p>
            <a:pPr lvl="2"/>
            <a:r>
              <a:rPr lang="en-GB" altLang="cs-CZ" noProof="0" smtClean="0"/>
              <a:t>Third level</a:t>
            </a:r>
          </a:p>
          <a:p>
            <a:pPr lvl="3"/>
            <a:r>
              <a:rPr lang="en-GB" altLang="cs-CZ" noProof="0" smtClean="0"/>
              <a:t>Fourth level</a:t>
            </a:r>
          </a:p>
          <a:p>
            <a:pPr lvl="4"/>
            <a:r>
              <a:rPr lang="en-GB" altLang="cs-CZ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cs-CZ"/>
              <a:t>SPR 430 Sociální práce s mládeží, PhDr. Monika Punová, Ph.D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4E1848-0486-4416-BA4C-9B40A8D1358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593500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s-CZ" smtClean="0"/>
              <a:t>SPR 430 Sociální práce s mládeží, PhDr. Monika Punová, Ph.D</a:t>
            </a: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46384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SPR 430 Sociální práce s mládeží, PhDr. Monika Punová, Ph.D</a:t>
            </a:r>
            <a:endParaRPr lang="en-GB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E1848-0486-4416-BA4C-9B40A8D1358D}" type="slidenum">
              <a:rPr lang="en-GB" altLang="cs-CZ" smtClean="0"/>
              <a:pPr>
                <a:defRPr/>
              </a:pPr>
              <a:t>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9888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SPR 430 Sociální práce s mládeží, PhDr. Monika Punová, Ph.D</a:t>
            </a:r>
            <a:endParaRPr lang="en-GB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E1848-0486-4416-BA4C-9B40A8D1358D}" type="slidenum">
              <a:rPr lang="en-GB" altLang="cs-CZ" smtClean="0"/>
              <a:pPr>
                <a:defRPr/>
              </a:pPr>
              <a:t>22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0561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jackson-pollack-001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22006" b="17201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187825"/>
            <a:ext cx="6716712" cy="842963"/>
          </a:xfrm>
          <a:solidFill>
            <a:srgbClr val="FFFFFF">
              <a:alpha val="78000"/>
            </a:srgb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cs-CZ" noProof="0" smtClean="0"/>
              <a:t>Click to edit Master subtitle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73163" y="1611313"/>
            <a:ext cx="6716712" cy="1951037"/>
          </a:xfrm>
          <a:solidFill>
            <a:srgbClr val="FFFFFF">
              <a:alpha val="78000"/>
            </a:srgbClr>
          </a:solidFill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altLang="cs-CZ" noProof="0" smtClean="0"/>
              <a:t>Click to edit Master 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cs-CZ" smtClean="0"/>
              <a:t>© PhDr. Monika Punová, Ph.D.</a:t>
            </a:r>
            <a:endParaRPr lang="en-GB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874D49-CD42-48E1-9604-E862538B514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738563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0071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672138" y="260350"/>
            <a:ext cx="1738312" cy="6084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062538" cy="6084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9960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0503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8802141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3400425" cy="46037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3400425" cy="46037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0194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8547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35011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65831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9181986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6652064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jackson-pollack-001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69532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1488"/>
            <a:ext cx="695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Master text styles</a:t>
            </a:r>
          </a:p>
          <a:p>
            <a:pPr lvl="1"/>
            <a:r>
              <a:rPr lang="en-GB" altLang="cs-CZ" smtClean="0"/>
              <a:t>Second level</a:t>
            </a:r>
          </a:p>
          <a:p>
            <a:pPr lvl="2"/>
            <a:r>
              <a:rPr lang="en-GB" altLang="cs-CZ" smtClean="0"/>
              <a:t>Third level</a:t>
            </a:r>
          </a:p>
          <a:p>
            <a:pPr lvl="3"/>
            <a:r>
              <a:rPr lang="en-GB" altLang="cs-CZ" smtClean="0"/>
              <a:t>Fourth level</a:t>
            </a:r>
          </a:p>
          <a:p>
            <a:pPr lvl="4"/>
            <a:r>
              <a:rPr lang="en-GB" altLang="cs-CZ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solidFill>
            <a:srgbClr val="FFFFFF">
              <a:alpha val="78038"/>
            </a:srgbClr>
          </a:solidFill>
        </p:spPr>
        <p:txBody>
          <a:bodyPr/>
          <a:lstStyle/>
          <a:p>
            <a:pPr marL="838200" indent="-838200" eaLnBrk="1" hangingPunct="1"/>
            <a:endParaRPr lang="cs-CZ" altLang="cs-CZ" sz="6000" smtClean="0">
              <a:solidFill>
                <a:schemeClr val="hlink"/>
              </a:solidFill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187825"/>
            <a:ext cx="6529387" cy="1870075"/>
          </a:xfrm>
          <a:solidFill>
            <a:srgbClr val="FFFFFF">
              <a:alpha val="78038"/>
            </a:srgbClr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cs-CZ" altLang="cs-CZ" sz="3600" smtClean="0">
              <a:solidFill>
                <a:schemeClr val="hlink"/>
              </a:solidFill>
              <a:latin typeface="Century Schoolbook" panose="020406040505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3600" smtClean="0">
                <a:solidFill>
                  <a:schemeClr val="hlink"/>
                </a:solidFill>
                <a:latin typeface="Century Schoolbook" panose="02040604050505020304" pitchFamily="18" charset="0"/>
              </a:rPr>
              <a:t>Koncept resilience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3600" smtClean="0">
                <a:solidFill>
                  <a:schemeClr val="hlink"/>
                </a:solidFill>
                <a:latin typeface="Century Schoolbook" panose="02040604050505020304" pitchFamily="18" charset="0"/>
              </a:rPr>
              <a:t>Monika Punová</a:t>
            </a:r>
            <a:endParaRPr lang="en-GB" altLang="cs-CZ" sz="3600" smtClean="0">
              <a:solidFill>
                <a:schemeClr val="hlin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124" name="AutoShape 12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sp>
        <p:nvSpPr>
          <p:cNvPr id="5125" name="AutoShape 14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sp>
        <p:nvSpPr>
          <p:cNvPr id="5126" name="AutoShape 16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sp>
        <p:nvSpPr>
          <p:cNvPr id="5127" name="AutoShape 1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sp>
        <p:nvSpPr>
          <p:cNvPr id="5128" name="AutoShape 2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pic>
        <p:nvPicPr>
          <p:cNvPr id="5129" name="Picture 22" descr="vtipne-obrazky-velky-nakla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781050"/>
            <a:ext cx="671671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Zvuk 6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069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9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Emmy Wernerová - výzkum dětí z havajského ostrova Kauai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i="1" dirty="0" smtClean="0">
                <a:solidFill>
                  <a:srgbClr val="CC3300"/>
                </a:solidFill>
              </a:rPr>
              <a:t>Začali jsme studium zkoumáním dětské zranitelnosti, jejich citlivosti na negativní vývojové výsledky poté, co byli vystaveni závažným rizikovým faktorům, jako byly například prenatální stres, chudoba, psychopatologie rodičů a narušení jejich rodinného života. Jak náš longitudinální výzkum ukázal, zaměřili jsme se rovněž na kořeny resilience u těchto dětí, které se úspěšně vypořádaly s biologicky a psychosociálně danými rizikovými faktory a byly u nich přítomny faktory protektivní, které pomáhaly uzdravení sužovaných dětí a adolescentů v rámci jejich přechodu do dospělosti.</a:t>
            </a:r>
            <a:r>
              <a:rPr lang="cs-CZ" altLang="cs-CZ" sz="1900" dirty="0" smtClean="0">
                <a:solidFill>
                  <a:srgbClr val="CC33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 smtClean="0">
                <a:solidFill>
                  <a:srgbClr val="CC3300"/>
                </a:solidFill>
              </a:rPr>
              <a:t>				(Werner &amp; Smith, 1982, s. 503)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pic>
        <p:nvPicPr>
          <p:cNvPr id="15364" name="Picture 5" descr="Emmy We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0550"/>
            <a:ext cx="18478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další výzkumníci počátečního období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rgbClr val="CC3300"/>
                </a:solidFill>
              </a:rPr>
              <a:t>Michael Rutter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rgbClr val="CC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cs-CZ" altLang="cs-CZ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endParaRPr lang="cs-CZ" altLang="cs-CZ" smtClean="0">
              <a:solidFill>
                <a:srgbClr val="CC3300"/>
              </a:solidFill>
            </a:endParaRPr>
          </a:p>
          <a:p>
            <a:pPr lvl="1" eaLnBrk="1" hangingPunct="1">
              <a:buFontTx/>
              <a:buNone/>
            </a:pPr>
            <a:r>
              <a:rPr lang="cs-CZ" altLang="cs-CZ" smtClean="0">
                <a:solidFill>
                  <a:srgbClr val="CC3300"/>
                </a:solidFill>
              </a:rPr>
              <a:t>					</a:t>
            </a:r>
          </a:p>
          <a:p>
            <a:pPr lvl="1" eaLnBrk="1" hangingPunct="1">
              <a:buFontTx/>
              <a:buNone/>
            </a:pPr>
            <a:r>
              <a:rPr lang="cs-CZ" altLang="cs-CZ" smtClean="0">
                <a:solidFill>
                  <a:srgbClr val="CC3300"/>
                </a:solidFill>
              </a:rPr>
              <a:t>				Norman Garmezy</a:t>
            </a:r>
          </a:p>
        </p:txBody>
      </p:sp>
      <p:pic>
        <p:nvPicPr>
          <p:cNvPr id="16388" name="Picture 5" descr="Sir Michael Ru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741488"/>
            <a:ext cx="28575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1garmezy1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116388"/>
            <a:ext cx="15621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hlink"/>
                </a:solidFill>
              </a:rPr>
              <a:t>definice resilience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>
                <a:solidFill>
                  <a:srgbClr val="CC3300"/>
                </a:solidFill>
              </a:rPr>
              <a:t>je to koncept označující popis dynamických vývojových procesů, díky nimž se jedinec    (či jiné systémy, jako např. rodina, komunita) adaptuje a dobře funguje v rámci kontextu vystavení signifikantním tlakům (nepřízním, rizikům, stresorům) ať už v něm samotném, nebo v jeho prostředí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8436" name="Picture 4" descr="nik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5813"/>
            <a:ext cx="6953250" cy="4289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>
                <a:solidFill>
                  <a:srgbClr val="CC3300"/>
                </a:solidFill>
              </a:rPr>
              <a:t>v jejím rámci nejde pouze o </a:t>
            </a:r>
            <a:r>
              <a:rPr lang="cs-CZ" altLang="cs-CZ" b="0" dirty="0" smtClean="0">
                <a:solidFill>
                  <a:srgbClr val="CC3300"/>
                </a:solidFill>
              </a:rPr>
              <a:t>přežívání</a:t>
            </a:r>
            <a:r>
              <a:rPr lang="cs-CZ" altLang="cs-CZ" dirty="0" smtClean="0">
                <a:solidFill>
                  <a:srgbClr val="CC3300"/>
                </a:solidFill>
              </a:rPr>
              <a:t>, ale také o </a:t>
            </a:r>
            <a:r>
              <a:rPr lang="cs-CZ" altLang="cs-CZ" b="0" dirty="0" smtClean="0">
                <a:solidFill>
                  <a:srgbClr val="CC3300"/>
                </a:solidFill>
              </a:rPr>
              <a:t>prospívání, blaho</a:t>
            </a:r>
            <a:r>
              <a:rPr lang="cs-CZ" altLang="cs-CZ" dirty="0" smtClean="0">
                <a:solidFill>
                  <a:srgbClr val="CC3300"/>
                </a:solidFill>
              </a:rPr>
              <a:t> (</a:t>
            </a:r>
            <a:r>
              <a:rPr lang="cs-CZ" altLang="cs-CZ" dirty="0" err="1" smtClean="0">
                <a:solidFill>
                  <a:srgbClr val="CC3300"/>
                </a:solidFill>
              </a:rPr>
              <a:t>wellbeing</a:t>
            </a:r>
            <a:r>
              <a:rPr lang="cs-CZ" altLang="cs-CZ" dirty="0" smtClean="0">
                <a:solidFill>
                  <a:srgbClr val="CC3300"/>
                </a:solidFill>
              </a:rPr>
              <a:t>) a </a:t>
            </a:r>
            <a:r>
              <a:rPr lang="cs-CZ" altLang="cs-CZ" b="0" dirty="0" smtClean="0">
                <a:solidFill>
                  <a:srgbClr val="CC3300"/>
                </a:solidFill>
              </a:rPr>
              <a:t>zisk</a:t>
            </a:r>
            <a:r>
              <a:rPr lang="cs-CZ" altLang="cs-CZ" dirty="0" smtClean="0">
                <a:solidFill>
                  <a:srgbClr val="CC3300"/>
                </a:solidFill>
              </a:rPr>
              <a:t> z vystavení nepříznivé okolnosti. Resilience je obrazně řečeno skutkem odrazu či odskočení ze stavu napětí či tlaku, nebo také navrácení síly, ducha a dobrého humoru.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pic>
        <p:nvPicPr>
          <p:cNvPr id="19460" name="Picture 5" descr="ANd9GcSvtaM5fDnNppm8K2tokCNSUNsl8vF73T0CQMCZyrzyba_C6U1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6038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protektivní (ochranné) faktory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300" dirty="0" smtClean="0">
                <a:solidFill>
                  <a:srgbClr val="CC3300"/>
                </a:solidFill>
              </a:rPr>
              <a:t>jsou určitými „tlumiči, gumovými nárazníky“ proti individuální zranitelnosti či nepříznivým tlakům a vlivům okolí, takže adaptační dráha jedince je lepší, pozitivnější, než by tomu bylo, kdyby tyto protektivní činitele nebyly v činnosti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300" dirty="0" smtClean="0">
                <a:solidFill>
                  <a:srgbClr val="CC3300"/>
                </a:solidFill>
              </a:rPr>
              <a:t>Samotná existence těchto činitelů ještě nemusí vždy vést k úspěšné adaptační dráze. Někdy nejsou dostatečně silné a nedokáží tlumit a překonat velkou zranitelnost jedince či velmi obtížné nastavení jeho životní situace.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300" dirty="0" smtClean="0">
                <a:solidFill>
                  <a:srgbClr val="CC3300"/>
                </a:solidFill>
              </a:rPr>
              <a:t>Ochranné faktory mohou mít někdy také </a:t>
            </a:r>
            <a:r>
              <a:rPr lang="cs-CZ" altLang="cs-CZ" sz="2300" dirty="0" err="1" smtClean="0">
                <a:solidFill>
                  <a:srgbClr val="CC3300"/>
                </a:solidFill>
              </a:rPr>
              <a:t>ameliorativní</a:t>
            </a:r>
            <a:r>
              <a:rPr lang="cs-CZ" altLang="cs-CZ" sz="2300" dirty="0" smtClean="0">
                <a:solidFill>
                  <a:srgbClr val="CC3300"/>
                </a:solidFill>
              </a:rPr>
              <a:t> účinky, které člověka nejen chrání, ale také posilují, podporují jeho adaptační mechanismy.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Co ještě víme o ochranných činitelích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741488"/>
            <a:ext cx="6953250" cy="460375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Wernerová je rozlišila do 3 oblastí</a:t>
            </a:r>
          </a:p>
          <a:p>
            <a:r>
              <a:rPr lang="cs-CZ" dirty="0">
                <a:solidFill>
                  <a:srgbClr val="C00000"/>
                </a:solidFill>
              </a:rPr>
              <a:t>d</a:t>
            </a:r>
            <a:r>
              <a:rPr lang="cs-CZ" dirty="0" smtClean="0">
                <a:solidFill>
                  <a:srgbClr val="C00000"/>
                </a:solidFill>
              </a:rPr>
              <a:t>le Vágnerové se jejich aktivizace odvíjí od více skutečností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2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hlink"/>
                </a:solidFill>
              </a:rPr>
              <a:t>rizikové faktory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jsou predispozitory negativního behaviorálního výsledku jedince. Jsou to určité stresory, jež představují pro jedince a jeho resilienční schopnost „zátěžové situace“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4550"/>
            <a:ext cx="6953250" cy="4230688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Neexistují „obecné“ zátěžové situace, které by byly univerzálně platné pro všechny lidi. Jedinou univerzalitu lze spatřovat v tom, že jsou neopakovatelným individuálním atributem, charakteristikou jedince, jsou vlastní pouze jemu.</a:t>
            </a:r>
          </a:p>
        </p:txBody>
      </p:sp>
      <p:sp>
        <p:nvSpPr>
          <p:cNvPr id="23556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2095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>
                <a:solidFill>
                  <a:srgbClr val="CC3300"/>
                </a:solidFill>
              </a:rPr>
              <a:t>Platí zde totiž, že stejné impulzy (jako například nemoc, nižší úroveň rozumové a sociální inteligence) vyvolávají u jednotlivých lidí zcela odlišné reakce. Podobný mechanismus jako u těchto interních vlivů působí i u vlivů externích. I zde platí, že stejný impulz z environmentálního kontextu (například extrémní chudoba v rodině, šikanování ze strany vrstevníků, život v lokalitě s rozšířeným užíváním drog) vede u každého člověka k jiným reakcím.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Svět bakterií </a:t>
            </a:r>
            <a:br>
              <a:rPr lang="cs-CZ" altLang="cs-CZ" sz="3600" smtClean="0">
                <a:solidFill>
                  <a:schemeClr val="hlink"/>
                </a:solidFill>
              </a:rPr>
            </a:br>
            <a:r>
              <a:rPr lang="cs-CZ" altLang="cs-CZ" sz="3200" smtClean="0">
                <a:solidFill>
                  <a:schemeClr val="hlink"/>
                </a:solidFill>
              </a:rPr>
              <a:t>spojení křehkosti s houževnatostí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chemeClr val="hlink"/>
                </a:solidFill>
              </a:rPr>
              <a:t>jsou na Zemi od jejího počátku a jakožto skupina nikdy nevymřely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chemeClr val="hlink"/>
                </a:solidFill>
              </a:rPr>
              <a:t>přestože některé z nich žijí věčně, jiné zahynou v důsledku žáru, antibiotik či dlouhodobého nedostatku vody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chemeClr val="hlink"/>
                </a:solidFill>
              </a:rPr>
              <a:t>jsou typickým příkladem toho, že přežít lze kdekoliv - v horkých pramenech, v extrémně slaných prostředích, ve velkých hloubkách i v pronikavé radioaktivitě…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			</a:t>
            </a:r>
            <a:r>
              <a:rPr lang="cs-CZ" altLang="cs-CZ" sz="2800" dirty="0" smtClean="0">
                <a:solidFill>
                  <a:schemeClr val="hlink"/>
                </a:solidFill>
              </a:rPr>
              <a:t>(Marek </a:t>
            </a:r>
            <a:r>
              <a:rPr lang="cs-CZ" altLang="cs-CZ" sz="2800" dirty="0" err="1" smtClean="0">
                <a:solidFill>
                  <a:schemeClr val="hlink"/>
                </a:solidFill>
              </a:rPr>
              <a:t>Orko</a:t>
            </a:r>
            <a:r>
              <a:rPr lang="cs-CZ" altLang="cs-CZ" sz="2800" dirty="0" smtClean="0">
                <a:solidFill>
                  <a:schemeClr val="hlink"/>
                </a:solidFill>
              </a:rPr>
              <a:t> Vácha, 2011) </a:t>
            </a:r>
          </a:p>
        </p:txBody>
      </p:sp>
      <p:pic>
        <p:nvPicPr>
          <p:cNvPr id="7172" name="Zvuk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069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34954"/>
      </p:ext>
    </p:extLst>
  </p:cSld>
  <p:clrMapOvr>
    <a:masterClrMapping/>
  </p:clrMapOvr>
  <p:transition advTm="1276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Čím ohrožuje člověka riziko?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jeho povaha;</a:t>
            </a:r>
          </a:p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jeho počet a intenzita </a:t>
            </a:r>
          </a:p>
          <a:p>
            <a:pPr eaLnBrk="1" hangingPunct="1"/>
            <a:endParaRPr lang="cs-CZ" altLang="cs-CZ" dirty="0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solidFill>
                  <a:srgbClr val="CC3300"/>
                </a:solidFill>
              </a:rPr>
              <a:t>(Kaplan 2002, in </a:t>
            </a:r>
            <a:r>
              <a:rPr lang="cs-CZ" altLang="cs-CZ" dirty="0" err="1" smtClean="0">
                <a:solidFill>
                  <a:srgbClr val="CC3300"/>
                </a:solidFill>
              </a:rPr>
              <a:t>Glantz</a:t>
            </a:r>
            <a:r>
              <a:rPr lang="cs-CZ" altLang="cs-CZ" dirty="0" smtClean="0">
                <a:solidFill>
                  <a:srgbClr val="CC3300"/>
                </a:solidFill>
              </a:rPr>
              <a:t>, Johnson) </a:t>
            </a:r>
            <a:br>
              <a:rPr lang="cs-CZ" altLang="cs-CZ" dirty="0" smtClean="0">
                <a:solidFill>
                  <a:srgbClr val="CC3300"/>
                </a:solidFill>
              </a:rPr>
            </a:br>
            <a:endParaRPr lang="cs-CZ" altLang="cs-CZ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počet a intenzita rizikových faktorů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CC3300"/>
                </a:solidFill>
              </a:rPr>
              <a:t>s tím, jak u člověka roste zkušenost s nepřízní, tak se v něm rovněž rozvíjí jeho strategie zvládání pro překonání těchto adverzit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CC3300"/>
                </a:solidFill>
              </a:rPr>
              <a:t>Werner a Smith (1982), studovali děti ze základních a středních tříd a zjistili, že jejich resilience rostla s tím, jak rostly tlaky na ně vyvíjené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>
                <a:solidFill>
                  <a:schemeClr val="hlink"/>
                </a:solidFill>
              </a:rPr>
              <a:t>Garmezy (1985, 214) – stresory ovlivňující rizikové chování mládeže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„rodinné pozadí,</a:t>
            </a:r>
          </a:p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rodičovská maladaptace,</a:t>
            </a:r>
          </a:p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osobní dispozice jedince,</a:t>
            </a:r>
          </a:p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potenciální vrozené vlivy, </a:t>
            </a:r>
          </a:p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deprivovaný ekologický rámec,</a:t>
            </a:r>
          </a:p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sociálně-institucionální ukazatelé.“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hlink"/>
                </a:solidFill>
              </a:rPr>
              <a:t>Děkuji za pozornost </a:t>
            </a:r>
            <a:r>
              <a:rPr lang="cs-CZ" altLang="cs-CZ" smtClean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endParaRPr lang="cs-CZ" altLang="cs-CZ" smtClean="0">
              <a:solidFill>
                <a:schemeClr val="hlink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>
              <a:solidFill>
                <a:schemeClr val="hlink"/>
              </a:solidFill>
            </a:endParaRPr>
          </a:p>
        </p:txBody>
      </p:sp>
      <p:sp>
        <p:nvSpPr>
          <p:cNvPr id="29700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pic>
        <p:nvPicPr>
          <p:cNvPr id="29701" name="Picture 7" descr="time+for+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488"/>
            <a:ext cx="72009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hlink"/>
                </a:solidFill>
              </a:rPr>
              <a:t>Vácha (2011, 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741488"/>
            <a:ext cx="6953250" cy="4603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0" smtClean="0">
                <a:solidFill>
                  <a:schemeClr val="hlink"/>
                </a:solidFill>
              </a:rPr>
              <a:t>„Dávno předtím, než nastaly prvohory, došlo k nejděsivějšímu globálnímu vymírání, které nemá v dějinách planety obdoby. Určitý typ cyanobakterií začal při fotosyntéze využívat jako zdroj elektronů vodu, a jako odpadní produkt se začal do atmosféry uvolňovat kyslík. Postupem času bylo kyslíku stále víc a snad nějakou dobu kyslík reagoval se sloučeninami železa v mořské vodě, a planeta „zrezivěla“, pak jej ale bylo čím dál víc a došlo ke genocidě všeho živého. Některé bakterie prchly do bezkyslíkatého útočiště, jiné zahynuly v největším vymírání v dějinách. Díky bakteriím je dnes atmosféra Země hořlavá a škrtnutá sirka vzplane, to vše v příkrém kontrastu se složením atmosféry na jiných planetách. Pak ale, jako už tolikrát, si jeden typ bakterií udělal z nouze ctnost a místo toho, aby jej kyslík zahubil, jej začal naopak využívat pro metabolické reakce. Z těchto alfa proteobakterií vzniknou mitochondrie člověka a díky nim můžeme i my s výhodou kyslík dýchat.“.</a:t>
            </a:r>
            <a:r>
              <a:rPr lang="cs-CZ" altLang="cs-CZ" sz="2000" b="0" i="1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b="0" smtClean="0">
              <a:solidFill>
                <a:schemeClr val="hlink"/>
              </a:solidFill>
            </a:endParaRPr>
          </a:p>
        </p:txBody>
      </p:sp>
      <p:pic>
        <p:nvPicPr>
          <p:cNvPr id="8196" name="Zvuk 1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069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71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hlink"/>
                </a:solidFill>
              </a:rPr>
              <a:t>„Fantasy“ svět bakterií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>
                <a:solidFill>
                  <a:schemeClr val="hlink"/>
                </a:solidFill>
              </a:rPr>
              <a:t>= umí si udělat z nepřítele přítele a z jedu nepostradatelnou součást metabolismu…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9220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600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sp>
        <p:nvSpPr>
          <p:cNvPr id="9221" name="AutoShape 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600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0"/>
          </a:p>
        </p:txBody>
      </p:sp>
      <p:pic>
        <p:nvPicPr>
          <p:cNvPr id="9222" name="Picture 9" descr="ANd9GcQTsSnfVVJilYGZZn-2hoaix651-oDiCpEyX-NZcPEcVWPqIY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8050"/>
            <a:ext cx="69532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Zvuk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069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953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hlink"/>
                </a:solidFill>
              </a:rPr>
              <a:t>Malá sadařská inspirace</a:t>
            </a:r>
          </a:p>
        </p:txBody>
      </p:sp>
      <p:pic>
        <p:nvPicPr>
          <p:cNvPr id="10243" name="Picture 5" descr="888052_zahrada-zima-prorez-stromu-pilka-nuzky-hob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000500"/>
            <a:ext cx="4286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38175" y="1741488"/>
            <a:ext cx="6953250" cy="5116512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245" name="Picture 11" descr="ANd9GcSpLB9NkSYnMS7JVyxy62tbYHxYOtujACoA1pVzDj5LsHnLLgge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313"/>
            <a:ext cx="71342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Hůře je někdy lépe</a:t>
            </a:r>
            <a:br>
              <a:rPr lang="cs-CZ" altLang="cs-CZ" sz="3600" smtClean="0">
                <a:solidFill>
                  <a:schemeClr val="hlink"/>
                </a:solidFill>
              </a:rPr>
            </a:br>
            <a:r>
              <a:rPr lang="cs-CZ" altLang="cs-CZ" sz="3600" smtClean="0">
                <a:solidFill>
                  <a:schemeClr val="hlink"/>
                </a:solidFill>
              </a:rPr>
              <a:t>a naopak…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1268" name="Picture 5" descr="ANd9GcSvdc35YXFrcwLwm86RE6Qb4l59RTaLl-bmUjPE4z72u00rMZGu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488"/>
            <a:ext cx="470535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ANd9GcRITT0HagKJzLC0j8Fc3mXv_6vi4Bgs1H2puhDzdwHM_qa3mByn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8227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Uplatnění pozitivního lidského potenciálu navzdory adverzitě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trend posledních 40 let</a:t>
            </a:r>
          </a:p>
          <a:p>
            <a:pPr eaLnBrk="1" hangingPunct="1"/>
            <a:endParaRPr lang="cs-CZ" altLang="cs-CZ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rgbClr val="CC3300"/>
                </a:solidFill>
              </a:rPr>
              <a:t>diametrální odklon od původního zaměření na patologické rysy jedince a jeho prostředí a na podlehnutí těmto </a:t>
            </a:r>
            <a:r>
              <a:rPr lang="cs-CZ" altLang="cs-CZ" dirty="0" err="1" smtClean="0">
                <a:solidFill>
                  <a:srgbClr val="CC3300"/>
                </a:solidFill>
              </a:rPr>
              <a:t>predispozitorům</a:t>
            </a:r>
            <a:r>
              <a:rPr lang="cs-CZ" altLang="cs-CZ" dirty="0" smtClean="0">
                <a:solidFill>
                  <a:srgbClr val="CC3300"/>
                </a:solidFill>
              </a:rPr>
              <a:t> ústícím v rizikové chování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hlink"/>
                </a:solidFill>
              </a:rPr>
              <a:t>změna pohledu: </a:t>
            </a:r>
            <a:br>
              <a:rPr lang="cs-CZ" altLang="cs-CZ" sz="3600" smtClean="0">
                <a:solidFill>
                  <a:schemeClr val="hlink"/>
                </a:solidFill>
              </a:rPr>
            </a:br>
            <a:r>
              <a:rPr lang="cs-CZ" altLang="cs-CZ" sz="3600" smtClean="0">
                <a:solidFill>
                  <a:schemeClr val="hlink"/>
                </a:solidFill>
              </a:rPr>
              <a:t>„proč se něco (špatného) nestalo?“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smtClean="0">
                <a:solidFill>
                  <a:srgbClr val="CC3300"/>
                </a:solidFill>
              </a:rPr>
              <a:t>Nejprve se zaměřili na oblast dětského vývoje a krizové intervence a začali zjišťovat odpověď na výzkumné otázky: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>
                <a:solidFill>
                  <a:srgbClr val="CC3300"/>
                </a:solidFill>
              </a:rPr>
              <a:t>„Proč se adolescenti, jež mají rizikové faktory související s alkoholem, nestanou alkoholiky?“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>
                <a:solidFill>
                  <a:srgbClr val="CC3300"/>
                </a:solidFill>
              </a:rPr>
              <a:t>„Proč se dvě děti s přítomností stejného vysoce rizikového faktoru či nízkého podpůrného prostředí vyvíjejí tak naprosto odlišně?“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>
                <a:solidFill>
                  <a:srgbClr val="CC3300"/>
                </a:solidFill>
              </a:rPr>
              <a:t>„Proč někteří lidé trpí vysoce posttraumatickým stresovým syndromem a jiní v pořádku prospívají navzdory tomu, že všichni byli vystaveni identickému závažnému stresoru?“.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hlink"/>
                </a:solidFill>
              </a:rPr>
              <a:t>zaměření soc. pracovníků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CC3300"/>
                </a:solidFill>
              </a:rPr>
              <a:t>Zpočátku na osobnostní kvality (např. „ego síly“, plasticitu, schopnost přežít),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CC3300"/>
                </a:solidFill>
              </a:rPr>
              <a:t>později se výzkum rozšířil také na resilienční perspektivu, jež se vedle osobnostních kvalit jedince (ať už vrozených či naučených) zaměřuje také na parametry sociálně ekologického kontextu.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218"/>
      </a:accent1>
      <a:accent2>
        <a:srgbClr val="125BBB"/>
      </a:accent2>
      <a:accent3>
        <a:srgbClr val="FFFFFF"/>
      </a:accent3>
      <a:accent4>
        <a:srgbClr val="000000"/>
      </a:accent4>
      <a:accent5>
        <a:srgbClr val="FFF7AB"/>
      </a:accent5>
      <a:accent6>
        <a:srgbClr val="0F52A9"/>
      </a:accent6>
      <a:hlink>
        <a:srgbClr val="D90E09"/>
      </a:hlink>
      <a:folHlink>
        <a:srgbClr val="F62B2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530</Words>
  <Application>Microsoft Office PowerPoint</Application>
  <PresentationFormat>Předvádění na obrazovce (4:3)</PresentationFormat>
  <Paragraphs>76</Paragraphs>
  <Slides>23</Slides>
  <Notes>3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Century Schoolbook</vt:lpstr>
      <vt:lpstr>Wingdings</vt:lpstr>
      <vt:lpstr>Default Design</vt:lpstr>
      <vt:lpstr>Prezentace aplikace PowerPoint</vt:lpstr>
      <vt:lpstr>Svět bakterií  spojení křehkosti s houževnatostí</vt:lpstr>
      <vt:lpstr>Vácha (2011, 1)</vt:lpstr>
      <vt:lpstr>„Fantasy“ svět bakterií</vt:lpstr>
      <vt:lpstr>Malá sadařská inspirace</vt:lpstr>
      <vt:lpstr>Hůře je někdy lépe a naopak…</vt:lpstr>
      <vt:lpstr>Uplatnění pozitivního lidského potenciálu navzdory adverzitě</vt:lpstr>
      <vt:lpstr>změna pohledu:  „proč se něco (špatného) nestalo?“</vt:lpstr>
      <vt:lpstr>zaměření soc. pracovníků</vt:lpstr>
      <vt:lpstr>Emmy Wernerová - výzkum dětí z havajského ostrova Kauai</vt:lpstr>
      <vt:lpstr>další výzkumníci počátečního období</vt:lpstr>
      <vt:lpstr>definice resilience</vt:lpstr>
      <vt:lpstr>Prezentace aplikace PowerPoint</vt:lpstr>
      <vt:lpstr>Prezentace aplikace PowerPoint</vt:lpstr>
      <vt:lpstr>protektivní (ochranné) faktory</vt:lpstr>
      <vt:lpstr>Co ještě víme o ochranných činitelích</vt:lpstr>
      <vt:lpstr>rizikové faktory</vt:lpstr>
      <vt:lpstr>Prezentace aplikace PowerPoint</vt:lpstr>
      <vt:lpstr>Prezentace aplikace PowerPoint</vt:lpstr>
      <vt:lpstr>Čím ohrožuje člověka riziko?</vt:lpstr>
      <vt:lpstr>počet a intenzita rizikových faktorů</vt:lpstr>
      <vt:lpstr>Garmezy (1985, 214) – stresory ovlivňující rizikové chování mládeže</vt:lpstr>
      <vt:lpstr>Děkuji za pozornost 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Pollock Template</dc:title>
  <dc:creator>Presentation Magazine</dc:creator>
  <cp:lastModifiedBy>monika punova</cp:lastModifiedBy>
  <cp:revision>106</cp:revision>
  <dcterms:created xsi:type="dcterms:W3CDTF">2005-03-15T10:04:38Z</dcterms:created>
  <dcterms:modified xsi:type="dcterms:W3CDTF">2021-10-22T13:04:23Z</dcterms:modified>
</cp:coreProperties>
</file>