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81" r:id="rId5"/>
    <p:sldId id="284" r:id="rId6"/>
    <p:sldId id="263" r:id="rId7"/>
    <p:sldId id="283" r:id="rId8"/>
    <p:sldId id="259" r:id="rId9"/>
    <p:sldId id="268" r:id="rId10"/>
    <p:sldId id="276" r:id="rId11"/>
    <p:sldId id="275" r:id="rId12"/>
    <p:sldId id="277" r:id="rId13"/>
    <p:sldId id="278" r:id="rId14"/>
    <p:sldId id="279" r:id="rId15"/>
    <p:sldId id="280" r:id="rId16"/>
    <p:sldId id="270" r:id="rId17"/>
    <p:sldId id="269" r:id="rId18"/>
    <p:sldId id="271" r:id="rId19"/>
    <p:sldId id="272" r:id="rId20"/>
    <p:sldId id="273" r:id="rId21"/>
    <p:sldId id="274" r:id="rId22"/>
    <p:sldId id="287" r:id="rId23"/>
    <p:sldId id="286" r:id="rId24"/>
    <p:sldId id="288" r:id="rId25"/>
    <p:sldId id="289" r:id="rId26"/>
    <p:sldId id="290" r:id="rId27"/>
    <p:sldId id="291" r:id="rId28"/>
    <p:sldId id="258" r:id="rId29"/>
    <p:sldId id="261" r:id="rId30"/>
    <p:sldId id="264" r:id="rId31"/>
    <p:sldId id="265" r:id="rId32"/>
    <p:sldId id="266" r:id="rId33"/>
    <p:sldId id="267" r:id="rId34"/>
    <p:sldId id="285" r:id="rId35"/>
    <p:sldId id="26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8" autoAdjust="0"/>
    <p:restoredTop sz="94660"/>
  </p:normalViewPr>
  <p:slideViewPr>
    <p:cSldViewPr snapToGrid="0">
      <p:cViewPr varScale="1">
        <p:scale>
          <a:sx n="117" d="100"/>
          <a:sy n="117" d="100"/>
        </p:scale>
        <p:origin x="126"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9/20/2022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3F57EC-009B-4706-8319-47C4AF8DE923}"/>
              </a:ext>
            </a:extLst>
          </p:cNvPr>
          <p:cNvSpPr>
            <a:spLocks noGrp="1"/>
          </p:cNvSpPr>
          <p:nvPr>
            <p:ph type="ctrTitle"/>
          </p:nvPr>
        </p:nvSpPr>
        <p:spPr>
          <a:xfrm>
            <a:off x="2589212" y="2889441"/>
            <a:ext cx="8915399" cy="2710900"/>
          </a:xfrm>
        </p:spPr>
        <p:txBody>
          <a:bodyPr/>
          <a:lstStyle/>
          <a:p>
            <a:r>
              <a:rPr lang="en-GB" dirty="0"/>
              <a:t>Introduction to </a:t>
            </a:r>
            <a:br>
              <a:rPr lang="en-GB" dirty="0"/>
            </a:br>
            <a:r>
              <a:rPr lang="en-GB" dirty="0"/>
              <a:t>Media Literacy</a:t>
            </a:r>
            <a:endParaRPr lang="cs-CZ" dirty="0"/>
          </a:p>
        </p:txBody>
      </p:sp>
      <p:sp>
        <p:nvSpPr>
          <p:cNvPr id="3" name="Podnadpis 2">
            <a:extLst>
              <a:ext uri="{FF2B5EF4-FFF2-40B4-BE49-F238E27FC236}">
                <a16:creationId xmlns:a16="http://schemas.microsoft.com/office/drawing/2014/main" id="{FEEA7C64-AB7E-4FB8-A0A9-2FA1039611E2}"/>
              </a:ext>
            </a:extLst>
          </p:cNvPr>
          <p:cNvSpPr>
            <a:spLocks noGrp="1"/>
          </p:cNvSpPr>
          <p:nvPr>
            <p:ph type="subTitle" idx="1"/>
          </p:nvPr>
        </p:nvSpPr>
        <p:spPr>
          <a:xfrm>
            <a:off x="2589212" y="5600341"/>
            <a:ext cx="8915399" cy="1136601"/>
          </a:xfrm>
        </p:spPr>
        <p:txBody>
          <a:bodyPr>
            <a:normAutofit lnSpcReduction="10000"/>
          </a:bodyPr>
          <a:lstStyle/>
          <a:p>
            <a:r>
              <a:rPr lang="en-GB" dirty="0"/>
              <a:t>SESSION 2</a:t>
            </a:r>
          </a:p>
          <a:p>
            <a:r>
              <a:rPr lang="en-GB" dirty="0"/>
              <a:t>17 October 2018</a:t>
            </a:r>
          </a:p>
          <a:p>
            <a:r>
              <a:rPr lang="en-GB" dirty="0"/>
              <a:t>Department of Media Studies and Journalism, Faculty of Social Studies</a:t>
            </a:r>
            <a:endParaRPr lang="cs-CZ" dirty="0"/>
          </a:p>
        </p:txBody>
      </p:sp>
      <p:pic>
        <p:nvPicPr>
          <p:cNvPr id="4" name="Obrázek 3">
            <a:extLst>
              <a:ext uri="{FF2B5EF4-FFF2-40B4-BE49-F238E27FC236}">
                <a16:creationId xmlns:a16="http://schemas.microsoft.com/office/drawing/2014/main" id="{25E38B53-4E02-44D6-9EEC-9D3DFBEB98D5}"/>
              </a:ext>
            </a:extLst>
          </p:cNvPr>
          <p:cNvPicPr>
            <a:picLocks noChangeAspect="1"/>
          </p:cNvPicPr>
          <p:nvPr/>
        </p:nvPicPr>
        <p:blipFill>
          <a:blip r:embed="rId2"/>
          <a:stretch>
            <a:fillRect/>
          </a:stretch>
        </p:blipFill>
        <p:spPr>
          <a:xfrm>
            <a:off x="5243699" y="1257658"/>
            <a:ext cx="3606424" cy="2171342"/>
          </a:xfrm>
          <a:prstGeom prst="rect">
            <a:avLst/>
          </a:prstGeom>
        </p:spPr>
      </p:pic>
    </p:spTree>
    <p:extLst>
      <p:ext uri="{BB962C8B-B14F-4D97-AF65-F5344CB8AC3E}">
        <p14:creationId xmlns:p14="http://schemas.microsoft.com/office/powerpoint/2010/main" val="1485563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126D8-C2C1-48D0-883B-B1EBC60F0117}"/>
              </a:ext>
            </a:extLst>
          </p:cNvPr>
          <p:cNvSpPr>
            <a:spLocks noGrp="1"/>
          </p:cNvSpPr>
          <p:nvPr>
            <p:ph type="title"/>
          </p:nvPr>
        </p:nvSpPr>
        <p:spPr>
          <a:xfrm>
            <a:off x="2523478" y="697375"/>
            <a:ext cx="7627520" cy="749461"/>
          </a:xfrm>
        </p:spPr>
        <p:txBody>
          <a:bodyPr/>
          <a:lstStyle/>
          <a:p>
            <a:pPr algn="ctr"/>
            <a:r>
              <a:rPr lang="en-GB" dirty="0"/>
              <a:t>Why is media literacy important? </a:t>
            </a:r>
            <a:endParaRPr lang="cs-CZ" dirty="0"/>
          </a:p>
        </p:txBody>
      </p:sp>
    </p:spTree>
    <p:extLst>
      <p:ext uri="{BB962C8B-B14F-4D97-AF65-F5344CB8AC3E}">
        <p14:creationId xmlns:p14="http://schemas.microsoft.com/office/powerpoint/2010/main" val="2337296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B3B862-4524-4609-AE03-6A3A31D48F84}"/>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7FB94BF8-A02E-4AF6-BD87-F9CACF8D2AED}"/>
              </a:ext>
            </a:extLst>
          </p:cNvPr>
          <p:cNvSpPr>
            <a:spLocks noGrp="1"/>
          </p:cNvSpPr>
          <p:nvPr>
            <p:ph idx="1"/>
          </p:nvPr>
        </p:nvSpPr>
        <p:spPr/>
        <p:txBody>
          <a:bodyPr/>
          <a:lstStyle/>
          <a:p>
            <a:pPr marL="0" indent="0">
              <a:buNone/>
            </a:pPr>
            <a:r>
              <a:rPr lang="en-GB" b="1" dirty="0"/>
              <a:t>1. The influence of media in central democratic processes.</a:t>
            </a:r>
            <a:br>
              <a:rPr lang="en-GB" b="1" dirty="0"/>
            </a:br>
            <a:br>
              <a:rPr lang="en-GB" dirty="0"/>
            </a:br>
            <a:r>
              <a:rPr lang="en-GB" dirty="0"/>
              <a:t>People need three skills in order to be engaged citizens of a democracy:</a:t>
            </a:r>
            <a:br>
              <a:rPr lang="en-GB" dirty="0"/>
            </a:br>
            <a:r>
              <a:rPr lang="en-GB" dirty="0"/>
              <a:t>- critical thinking</a:t>
            </a:r>
            <a:br>
              <a:rPr lang="en-GB" dirty="0"/>
            </a:br>
            <a:r>
              <a:rPr lang="en-GB" dirty="0"/>
              <a:t>- self-expression</a:t>
            </a:r>
            <a:br>
              <a:rPr lang="en-GB" dirty="0"/>
            </a:br>
            <a:r>
              <a:rPr lang="en-GB" dirty="0"/>
              <a:t>- participation</a:t>
            </a:r>
            <a:br>
              <a:rPr lang="en-GB" dirty="0"/>
            </a:br>
            <a:r>
              <a:rPr lang="en-GB" dirty="0"/>
              <a:t>Media literacy instils these core skills, enabling students to</a:t>
            </a:r>
            <a:br>
              <a:rPr lang="en-GB" dirty="0"/>
            </a:br>
            <a:r>
              <a:rPr lang="en-GB" dirty="0"/>
              <a:t>- sort through political packaging</a:t>
            </a:r>
            <a:br>
              <a:rPr lang="en-GB" dirty="0"/>
            </a:br>
            <a:r>
              <a:rPr lang="en-GB" dirty="0"/>
              <a:t>- understand and contribute to public discourse</a:t>
            </a:r>
            <a:br>
              <a:rPr lang="en-GB" dirty="0"/>
            </a:br>
            <a:r>
              <a:rPr lang="en-GB" dirty="0"/>
              <a:t>- make informed decisions in the voting booth</a:t>
            </a:r>
            <a:endParaRPr lang="cs-CZ" dirty="0"/>
          </a:p>
        </p:txBody>
      </p:sp>
    </p:spTree>
    <p:extLst>
      <p:ext uri="{BB962C8B-B14F-4D97-AF65-F5344CB8AC3E}">
        <p14:creationId xmlns:p14="http://schemas.microsoft.com/office/powerpoint/2010/main" val="944795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B3F0E-33A3-4FD7-BBC9-BB66785BEEDA}"/>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F4724A7C-CB5C-4C72-BEEC-F08CF39FCED0}"/>
              </a:ext>
            </a:extLst>
          </p:cNvPr>
          <p:cNvSpPr>
            <a:spLocks noGrp="1"/>
          </p:cNvSpPr>
          <p:nvPr>
            <p:ph idx="1"/>
          </p:nvPr>
        </p:nvSpPr>
        <p:spPr/>
        <p:txBody>
          <a:bodyPr/>
          <a:lstStyle/>
          <a:p>
            <a:pPr marL="0" indent="0">
              <a:buNone/>
            </a:pPr>
            <a:r>
              <a:rPr lang="en-GB" b="1" dirty="0"/>
              <a:t>2. The high rate of media consumption and the saturation of society by media.</a:t>
            </a:r>
            <a:br>
              <a:rPr lang="en-GB" b="1" dirty="0"/>
            </a:br>
            <a:br>
              <a:rPr lang="en-GB" dirty="0"/>
            </a:br>
            <a:r>
              <a:rPr lang="en-GB" dirty="0"/>
              <a:t>We are exposed to more mediated messages in one day than our great-grandparents were exposed to in a year.</a:t>
            </a:r>
            <a:br>
              <a:rPr lang="en-GB" dirty="0"/>
            </a:br>
            <a:r>
              <a:rPr lang="en-GB" dirty="0"/>
              <a:t>Media literacy teaches the skills we need to navigate safely through this sea of images and messages.</a:t>
            </a:r>
          </a:p>
        </p:txBody>
      </p:sp>
    </p:spTree>
    <p:extLst>
      <p:ext uri="{BB962C8B-B14F-4D97-AF65-F5344CB8AC3E}">
        <p14:creationId xmlns:p14="http://schemas.microsoft.com/office/powerpoint/2010/main" val="104438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C89F70-73FC-4F03-B0AA-6EAFC411E0A2}"/>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43390512-653B-4C13-8635-60BC67A877B0}"/>
              </a:ext>
            </a:extLst>
          </p:cNvPr>
          <p:cNvSpPr>
            <a:spLocks noGrp="1"/>
          </p:cNvSpPr>
          <p:nvPr>
            <p:ph idx="1"/>
          </p:nvPr>
        </p:nvSpPr>
        <p:spPr/>
        <p:txBody>
          <a:bodyPr/>
          <a:lstStyle/>
          <a:p>
            <a:pPr marL="0" indent="0">
              <a:buNone/>
            </a:pPr>
            <a:r>
              <a:rPr lang="en-GB" b="1" dirty="0"/>
              <a:t>3. The media’s influence on shaping perceptions, beliefs and attitudes.</a:t>
            </a:r>
            <a:br>
              <a:rPr lang="en-GB" b="1" dirty="0"/>
            </a:br>
            <a:br>
              <a:rPr lang="en-GB" dirty="0"/>
            </a:br>
            <a:r>
              <a:rPr lang="en-GB" dirty="0"/>
              <a:t>While research disagrees on the extent and type of influence, it is unquestionable that media experiences exert a significant impact on the way we understand, interpret and act on our world.</a:t>
            </a:r>
            <a:br>
              <a:rPr lang="en-GB" dirty="0"/>
            </a:br>
            <a:r>
              <a:rPr lang="en-GB" dirty="0"/>
              <a:t>By helping us understand those influences, media literacy can help us separate from our dependencies on them.</a:t>
            </a:r>
          </a:p>
          <a:p>
            <a:pPr marL="0" indent="0">
              <a:buNone/>
            </a:pPr>
            <a:endParaRPr lang="cs-CZ" dirty="0"/>
          </a:p>
        </p:txBody>
      </p:sp>
    </p:spTree>
    <p:extLst>
      <p:ext uri="{BB962C8B-B14F-4D97-AF65-F5344CB8AC3E}">
        <p14:creationId xmlns:p14="http://schemas.microsoft.com/office/powerpoint/2010/main" val="1840028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D424A4-460A-4022-8CBA-42B32E014925}"/>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FC0AA9E4-FA8C-4D73-A75A-19B25410F979}"/>
              </a:ext>
            </a:extLst>
          </p:cNvPr>
          <p:cNvSpPr>
            <a:spLocks noGrp="1"/>
          </p:cNvSpPr>
          <p:nvPr>
            <p:ph idx="1"/>
          </p:nvPr>
        </p:nvSpPr>
        <p:spPr/>
        <p:txBody>
          <a:bodyPr/>
          <a:lstStyle/>
          <a:p>
            <a:pPr marL="0" indent="0">
              <a:buNone/>
            </a:pPr>
            <a:r>
              <a:rPr lang="en-GB" b="1" dirty="0"/>
              <a:t>4. The increasing importance of visual communication and information.</a:t>
            </a:r>
            <a:br>
              <a:rPr lang="en-GB" b="1" dirty="0"/>
            </a:br>
            <a:br>
              <a:rPr lang="en-GB" dirty="0"/>
            </a:br>
            <a:r>
              <a:rPr lang="en-GB" dirty="0"/>
              <a:t>Our lives are increasingly influenced by visual images – from corporate logos to huge billboards to cell phones to Internet websites.</a:t>
            </a:r>
            <a:br>
              <a:rPr lang="en-GB" dirty="0"/>
            </a:br>
            <a:r>
              <a:rPr lang="en-GB" dirty="0"/>
              <a:t>Learning how to “read” the multiple layers of image-based communication (i.e. developing your visual literacy) is a necessary aspect of traditional print literacy.</a:t>
            </a:r>
            <a:endParaRPr lang="cs-CZ" dirty="0"/>
          </a:p>
        </p:txBody>
      </p:sp>
    </p:spTree>
    <p:extLst>
      <p:ext uri="{BB962C8B-B14F-4D97-AF65-F5344CB8AC3E}">
        <p14:creationId xmlns:p14="http://schemas.microsoft.com/office/powerpoint/2010/main" val="1501473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694F05-4FC8-4B20-ABBF-E5F3886D5188}"/>
              </a:ext>
            </a:extLst>
          </p:cNvPr>
          <p:cNvSpPr>
            <a:spLocks noGrp="1"/>
          </p:cNvSpPr>
          <p:nvPr>
            <p:ph type="title"/>
          </p:nvPr>
        </p:nvSpPr>
        <p:spPr/>
        <p:txBody>
          <a:bodyPr/>
          <a:lstStyle/>
          <a:p>
            <a:r>
              <a:rPr lang="en-GB" dirty="0"/>
              <a:t>Why media literacy is important </a:t>
            </a:r>
            <a:endParaRPr lang="cs-CZ" dirty="0"/>
          </a:p>
        </p:txBody>
      </p:sp>
      <p:sp>
        <p:nvSpPr>
          <p:cNvPr id="3" name="Zástupný symbol pro obsah 2">
            <a:extLst>
              <a:ext uri="{FF2B5EF4-FFF2-40B4-BE49-F238E27FC236}">
                <a16:creationId xmlns:a16="http://schemas.microsoft.com/office/drawing/2014/main" id="{73FC6D59-0259-45B7-BE19-6ED392596112}"/>
              </a:ext>
            </a:extLst>
          </p:cNvPr>
          <p:cNvSpPr>
            <a:spLocks noGrp="1"/>
          </p:cNvSpPr>
          <p:nvPr>
            <p:ph idx="1"/>
          </p:nvPr>
        </p:nvSpPr>
        <p:spPr/>
        <p:txBody>
          <a:bodyPr/>
          <a:lstStyle/>
          <a:p>
            <a:pPr marL="0" indent="0">
              <a:buNone/>
            </a:pPr>
            <a:r>
              <a:rPr lang="en-GB" b="1" dirty="0"/>
              <a:t>5. The importance of information in society and the need for lifelong learning.</a:t>
            </a:r>
            <a:br>
              <a:rPr lang="en-GB" b="1" dirty="0"/>
            </a:br>
            <a:br>
              <a:rPr lang="en-GB" b="1" dirty="0"/>
            </a:br>
            <a:r>
              <a:rPr lang="en-GB" dirty="0"/>
              <a:t>The growth of global media industries is challenging independent voices and diverse views. </a:t>
            </a:r>
            <a:br>
              <a:rPr lang="en-GB" dirty="0"/>
            </a:br>
            <a:r>
              <a:rPr lang="en-GB" dirty="0"/>
              <a:t>Media literacy can help in understanding where information comes from, whose interests may be being served and how to find alternatives views.</a:t>
            </a:r>
            <a:endParaRPr lang="cs-CZ" dirty="0"/>
          </a:p>
        </p:txBody>
      </p:sp>
    </p:spTree>
    <p:extLst>
      <p:ext uri="{BB962C8B-B14F-4D97-AF65-F5344CB8AC3E}">
        <p14:creationId xmlns:p14="http://schemas.microsoft.com/office/powerpoint/2010/main" val="2859599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12117-59E2-405A-B755-ED5E0DE60BD4}"/>
              </a:ext>
            </a:extLst>
          </p:cNvPr>
          <p:cNvSpPr>
            <a:spLocks noGrp="1"/>
          </p:cNvSpPr>
          <p:nvPr>
            <p:ph type="title"/>
          </p:nvPr>
        </p:nvSpPr>
        <p:spPr>
          <a:xfrm>
            <a:off x="2812648" y="415745"/>
            <a:ext cx="8564643" cy="1280890"/>
          </a:xfrm>
        </p:spPr>
        <p:txBody>
          <a:bodyPr/>
          <a:lstStyle/>
          <a:p>
            <a:r>
              <a:rPr lang="en-GB" dirty="0"/>
              <a:t>Key concepts and questions </a:t>
            </a:r>
            <a:br>
              <a:rPr lang="en-GB" dirty="0"/>
            </a:br>
            <a:r>
              <a:rPr lang="en-GB" dirty="0"/>
              <a:t>in media literacy: DECONSTRUCTION</a:t>
            </a:r>
            <a:endParaRPr lang="cs-CZ" dirty="0"/>
          </a:p>
        </p:txBody>
      </p:sp>
    </p:spTree>
    <p:extLst>
      <p:ext uri="{BB962C8B-B14F-4D97-AF65-F5344CB8AC3E}">
        <p14:creationId xmlns:p14="http://schemas.microsoft.com/office/powerpoint/2010/main" val="3976004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058FE-71F6-408B-9A55-61093F3A2B60}"/>
              </a:ext>
            </a:extLst>
          </p:cNvPr>
          <p:cNvSpPr>
            <a:spLocks noGrp="1"/>
          </p:cNvSpPr>
          <p:nvPr>
            <p:ph type="title"/>
          </p:nvPr>
        </p:nvSpPr>
        <p:spPr/>
        <p:txBody>
          <a:bodyPr>
            <a:normAutofit fontScale="90000"/>
          </a:bodyPr>
          <a:lstStyle/>
          <a:p>
            <a:r>
              <a:rPr lang="en-GB" dirty="0"/>
              <a:t>Core concept 1: </a:t>
            </a:r>
            <a:r>
              <a:rPr lang="en-GB" b="1" dirty="0"/>
              <a:t>AUTHORSHIP</a:t>
            </a:r>
            <a:br>
              <a:rPr lang="en-GB" dirty="0"/>
            </a:br>
            <a:r>
              <a:rPr lang="en-GB" dirty="0"/>
              <a:t>All media messages are constructed.</a:t>
            </a:r>
            <a:br>
              <a:rPr lang="en-GB" dirty="0"/>
            </a:br>
            <a:endParaRPr lang="cs-CZ" dirty="0"/>
          </a:p>
        </p:txBody>
      </p:sp>
      <p:sp>
        <p:nvSpPr>
          <p:cNvPr id="3" name="Zástupný symbol pro obsah 2">
            <a:extLst>
              <a:ext uri="{FF2B5EF4-FFF2-40B4-BE49-F238E27FC236}">
                <a16:creationId xmlns:a16="http://schemas.microsoft.com/office/drawing/2014/main" id="{B0B0DBFD-A291-4DEC-9005-92A6BAF305FF}"/>
              </a:ext>
            </a:extLst>
          </p:cNvPr>
          <p:cNvSpPr>
            <a:spLocks noGrp="1"/>
          </p:cNvSpPr>
          <p:nvPr>
            <p:ph idx="1"/>
          </p:nvPr>
        </p:nvSpPr>
        <p:spPr>
          <a:xfrm>
            <a:off x="2589212" y="2281186"/>
            <a:ext cx="8915400" cy="4456497"/>
          </a:xfrm>
        </p:spPr>
        <p:txBody>
          <a:bodyPr>
            <a:normAutofit/>
          </a:bodyPr>
          <a:lstStyle/>
          <a:p>
            <a:pPr marL="0" indent="0">
              <a:buNone/>
            </a:pPr>
            <a:r>
              <a:rPr lang="en-GB" dirty="0"/>
              <a:t>Key question: </a:t>
            </a:r>
            <a:r>
              <a:rPr lang="en-GB" b="1" dirty="0"/>
              <a:t>Who created this message?</a:t>
            </a:r>
          </a:p>
          <a:p>
            <a:r>
              <a:rPr lang="en-GB" dirty="0"/>
              <a:t>All media messages are created by people who must make many decisions in creating and shaping them – whether it’s a TV show, comic book, email, or the cover of a new CD.</a:t>
            </a:r>
          </a:p>
          <a:p>
            <a:r>
              <a:rPr lang="en-GB" dirty="0"/>
              <a:t>Because choices are being made all along the construction process, no media message is ever neutral or value free.</a:t>
            </a:r>
          </a:p>
          <a:p>
            <a:r>
              <a:rPr lang="en-GB" dirty="0"/>
              <a:t>Even the news are constructed: choices are made about what stories will be covered and in what order, etc.</a:t>
            </a:r>
          </a:p>
          <a:p>
            <a:r>
              <a:rPr lang="en-GB" dirty="0"/>
              <a:t>This goal of this concept is not to make us cynical about media in our lives – it aims to expose the complexities of media’s </a:t>
            </a:r>
            <a:r>
              <a:rPr lang="en-GB" dirty="0" err="1"/>
              <a:t>constructedness</a:t>
            </a:r>
            <a:r>
              <a:rPr lang="en-GB" dirty="0"/>
              <a:t> and thus create the critical distance we need to be able to ask other important questions.</a:t>
            </a:r>
            <a:endParaRPr lang="cs-CZ" dirty="0"/>
          </a:p>
        </p:txBody>
      </p:sp>
    </p:spTree>
    <p:extLst>
      <p:ext uri="{BB962C8B-B14F-4D97-AF65-F5344CB8AC3E}">
        <p14:creationId xmlns:p14="http://schemas.microsoft.com/office/powerpoint/2010/main" val="4242825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82860-4B2A-49EB-82F5-66BA4EFC2AED}"/>
              </a:ext>
            </a:extLst>
          </p:cNvPr>
          <p:cNvSpPr>
            <a:spLocks noGrp="1"/>
          </p:cNvSpPr>
          <p:nvPr>
            <p:ph type="title"/>
          </p:nvPr>
        </p:nvSpPr>
        <p:spPr>
          <a:xfrm>
            <a:off x="2592925" y="259882"/>
            <a:ext cx="8911687" cy="1645118"/>
          </a:xfrm>
        </p:spPr>
        <p:txBody>
          <a:bodyPr>
            <a:normAutofit fontScale="90000"/>
          </a:bodyPr>
          <a:lstStyle/>
          <a:p>
            <a:r>
              <a:rPr lang="en-GB" dirty="0"/>
              <a:t>Core concept 2: </a:t>
            </a:r>
            <a:r>
              <a:rPr lang="en-GB" b="1" dirty="0"/>
              <a:t>FORMAT</a:t>
            </a:r>
            <a:br>
              <a:rPr lang="en-GB" dirty="0"/>
            </a:br>
            <a:r>
              <a:rPr lang="en-GB" dirty="0"/>
              <a:t>Media messages are constructed using a creative language with its own rules</a:t>
            </a:r>
            <a:endParaRPr lang="cs-CZ" dirty="0"/>
          </a:p>
        </p:txBody>
      </p:sp>
      <p:sp>
        <p:nvSpPr>
          <p:cNvPr id="3" name="Zástupný symbol pro obsah 2">
            <a:extLst>
              <a:ext uri="{FF2B5EF4-FFF2-40B4-BE49-F238E27FC236}">
                <a16:creationId xmlns:a16="http://schemas.microsoft.com/office/drawing/2014/main" id="{FF8191A9-4839-4BA7-A61F-7ECCB98A79D6}"/>
              </a:ext>
            </a:extLst>
          </p:cNvPr>
          <p:cNvSpPr>
            <a:spLocks noGrp="1"/>
          </p:cNvSpPr>
          <p:nvPr>
            <p:ph idx="1"/>
          </p:nvPr>
        </p:nvSpPr>
        <p:spPr>
          <a:xfrm>
            <a:off x="2589212" y="2338938"/>
            <a:ext cx="8915400" cy="4167740"/>
          </a:xfrm>
        </p:spPr>
        <p:txBody>
          <a:bodyPr/>
          <a:lstStyle/>
          <a:p>
            <a:pPr marL="0" indent="0">
              <a:buNone/>
            </a:pPr>
            <a:r>
              <a:rPr lang="en-GB" dirty="0"/>
              <a:t>Key question: </a:t>
            </a:r>
            <a:r>
              <a:rPr lang="en-GB" b="1" dirty="0"/>
              <a:t>What techniques are used to attract my attention?</a:t>
            </a:r>
          </a:p>
          <a:p>
            <a:r>
              <a:rPr lang="en-GB" dirty="0"/>
              <a:t>This explores how a message is constructed and the creative components that are used in putting it together: words, music, colour, movement, camera angles, juxtaposition, and many more.</a:t>
            </a:r>
          </a:p>
          <a:p>
            <a:r>
              <a:rPr lang="en-GB" dirty="0"/>
              <a:t>Much of today’s communication comes to us visually – that’s why it is critical to learn the basics of visual communication (“visual literacy”): lighting, composition, camera angle, editing, use of props, body language, symbols, etc. </a:t>
            </a:r>
          </a:p>
          <a:p>
            <a:r>
              <a:rPr lang="en-GB" dirty="0"/>
              <a:t>We should be aware how the use of these techniques influences the various meanings we can take away from any one message.</a:t>
            </a:r>
          </a:p>
          <a:p>
            <a:r>
              <a:rPr lang="en-GB" dirty="0"/>
              <a:t>Understanding the techniques not only helps us to be less susceptible to manipulation but also increases our appreciation and enjoyment of media as constructed texts.</a:t>
            </a:r>
            <a:endParaRPr lang="cs-CZ" dirty="0"/>
          </a:p>
        </p:txBody>
      </p:sp>
    </p:spTree>
    <p:extLst>
      <p:ext uri="{BB962C8B-B14F-4D97-AF65-F5344CB8AC3E}">
        <p14:creationId xmlns:p14="http://schemas.microsoft.com/office/powerpoint/2010/main" val="3274078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3C6CFF-9891-499B-AE1E-96F939F35733}"/>
              </a:ext>
            </a:extLst>
          </p:cNvPr>
          <p:cNvSpPr>
            <a:spLocks noGrp="1"/>
          </p:cNvSpPr>
          <p:nvPr>
            <p:ph type="title"/>
          </p:nvPr>
        </p:nvSpPr>
        <p:spPr/>
        <p:txBody>
          <a:bodyPr>
            <a:normAutofit fontScale="90000"/>
          </a:bodyPr>
          <a:lstStyle/>
          <a:p>
            <a:r>
              <a:rPr lang="en-GB" dirty="0"/>
              <a:t>Core concept 3: </a:t>
            </a:r>
            <a:r>
              <a:rPr lang="en-GB" b="1" dirty="0"/>
              <a:t>AUDIENCE</a:t>
            </a:r>
            <a:br>
              <a:rPr lang="en-GB" dirty="0"/>
            </a:br>
            <a:r>
              <a:rPr lang="en-GB" dirty="0"/>
              <a:t>Different people experience the same media messages differently.</a:t>
            </a:r>
            <a:endParaRPr lang="cs-CZ" dirty="0"/>
          </a:p>
        </p:txBody>
      </p:sp>
      <p:sp>
        <p:nvSpPr>
          <p:cNvPr id="3" name="Zástupný symbol pro obsah 2">
            <a:extLst>
              <a:ext uri="{FF2B5EF4-FFF2-40B4-BE49-F238E27FC236}">
                <a16:creationId xmlns:a16="http://schemas.microsoft.com/office/drawing/2014/main" id="{614C6D81-3B75-4D1D-9C8E-109F838757D0}"/>
              </a:ext>
            </a:extLst>
          </p:cNvPr>
          <p:cNvSpPr>
            <a:spLocks noGrp="1"/>
          </p:cNvSpPr>
          <p:nvPr>
            <p:ph idx="1"/>
          </p:nvPr>
        </p:nvSpPr>
        <p:spPr>
          <a:xfrm>
            <a:off x="2589212" y="2579570"/>
            <a:ext cx="8915400" cy="3869355"/>
          </a:xfrm>
        </p:spPr>
        <p:txBody>
          <a:bodyPr/>
          <a:lstStyle/>
          <a:p>
            <a:pPr marL="0" indent="0">
              <a:buNone/>
            </a:pPr>
            <a:r>
              <a:rPr lang="en-GB" dirty="0"/>
              <a:t>Key question: </a:t>
            </a:r>
            <a:r>
              <a:rPr lang="en-GB" b="1" dirty="0"/>
              <a:t>How might different people understand this message differently?</a:t>
            </a:r>
          </a:p>
          <a:p>
            <a:r>
              <a:rPr lang="en-GB" dirty="0"/>
              <a:t>Each audience member brings to each media encounter his or her own set of life experiences: age, gender, education, cultural upbringing, etc. These create unique interpretations.</a:t>
            </a:r>
          </a:p>
          <a:p>
            <a:r>
              <a:rPr lang="en-GB" dirty="0"/>
              <a:t>The ability to see how different people can interpret the same message differently is important for diverse and multicultural education.</a:t>
            </a:r>
          </a:p>
          <a:p>
            <a:r>
              <a:rPr lang="en-GB" dirty="0"/>
              <a:t>A pluralistic democracy depends on a citizenry who embraces diverse perspectives as a natural consequence of different experiences, histories, and cultures.</a:t>
            </a:r>
          </a:p>
          <a:p>
            <a:r>
              <a:rPr lang="en-GB" dirty="0"/>
              <a:t>Understanding and appreciating that different people see things differently than I do is essential for global citizenship in an interconnected world.</a:t>
            </a:r>
            <a:endParaRPr lang="cs-CZ" dirty="0"/>
          </a:p>
        </p:txBody>
      </p:sp>
    </p:spTree>
    <p:extLst>
      <p:ext uri="{BB962C8B-B14F-4D97-AF65-F5344CB8AC3E}">
        <p14:creationId xmlns:p14="http://schemas.microsoft.com/office/powerpoint/2010/main" val="2719620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78DC31-E309-4C37-B7BA-744B6257B0DF}"/>
              </a:ext>
            </a:extLst>
          </p:cNvPr>
          <p:cNvSpPr>
            <a:spLocks noGrp="1"/>
          </p:cNvSpPr>
          <p:nvPr>
            <p:ph type="title"/>
          </p:nvPr>
        </p:nvSpPr>
        <p:spPr/>
        <p:txBody>
          <a:bodyPr/>
          <a:lstStyle/>
          <a:p>
            <a:r>
              <a:rPr lang="en-GB" dirty="0"/>
              <a:t>Learning objectives </a:t>
            </a:r>
            <a:endParaRPr lang="cs-CZ" dirty="0"/>
          </a:p>
        </p:txBody>
      </p:sp>
      <p:sp>
        <p:nvSpPr>
          <p:cNvPr id="3" name="Zástupný symbol pro obsah 2">
            <a:extLst>
              <a:ext uri="{FF2B5EF4-FFF2-40B4-BE49-F238E27FC236}">
                <a16:creationId xmlns:a16="http://schemas.microsoft.com/office/drawing/2014/main" id="{058BFCA2-0A25-4E24-AFC5-E029B50A1630}"/>
              </a:ext>
            </a:extLst>
          </p:cNvPr>
          <p:cNvSpPr>
            <a:spLocks noGrp="1"/>
          </p:cNvSpPr>
          <p:nvPr>
            <p:ph idx="1"/>
          </p:nvPr>
        </p:nvSpPr>
        <p:spPr>
          <a:xfrm>
            <a:off x="2589212" y="2268638"/>
            <a:ext cx="8915400" cy="3642584"/>
          </a:xfrm>
        </p:spPr>
        <p:txBody>
          <a:bodyPr>
            <a:normAutofit/>
          </a:bodyPr>
          <a:lstStyle/>
          <a:p>
            <a:r>
              <a:rPr lang="en-GB" dirty="0"/>
              <a:t>Understand media </a:t>
            </a:r>
            <a:r>
              <a:rPr lang="en-GB" b="1" dirty="0"/>
              <a:t>literacy</a:t>
            </a:r>
            <a:r>
              <a:rPr lang="en-GB" dirty="0"/>
              <a:t> and its importance</a:t>
            </a:r>
          </a:p>
          <a:p>
            <a:r>
              <a:rPr lang="en-GB" dirty="0"/>
              <a:t>Learn about key media literacy </a:t>
            </a:r>
            <a:r>
              <a:rPr lang="en-GB" b="1" dirty="0"/>
              <a:t>concepts</a:t>
            </a:r>
          </a:p>
          <a:p>
            <a:r>
              <a:rPr lang="en-GB" dirty="0"/>
              <a:t>Analyse and interpret media </a:t>
            </a:r>
            <a:r>
              <a:rPr lang="en-GB" b="1" dirty="0"/>
              <a:t>messages</a:t>
            </a:r>
          </a:p>
          <a:p>
            <a:r>
              <a:rPr lang="en-GB" dirty="0"/>
              <a:t>Separate </a:t>
            </a:r>
            <a:r>
              <a:rPr lang="en-GB" b="1" dirty="0"/>
              <a:t>facts</a:t>
            </a:r>
            <a:r>
              <a:rPr lang="en-GB" dirty="0"/>
              <a:t> vs. </a:t>
            </a:r>
            <a:r>
              <a:rPr lang="en-GB" b="1" dirty="0"/>
              <a:t>fiction</a:t>
            </a:r>
          </a:p>
          <a:p>
            <a:r>
              <a:rPr lang="en-GB" dirty="0"/>
              <a:t>Learn about how to develop media literacy </a:t>
            </a:r>
            <a:r>
              <a:rPr lang="en-GB" b="1" dirty="0"/>
              <a:t>skills</a:t>
            </a:r>
          </a:p>
          <a:p>
            <a:r>
              <a:rPr lang="en-GB" dirty="0"/>
              <a:t>Study and use </a:t>
            </a:r>
            <a:r>
              <a:rPr lang="en-GB" b="1" dirty="0"/>
              <a:t>techniques</a:t>
            </a:r>
            <a:r>
              <a:rPr lang="en-GB" dirty="0"/>
              <a:t> for analysing media messages</a:t>
            </a:r>
          </a:p>
          <a:p>
            <a:pPr marL="0" indent="0">
              <a:buNone/>
            </a:pPr>
            <a:endParaRPr lang="en-GB" b="1" dirty="0"/>
          </a:p>
          <a:p>
            <a:pPr marL="0" indent="0">
              <a:buNone/>
            </a:pPr>
            <a:endParaRPr lang="en-GB" b="1" dirty="0"/>
          </a:p>
        </p:txBody>
      </p:sp>
    </p:spTree>
    <p:extLst>
      <p:ext uri="{BB962C8B-B14F-4D97-AF65-F5344CB8AC3E}">
        <p14:creationId xmlns:p14="http://schemas.microsoft.com/office/powerpoint/2010/main" val="1049236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B7C82-3518-4327-B846-9DF18403F843}"/>
              </a:ext>
            </a:extLst>
          </p:cNvPr>
          <p:cNvSpPr>
            <a:spLocks noGrp="1"/>
          </p:cNvSpPr>
          <p:nvPr>
            <p:ph type="title"/>
          </p:nvPr>
        </p:nvSpPr>
        <p:spPr>
          <a:xfrm>
            <a:off x="2592925" y="346509"/>
            <a:ext cx="8911687" cy="1357163"/>
          </a:xfrm>
        </p:spPr>
        <p:txBody>
          <a:bodyPr>
            <a:normAutofit fontScale="90000"/>
          </a:bodyPr>
          <a:lstStyle/>
          <a:p>
            <a:r>
              <a:rPr lang="en-GB" dirty="0"/>
              <a:t>Core concept 4: </a:t>
            </a:r>
            <a:r>
              <a:rPr lang="en-GB" b="1" dirty="0"/>
              <a:t>CONTENT</a:t>
            </a:r>
            <a:br>
              <a:rPr lang="en-GB" dirty="0"/>
            </a:br>
            <a:r>
              <a:rPr lang="en-GB" dirty="0"/>
              <a:t>Media have embedded values and points of view.</a:t>
            </a:r>
            <a:endParaRPr lang="cs-CZ" dirty="0"/>
          </a:p>
        </p:txBody>
      </p:sp>
      <p:sp>
        <p:nvSpPr>
          <p:cNvPr id="3" name="Zástupný symbol pro obsah 2">
            <a:extLst>
              <a:ext uri="{FF2B5EF4-FFF2-40B4-BE49-F238E27FC236}">
                <a16:creationId xmlns:a16="http://schemas.microsoft.com/office/drawing/2014/main" id="{B5D42B0B-2E5C-425D-843C-20CA9B845871}"/>
              </a:ext>
            </a:extLst>
          </p:cNvPr>
          <p:cNvSpPr>
            <a:spLocks noGrp="1"/>
          </p:cNvSpPr>
          <p:nvPr>
            <p:ph idx="1"/>
          </p:nvPr>
        </p:nvSpPr>
        <p:spPr>
          <a:xfrm>
            <a:off x="2589212" y="2165684"/>
            <a:ext cx="8915400" cy="4692317"/>
          </a:xfrm>
        </p:spPr>
        <p:txBody>
          <a:bodyPr>
            <a:normAutofit lnSpcReduction="10000"/>
          </a:bodyPr>
          <a:lstStyle/>
          <a:p>
            <a:pPr marL="0" indent="0">
              <a:buNone/>
            </a:pPr>
            <a:r>
              <a:rPr lang="en-GB" dirty="0"/>
              <a:t>Key question: </a:t>
            </a:r>
            <a:r>
              <a:rPr lang="en-GB" b="1" dirty="0"/>
              <a:t>What lifestyles, values, and points of view are represented in, or omitted from, this message?</a:t>
            </a:r>
          </a:p>
          <a:p>
            <a:r>
              <a:rPr lang="en-GB" dirty="0"/>
              <a:t>Because all media messages are constructed, choices have to be made. These choices inevitably reflect the values, attitudes, and points of view of the individuals doing the constructing.</a:t>
            </a:r>
          </a:p>
          <a:p>
            <a:r>
              <a:rPr lang="en-GB" dirty="0"/>
              <a:t>The decisions are made about a character’s age, gender, and race; the lifestyles, attitudes, and behaviours that are portrayed; the selection of a setting; and the actions and re-actions in the plot.</a:t>
            </a:r>
          </a:p>
          <a:p>
            <a:r>
              <a:rPr lang="en-GB" dirty="0"/>
              <a:t>The values of mainstream media typically reinforce, and therefore affirm, the status quo of existing social structures.</a:t>
            </a:r>
          </a:p>
          <a:p>
            <a:r>
              <a:rPr lang="en-GB" dirty="0"/>
              <a:t>Two challenges to democracy in today’s media age:</a:t>
            </a:r>
            <a:br>
              <a:rPr lang="en-GB" dirty="0"/>
            </a:br>
            <a:r>
              <a:rPr lang="en-GB" dirty="0"/>
              <a:t>1. Less popular or new ideas have a harder time getting published or aired especially if they challenge long-standing assumptions or commonly held belief</a:t>
            </a:r>
            <a:br>
              <a:rPr lang="en-GB" dirty="0"/>
            </a:br>
            <a:r>
              <a:rPr lang="en-GB" dirty="0"/>
              <a:t>2. The status quo values of mainstream media can create and perpetuate stereotypes.</a:t>
            </a:r>
            <a:endParaRPr lang="cs-CZ" dirty="0"/>
          </a:p>
        </p:txBody>
      </p:sp>
    </p:spTree>
    <p:extLst>
      <p:ext uri="{BB962C8B-B14F-4D97-AF65-F5344CB8AC3E}">
        <p14:creationId xmlns:p14="http://schemas.microsoft.com/office/powerpoint/2010/main" val="3744188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464B42-A364-4D38-A7C1-E91DF768AB93}"/>
              </a:ext>
            </a:extLst>
          </p:cNvPr>
          <p:cNvSpPr>
            <a:spLocks noGrp="1"/>
          </p:cNvSpPr>
          <p:nvPr>
            <p:ph type="title"/>
          </p:nvPr>
        </p:nvSpPr>
        <p:spPr/>
        <p:txBody>
          <a:bodyPr>
            <a:normAutofit fontScale="90000"/>
          </a:bodyPr>
          <a:lstStyle/>
          <a:p>
            <a:r>
              <a:rPr lang="en-GB" dirty="0"/>
              <a:t>Core concept 5: </a:t>
            </a:r>
            <a:r>
              <a:rPr lang="en-GB" b="1" dirty="0"/>
              <a:t>PURPOSE</a:t>
            </a:r>
            <a:br>
              <a:rPr lang="en-GB" dirty="0"/>
            </a:br>
            <a:r>
              <a:rPr lang="en-GB" dirty="0"/>
              <a:t>Most media are organized to gain profit and/or power</a:t>
            </a:r>
            <a:endParaRPr lang="cs-CZ" dirty="0"/>
          </a:p>
        </p:txBody>
      </p:sp>
      <p:sp>
        <p:nvSpPr>
          <p:cNvPr id="3" name="Zástupný symbol pro obsah 2">
            <a:extLst>
              <a:ext uri="{FF2B5EF4-FFF2-40B4-BE49-F238E27FC236}">
                <a16:creationId xmlns:a16="http://schemas.microsoft.com/office/drawing/2014/main" id="{ABE26D44-F6C1-4F03-A955-B8E5EDC46434}"/>
              </a:ext>
            </a:extLst>
          </p:cNvPr>
          <p:cNvSpPr>
            <a:spLocks noGrp="1"/>
          </p:cNvSpPr>
          <p:nvPr>
            <p:ph idx="1"/>
          </p:nvPr>
        </p:nvSpPr>
        <p:spPr>
          <a:xfrm>
            <a:off x="2589212" y="2666198"/>
            <a:ext cx="8915400" cy="4191802"/>
          </a:xfrm>
        </p:spPr>
        <p:txBody>
          <a:bodyPr/>
          <a:lstStyle/>
          <a:p>
            <a:pPr marL="0" indent="0">
              <a:buNone/>
            </a:pPr>
            <a:r>
              <a:rPr lang="en-GB" dirty="0"/>
              <a:t>Key question: </a:t>
            </a:r>
            <a:r>
              <a:rPr lang="en-GB" b="1" dirty="0"/>
              <a:t>Why was this message sent?</a:t>
            </a:r>
          </a:p>
          <a:p>
            <a:r>
              <a:rPr lang="en-GB" dirty="0"/>
              <a:t>There are fewer than ten transnational corporations dominating the global media market – this concentration of ownership threatens the independence and diversity of information and creates the possibility for the global colonization of culture and knowledge.</a:t>
            </a:r>
          </a:p>
          <a:p>
            <a:r>
              <a:rPr lang="en-GB" dirty="0"/>
              <a:t>The issue of why messages are created has changed dramatically since the internet became an international platform through which groups and organizations – even individuals – have gained access to powerful tools that can strengthen – or undermine – democracy.</a:t>
            </a:r>
          </a:p>
          <a:p>
            <a:r>
              <a:rPr lang="en-GB" dirty="0"/>
              <a:t>The internet provides multiple reasons for users of all ages to be able to recognize propaganda, interpret rhetorical devices, verify sources, and distinguish legitimate internet resources from bogus, hate, or hoax websites.</a:t>
            </a:r>
          </a:p>
          <a:p>
            <a:endParaRPr lang="cs-CZ" dirty="0"/>
          </a:p>
        </p:txBody>
      </p:sp>
    </p:spTree>
    <p:extLst>
      <p:ext uri="{BB962C8B-B14F-4D97-AF65-F5344CB8AC3E}">
        <p14:creationId xmlns:p14="http://schemas.microsoft.com/office/powerpoint/2010/main" val="2621978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12117-59E2-405A-B755-ED5E0DE60BD4}"/>
              </a:ext>
            </a:extLst>
          </p:cNvPr>
          <p:cNvSpPr>
            <a:spLocks noGrp="1"/>
          </p:cNvSpPr>
          <p:nvPr>
            <p:ph type="title"/>
          </p:nvPr>
        </p:nvSpPr>
        <p:spPr>
          <a:xfrm>
            <a:off x="2812648" y="415745"/>
            <a:ext cx="8564643" cy="1280890"/>
          </a:xfrm>
        </p:spPr>
        <p:txBody>
          <a:bodyPr/>
          <a:lstStyle/>
          <a:p>
            <a:r>
              <a:rPr lang="en-GB" dirty="0"/>
              <a:t>Key concepts and questions </a:t>
            </a:r>
            <a:br>
              <a:rPr lang="en-GB" dirty="0"/>
            </a:br>
            <a:r>
              <a:rPr lang="en-GB" dirty="0"/>
              <a:t>in media literacy: CONSTRUCTION</a:t>
            </a:r>
            <a:endParaRPr lang="cs-CZ" dirty="0"/>
          </a:p>
        </p:txBody>
      </p:sp>
    </p:spTree>
    <p:extLst>
      <p:ext uri="{BB962C8B-B14F-4D97-AF65-F5344CB8AC3E}">
        <p14:creationId xmlns:p14="http://schemas.microsoft.com/office/powerpoint/2010/main" val="637992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058FE-71F6-408B-9A55-61093F3A2B60}"/>
              </a:ext>
            </a:extLst>
          </p:cNvPr>
          <p:cNvSpPr>
            <a:spLocks noGrp="1"/>
          </p:cNvSpPr>
          <p:nvPr>
            <p:ph type="title"/>
          </p:nvPr>
        </p:nvSpPr>
        <p:spPr/>
        <p:txBody>
          <a:bodyPr>
            <a:normAutofit fontScale="90000"/>
          </a:bodyPr>
          <a:lstStyle/>
          <a:p>
            <a:r>
              <a:rPr lang="en-GB" dirty="0"/>
              <a:t>Core concept 1: </a:t>
            </a:r>
            <a:r>
              <a:rPr lang="en-GB" b="1" dirty="0"/>
              <a:t>AUTHORSHIP</a:t>
            </a:r>
            <a:br>
              <a:rPr lang="en-GB" dirty="0"/>
            </a:br>
            <a:r>
              <a:rPr lang="en-GB" dirty="0"/>
              <a:t>All media messages are constructed.</a:t>
            </a:r>
            <a:br>
              <a:rPr lang="en-GB" dirty="0"/>
            </a:br>
            <a:endParaRPr lang="cs-CZ" dirty="0"/>
          </a:p>
        </p:txBody>
      </p:sp>
      <p:sp>
        <p:nvSpPr>
          <p:cNvPr id="3" name="Zástupný symbol pro obsah 2">
            <a:extLst>
              <a:ext uri="{FF2B5EF4-FFF2-40B4-BE49-F238E27FC236}">
                <a16:creationId xmlns:a16="http://schemas.microsoft.com/office/drawing/2014/main" id="{B0B0DBFD-A291-4DEC-9005-92A6BAF305FF}"/>
              </a:ext>
            </a:extLst>
          </p:cNvPr>
          <p:cNvSpPr>
            <a:spLocks noGrp="1"/>
          </p:cNvSpPr>
          <p:nvPr>
            <p:ph idx="1"/>
          </p:nvPr>
        </p:nvSpPr>
        <p:spPr>
          <a:xfrm>
            <a:off x="2589211" y="2281186"/>
            <a:ext cx="9413735" cy="4456497"/>
          </a:xfrm>
        </p:spPr>
        <p:txBody>
          <a:bodyPr>
            <a:normAutofit/>
          </a:bodyPr>
          <a:lstStyle/>
          <a:p>
            <a:pPr marL="0" indent="0">
              <a:buNone/>
            </a:pPr>
            <a:r>
              <a:rPr lang="en-GB" dirty="0"/>
              <a:t>Key question: </a:t>
            </a:r>
            <a:r>
              <a:rPr lang="en-GB" b="1" dirty="0"/>
              <a:t>What am I authoring?</a:t>
            </a:r>
          </a:p>
          <a:p>
            <a:r>
              <a:rPr lang="en-US" dirty="0"/>
              <a:t>What kind of “text” genre am I creating?</a:t>
            </a:r>
          </a:p>
          <a:p>
            <a:r>
              <a:rPr lang="en-US" dirty="0"/>
              <a:t>What various elements (building blocks) make up the whole?</a:t>
            </a:r>
          </a:p>
          <a:p>
            <a:r>
              <a:rPr lang="en-US" dirty="0"/>
              <a:t>How similar or different is it to others of the same genre?</a:t>
            </a:r>
          </a:p>
          <a:p>
            <a:r>
              <a:rPr lang="en-US" dirty="0"/>
              <a:t>Which technologies am I using to create? What will my medium be?</a:t>
            </a:r>
          </a:p>
          <a:p>
            <a:r>
              <a:rPr lang="en-US" dirty="0"/>
              <a:t>How would my construction be different in a different medium?</a:t>
            </a:r>
          </a:p>
          <a:p>
            <a:r>
              <a:rPr lang="en-US" dirty="0"/>
              <a:t>What are my choices? What choices might I make differently?</a:t>
            </a:r>
          </a:p>
          <a:p>
            <a:r>
              <a:rPr lang="en-US" dirty="0"/>
              <a:t>Have others contributed to this construction? How should they be credited?</a:t>
            </a:r>
          </a:p>
          <a:p>
            <a:r>
              <a:rPr lang="en-US" dirty="0"/>
              <a:t> Have I respected copyright, trademarks or other intellectual property that I may have used?</a:t>
            </a:r>
          </a:p>
        </p:txBody>
      </p:sp>
    </p:spTree>
    <p:extLst>
      <p:ext uri="{BB962C8B-B14F-4D97-AF65-F5344CB8AC3E}">
        <p14:creationId xmlns:p14="http://schemas.microsoft.com/office/powerpoint/2010/main" val="3662661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82860-4B2A-49EB-82F5-66BA4EFC2AED}"/>
              </a:ext>
            </a:extLst>
          </p:cNvPr>
          <p:cNvSpPr>
            <a:spLocks noGrp="1"/>
          </p:cNvSpPr>
          <p:nvPr>
            <p:ph type="title"/>
          </p:nvPr>
        </p:nvSpPr>
        <p:spPr>
          <a:xfrm>
            <a:off x="2592925" y="259882"/>
            <a:ext cx="8911687" cy="1645118"/>
          </a:xfrm>
        </p:spPr>
        <p:txBody>
          <a:bodyPr>
            <a:normAutofit fontScale="90000"/>
          </a:bodyPr>
          <a:lstStyle/>
          <a:p>
            <a:r>
              <a:rPr lang="en-GB" dirty="0"/>
              <a:t>Core concept 2: </a:t>
            </a:r>
            <a:r>
              <a:rPr lang="en-GB" b="1" dirty="0"/>
              <a:t>FORMAT</a:t>
            </a:r>
            <a:br>
              <a:rPr lang="en-GB" dirty="0"/>
            </a:br>
            <a:r>
              <a:rPr lang="en-GB" dirty="0"/>
              <a:t>Media messages are constructed using a creative language with its own rules</a:t>
            </a:r>
            <a:endParaRPr lang="cs-CZ" dirty="0"/>
          </a:p>
        </p:txBody>
      </p:sp>
      <p:sp>
        <p:nvSpPr>
          <p:cNvPr id="3" name="Zástupný symbol pro obsah 2">
            <a:extLst>
              <a:ext uri="{FF2B5EF4-FFF2-40B4-BE49-F238E27FC236}">
                <a16:creationId xmlns:a16="http://schemas.microsoft.com/office/drawing/2014/main" id="{FF8191A9-4839-4BA7-A61F-7ECCB98A79D6}"/>
              </a:ext>
            </a:extLst>
          </p:cNvPr>
          <p:cNvSpPr>
            <a:spLocks noGrp="1"/>
          </p:cNvSpPr>
          <p:nvPr>
            <p:ph idx="1"/>
          </p:nvPr>
        </p:nvSpPr>
        <p:spPr>
          <a:xfrm>
            <a:off x="2589211" y="1713053"/>
            <a:ext cx="9517907" cy="5144947"/>
          </a:xfrm>
        </p:spPr>
        <p:txBody>
          <a:bodyPr>
            <a:normAutofit fontScale="92500" lnSpcReduction="20000"/>
          </a:bodyPr>
          <a:lstStyle/>
          <a:p>
            <a:pPr marL="0" indent="0">
              <a:buNone/>
            </a:pPr>
            <a:r>
              <a:rPr lang="en-GB" dirty="0"/>
              <a:t>Key question: </a:t>
            </a:r>
            <a:r>
              <a:rPr lang="en-US" b="1" dirty="0"/>
              <a:t>Does my message reflect understanding in format, creativity and technology? </a:t>
            </a:r>
          </a:p>
          <a:p>
            <a:r>
              <a:rPr lang="en-US" dirty="0"/>
              <a:t>What do I want people to notice…or not…(about the way I am constructing my message)? </a:t>
            </a:r>
          </a:p>
          <a:p>
            <a:r>
              <a:rPr lang="en-US" dirty="0"/>
              <a:t>What technologies am I using? How is my message structure affected?</a:t>
            </a:r>
          </a:p>
          <a:p>
            <a:r>
              <a:rPr lang="en-US" dirty="0"/>
              <a:t>What techniques stand out the most? Color and shapes? Sound? Silence? Dialogue or Narration? Movement? Composition? Lighting? Texture? Scent?</a:t>
            </a:r>
          </a:p>
          <a:p>
            <a:r>
              <a:rPr lang="en-US" dirty="0"/>
              <a:t>How am I telling the story? Do I know the storytelling conventions available to me? What storytelling conventions am I using? </a:t>
            </a:r>
          </a:p>
          <a:p>
            <a:r>
              <a:rPr lang="en-US" dirty="0"/>
              <a:t>When does my message take place? What is the setting or timing of my message? What impact might the setting or timing of my message have on other choices I make? </a:t>
            </a:r>
          </a:p>
          <a:p>
            <a:r>
              <a:rPr lang="en-US" dirty="0"/>
              <a:t>What visual or verbal, musical or visual symbols or metaphors am I using?</a:t>
            </a:r>
          </a:p>
          <a:p>
            <a:r>
              <a:rPr lang="en-US" dirty="0"/>
              <a:t>What emotional appeal am I using?</a:t>
            </a:r>
          </a:p>
          <a:p>
            <a:r>
              <a:rPr lang="en-US" dirty="0"/>
              <a:t>What persuasive devices am I employing? Am I being ethical?</a:t>
            </a:r>
          </a:p>
          <a:p>
            <a:r>
              <a:rPr lang="en-US" dirty="0"/>
              <a:t>What factual information am I presenting? Are my facts and information accurate? How do I know? </a:t>
            </a:r>
          </a:p>
          <a:p>
            <a:r>
              <a:rPr lang="en-US" dirty="0"/>
              <a:t>Does my message seem “real?” Why?•</a:t>
            </a:r>
          </a:p>
        </p:txBody>
      </p:sp>
    </p:spTree>
    <p:extLst>
      <p:ext uri="{BB962C8B-B14F-4D97-AF65-F5344CB8AC3E}">
        <p14:creationId xmlns:p14="http://schemas.microsoft.com/office/powerpoint/2010/main" val="26505050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3C6CFF-9891-499B-AE1E-96F939F35733}"/>
              </a:ext>
            </a:extLst>
          </p:cNvPr>
          <p:cNvSpPr>
            <a:spLocks noGrp="1"/>
          </p:cNvSpPr>
          <p:nvPr>
            <p:ph type="title"/>
          </p:nvPr>
        </p:nvSpPr>
        <p:spPr/>
        <p:txBody>
          <a:bodyPr>
            <a:normAutofit fontScale="90000"/>
          </a:bodyPr>
          <a:lstStyle/>
          <a:p>
            <a:r>
              <a:rPr lang="en-GB" dirty="0"/>
              <a:t>Core concept 3: </a:t>
            </a:r>
            <a:r>
              <a:rPr lang="en-GB" b="1" dirty="0"/>
              <a:t>AUDIENCE</a:t>
            </a:r>
            <a:br>
              <a:rPr lang="en-GB" dirty="0"/>
            </a:br>
            <a:r>
              <a:rPr lang="en-GB" dirty="0"/>
              <a:t>Different people experience the same media messages differently.</a:t>
            </a:r>
            <a:endParaRPr lang="cs-CZ" dirty="0"/>
          </a:p>
        </p:txBody>
      </p:sp>
      <p:sp>
        <p:nvSpPr>
          <p:cNvPr id="3" name="Zástupný symbol pro obsah 2">
            <a:extLst>
              <a:ext uri="{FF2B5EF4-FFF2-40B4-BE49-F238E27FC236}">
                <a16:creationId xmlns:a16="http://schemas.microsoft.com/office/drawing/2014/main" id="{614C6D81-3B75-4D1D-9C8E-109F838757D0}"/>
              </a:ext>
            </a:extLst>
          </p:cNvPr>
          <p:cNvSpPr>
            <a:spLocks noGrp="1"/>
          </p:cNvSpPr>
          <p:nvPr>
            <p:ph idx="1"/>
          </p:nvPr>
        </p:nvSpPr>
        <p:spPr>
          <a:xfrm>
            <a:off x="2589212" y="2095018"/>
            <a:ext cx="8915400" cy="4762982"/>
          </a:xfrm>
        </p:spPr>
        <p:txBody>
          <a:bodyPr>
            <a:normAutofit fontScale="92500"/>
          </a:bodyPr>
          <a:lstStyle/>
          <a:p>
            <a:pPr marL="0" indent="0">
              <a:buNone/>
            </a:pPr>
            <a:r>
              <a:rPr lang="en-GB" dirty="0"/>
              <a:t>Key question: </a:t>
            </a:r>
            <a:r>
              <a:rPr lang="en-US" b="1" dirty="0"/>
              <a:t>Is my message engaging and compelling for my target audience? </a:t>
            </a:r>
          </a:p>
          <a:p>
            <a:r>
              <a:rPr lang="en-US" dirty="0"/>
              <a:t>Who is the target audience for my message? </a:t>
            </a:r>
          </a:p>
          <a:p>
            <a:r>
              <a:rPr lang="en-US" dirty="0"/>
              <a:t>What do I know about this person or people? What are some important characteristics about them I should know? </a:t>
            </a:r>
          </a:p>
          <a:p>
            <a:r>
              <a:rPr lang="en-US" dirty="0"/>
              <a:t>How wide an audience do I want to appeal to? Or how narrow?</a:t>
            </a:r>
          </a:p>
          <a:p>
            <a:r>
              <a:rPr lang="en-US" dirty="0"/>
              <a:t>Have I respected the need for privacy or confidentiality on the part of my audience? </a:t>
            </a:r>
          </a:p>
          <a:p>
            <a:r>
              <a:rPr lang="en-US" dirty="0"/>
              <a:t>Have I taken into consideration the appropriateness of my message for special or vulnerable audiences, such as very young children or youth or those disabled? </a:t>
            </a:r>
          </a:p>
          <a:p>
            <a:r>
              <a:rPr lang="en-US" dirty="0"/>
              <a:t>How might my audience interpret my message and respond to it?</a:t>
            </a:r>
          </a:p>
          <a:p>
            <a:r>
              <a:rPr lang="en-US" dirty="0"/>
              <a:t>What effect might I anticipate my message having on my audience? Positive, negative, neutral? </a:t>
            </a:r>
          </a:p>
          <a:p>
            <a:r>
              <a:rPr lang="en-US" dirty="0"/>
              <a:t>Why should my audience care about my message?</a:t>
            </a:r>
          </a:p>
        </p:txBody>
      </p:sp>
    </p:spTree>
    <p:extLst>
      <p:ext uri="{BB962C8B-B14F-4D97-AF65-F5344CB8AC3E}">
        <p14:creationId xmlns:p14="http://schemas.microsoft.com/office/powerpoint/2010/main" val="1231231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B7C82-3518-4327-B846-9DF18403F843}"/>
              </a:ext>
            </a:extLst>
          </p:cNvPr>
          <p:cNvSpPr>
            <a:spLocks noGrp="1"/>
          </p:cNvSpPr>
          <p:nvPr>
            <p:ph type="title"/>
          </p:nvPr>
        </p:nvSpPr>
        <p:spPr>
          <a:xfrm>
            <a:off x="2592925" y="346509"/>
            <a:ext cx="8911687" cy="1357163"/>
          </a:xfrm>
        </p:spPr>
        <p:txBody>
          <a:bodyPr>
            <a:normAutofit fontScale="90000"/>
          </a:bodyPr>
          <a:lstStyle/>
          <a:p>
            <a:r>
              <a:rPr lang="en-GB" dirty="0"/>
              <a:t>Core concept 4: </a:t>
            </a:r>
            <a:r>
              <a:rPr lang="en-GB" b="1" dirty="0"/>
              <a:t>CONTENT</a:t>
            </a:r>
            <a:br>
              <a:rPr lang="en-GB" dirty="0"/>
            </a:br>
            <a:r>
              <a:rPr lang="en-GB" dirty="0"/>
              <a:t>Media have embedded values and points of view.</a:t>
            </a:r>
            <a:endParaRPr lang="cs-CZ" dirty="0"/>
          </a:p>
        </p:txBody>
      </p:sp>
      <p:sp>
        <p:nvSpPr>
          <p:cNvPr id="3" name="Zástupný symbol pro obsah 2">
            <a:extLst>
              <a:ext uri="{FF2B5EF4-FFF2-40B4-BE49-F238E27FC236}">
                <a16:creationId xmlns:a16="http://schemas.microsoft.com/office/drawing/2014/main" id="{B5D42B0B-2E5C-425D-843C-20CA9B845871}"/>
              </a:ext>
            </a:extLst>
          </p:cNvPr>
          <p:cNvSpPr>
            <a:spLocks noGrp="1"/>
          </p:cNvSpPr>
          <p:nvPr>
            <p:ph idx="1"/>
          </p:nvPr>
        </p:nvSpPr>
        <p:spPr>
          <a:xfrm>
            <a:off x="2589212" y="1805652"/>
            <a:ext cx="8915400" cy="5052350"/>
          </a:xfrm>
        </p:spPr>
        <p:txBody>
          <a:bodyPr>
            <a:normAutofit fontScale="92500" lnSpcReduction="20000"/>
          </a:bodyPr>
          <a:lstStyle/>
          <a:p>
            <a:pPr marL="0" indent="0">
              <a:buNone/>
            </a:pPr>
            <a:r>
              <a:rPr lang="en-GB" dirty="0"/>
              <a:t>Key question: </a:t>
            </a:r>
            <a:r>
              <a:rPr lang="en-US" b="1" dirty="0"/>
              <a:t>Have I clearly and consistently framed values, lifestyles and points of view in my content? </a:t>
            </a:r>
          </a:p>
          <a:p>
            <a:pPr marL="0" indent="0">
              <a:buNone/>
            </a:pPr>
            <a:endParaRPr lang="en-US" b="1" dirty="0"/>
          </a:p>
          <a:p>
            <a:r>
              <a:rPr lang="en-US" dirty="0"/>
              <a:t>What is my main message?</a:t>
            </a:r>
          </a:p>
          <a:p>
            <a:r>
              <a:rPr lang="en-US" dirty="0"/>
              <a:t>How am I supporting my main message? What information am I including? What am I leaving out? Why? </a:t>
            </a:r>
          </a:p>
          <a:p>
            <a:r>
              <a:rPr lang="en-US" dirty="0"/>
              <a:t>Who or what do I invite my audience to identify with through my message? What lifestyles, values and points of view are overt? What are implied? </a:t>
            </a:r>
          </a:p>
          <a:p>
            <a:r>
              <a:rPr lang="en-US" dirty="0"/>
              <a:t>Have I represented other voices or social groups? Are these representations nuanced or are they stereotypical? </a:t>
            </a:r>
          </a:p>
          <a:p>
            <a:r>
              <a:rPr lang="en-US" dirty="0"/>
              <a:t>What might the opposition to my message say? Have I treated my opposition with respect? </a:t>
            </a:r>
          </a:p>
          <a:p>
            <a:r>
              <a:rPr lang="en-US" dirty="0"/>
              <a:t>Have I made appropriate disclosures about conflicts of interest or assumptions?</a:t>
            </a:r>
          </a:p>
          <a:p>
            <a:r>
              <a:rPr lang="en-US" dirty="0"/>
              <a:t>Have I considered the needs of the “whole” person that I’m relating the message to? If not, are my reasons ethical? </a:t>
            </a:r>
          </a:p>
          <a:p>
            <a:r>
              <a:rPr lang="en-US" dirty="0"/>
              <a:t>Does my message convey real-life behaviors or consequences? If not, why not?</a:t>
            </a:r>
          </a:p>
          <a:p>
            <a:r>
              <a:rPr lang="en-US" dirty="0"/>
              <a:t>What is the overall worldview depicted in my message?</a:t>
            </a:r>
          </a:p>
        </p:txBody>
      </p:sp>
    </p:spTree>
    <p:extLst>
      <p:ext uri="{BB962C8B-B14F-4D97-AF65-F5344CB8AC3E}">
        <p14:creationId xmlns:p14="http://schemas.microsoft.com/office/powerpoint/2010/main" val="1865619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464B42-A364-4D38-A7C1-E91DF768AB93}"/>
              </a:ext>
            </a:extLst>
          </p:cNvPr>
          <p:cNvSpPr>
            <a:spLocks noGrp="1"/>
          </p:cNvSpPr>
          <p:nvPr>
            <p:ph type="title"/>
          </p:nvPr>
        </p:nvSpPr>
        <p:spPr/>
        <p:txBody>
          <a:bodyPr>
            <a:normAutofit fontScale="90000"/>
          </a:bodyPr>
          <a:lstStyle/>
          <a:p>
            <a:r>
              <a:rPr lang="en-GB" dirty="0"/>
              <a:t>Core concept 5: </a:t>
            </a:r>
            <a:r>
              <a:rPr lang="en-GB" b="1" dirty="0"/>
              <a:t>PURPOSE</a:t>
            </a:r>
            <a:br>
              <a:rPr lang="en-GB" dirty="0"/>
            </a:br>
            <a:r>
              <a:rPr lang="en-GB" dirty="0"/>
              <a:t>Most media are organized to gain profit and/or power</a:t>
            </a:r>
            <a:endParaRPr lang="cs-CZ" dirty="0"/>
          </a:p>
        </p:txBody>
      </p:sp>
      <p:sp>
        <p:nvSpPr>
          <p:cNvPr id="3" name="Zástupný symbol pro obsah 2">
            <a:extLst>
              <a:ext uri="{FF2B5EF4-FFF2-40B4-BE49-F238E27FC236}">
                <a16:creationId xmlns:a16="http://schemas.microsoft.com/office/drawing/2014/main" id="{ABE26D44-F6C1-4F03-A955-B8E5EDC46434}"/>
              </a:ext>
            </a:extLst>
          </p:cNvPr>
          <p:cNvSpPr>
            <a:spLocks noGrp="1"/>
          </p:cNvSpPr>
          <p:nvPr>
            <p:ph idx="1"/>
          </p:nvPr>
        </p:nvSpPr>
        <p:spPr>
          <a:xfrm>
            <a:off x="2589211" y="2095018"/>
            <a:ext cx="9517907" cy="4762982"/>
          </a:xfrm>
        </p:spPr>
        <p:txBody>
          <a:bodyPr>
            <a:normAutofit fontScale="92500"/>
          </a:bodyPr>
          <a:lstStyle/>
          <a:p>
            <a:pPr marL="0" indent="0">
              <a:buNone/>
            </a:pPr>
            <a:r>
              <a:rPr lang="en-GB" dirty="0"/>
              <a:t>Key question: </a:t>
            </a:r>
            <a:r>
              <a:rPr lang="en-US" b="1" dirty="0"/>
              <a:t>Have I communicated my purpose effectively? </a:t>
            </a:r>
          </a:p>
          <a:p>
            <a:r>
              <a:rPr lang="en-US" dirty="0"/>
              <a:t>What is my intent? Whose needs am I trying to satisfy with my message? </a:t>
            </a:r>
          </a:p>
          <a:p>
            <a:r>
              <a:rPr lang="en-US" dirty="0"/>
              <a:t>Am I primarily entertaining, persuading, informing, or encouraging action and participation as the form of my message? </a:t>
            </a:r>
          </a:p>
          <a:p>
            <a:r>
              <a:rPr lang="en-US" dirty="0"/>
              <a:t>Who is paying for this message to be constructed and sent? Should I disclose this underwriting for any reason? </a:t>
            </a:r>
          </a:p>
          <a:p>
            <a:r>
              <a:rPr lang="en-US" dirty="0"/>
              <a:t>Do I want my audience to feel, think or do anything specific as a result of engaging with my message? </a:t>
            </a:r>
          </a:p>
          <a:p>
            <a:r>
              <a:rPr lang="en-US" dirty="0"/>
              <a:t>How is the audience served by my message? How do I profit or benefit? How does the audience profit by or benefit from my message? </a:t>
            </a:r>
          </a:p>
          <a:p>
            <a:r>
              <a:rPr lang="en-US" dirty="0"/>
              <a:t>Who wins? Who loses? Who decides?</a:t>
            </a:r>
          </a:p>
          <a:p>
            <a:r>
              <a:rPr lang="en-US" dirty="0"/>
              <a:t>What economic decisions may have influenced my message and how I constructed or transmitted it? </a:t>
            </a:r>
          </a:p>
          <a:p>
            <a:r>
              <a:rPr lang="en-US" dirty="0"/>
              <a:t>Have I considered ethical, social and/or legal constraints on achieving	my purpose?</a:t>
            </a:r>
            <a:endParaRPr lang="cs-CZ" dirty="0"/>
          </a:p>
        </p:txBody>
      </p:sp>
    </p:spTree>
    <p:extLst>
      <p:ext uri="{BB962C8B-B14F-4D97-AF65-F5344CB8AC3E}">
        <p14:creationId xmlns:p14="http://schemas.microsoft.com/office/powerpoint/2010/main" val="1534882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8ECBD2-6E4E-4103-803D-70AB8E6DAE0E}"/>
              </a:ext>
            </a:extLst>
          </p:cNvPr>
          <p:cNvSpPr>
            <a:spLocks noGrp="1"/>
          </p:cNvSpPr>
          <p:nvPr>
            <p:ph type="title"/>
          </p:nvPr>
        </p:nvSpPr>
        <p:spPr/>
        <p:txBody>
          <a:bodyPr/>
          <a:lstStyle/>
          <a:p>
            <a:r>
              <a:rPr lang="en-GB" dirty="0"/>
              <a:t>Media literacy – process model</a:t>
            </a:r>
            <a:br>
              <a:rPr lang="en-GB" dirty="0"/>
            </a:br>
            <a:r>
              <a:rPr lang="en-GB" dirty="0"/>
              <a:t>(Hobbs)</a:t>
            </a:r>
            <a:endParaRPr lang="cs-CZ" dirty="0"/>
          </a:p>
        </p:txBody>
      </p:sp>
      <p:sp>
        <p:nvSpPr>
          <p:cNvPr id="3" name="Zástupný symbol pro obsah 2">
            <a:extLst>
              <a:ext uri="{FF2B5EF4-FFF2-40B4-BE49-F238E27FC236}">
                <a16:creationId xmlns:a16="http://schemas.microsoft.com/office/drawing/2014/main" id="{B21BD350-7647-4F31-93A1-309F1AC3EF29}"/>
              </a:ext>
            </a:extLst>
          </p:cNvPr>
          <p:cNvSpPr>
            <a:spLocks noGrp="1"/>
          </p:cNvSpPr>
          <p:nvPr>
            <p:ph idx="1"/>
          </p:nvPr>
        </p:nvSpPr>
        <p:spPr/>
        <p:txBody>
          <a:bodyPr/>
          <a:lstStyle/>
          <a:p>
            <a:pPr>
              <a:buAutoNum type="arabicPeriod"/>
            </a:pPr>
            <a:r>
              <a:rPr lang="en-GB" b="1" dirty="0"/>
              <a:t>ACCESS</a:t>
            </a:r>
            <a:r>
              <a:rPr lang="en-GB" dirty="0"/>
              <a:t>: using, finding, and comprehending</a:t>
            </a:r>
          </a:p>
          <a:p>
            <a:pPr>
              <a:buAutoNum type="arabicPeriod"/>
            </a:pPr>
            <a:endParaRPr lang="en-GB" dirty="0"/>
          </a:p>
          <a:p>
            <a:pPr>
              <a:buAutoNum type="arabicPeriod"/>
            </a:pPr>
            <a:r>
              <a:rPr lang="en-GB" b="1" dirty="0"/>
              <a:t>ANALYZE</a:t>
            </a:r>
            <a:r>
              <a:rPr lang="en-GB" dirty="0"/>
              <a:t>: the critical thinking dimension</a:t>
            </a:r>
          </a:p>
          <a:p>
            <a:pPr>
              <a:buAutoNum type="arabicPeriod"/>
            </a:pPr>
            <a:endParaRPr lang="en-GB" dirty="0"/>
          </a:p>
          <a:p>
            <a:pPr>
              <a:buAutoNum type="arabicPeriod"/>
            </a:pPr>
            <a:r>
              <a:rPr lang="en-GB" b="1" dirty="0"/>
              <a:t>CREATE</a:t>
            </a:r>
            <a:r>
              <a:rPr lang="en-GB" dirty="0"/>
              <a:t>: the expressive dimension</a:t>
            </a:r>
          </a:p>
          <a:p>
            <a:pPr>
              <a:buAutoNum type="arabicPeriod"/>
            </a:pPr>
            <a:endParaRPr lang="en-GB" dirty="0"/>
          </a:p>
          <a:p>
            <a:pPr>
              <a:buAutoNum type="arabicPeriod"/>
            </a:pPr>
            <a:r>
              <a:rPr lang="en-GB" b="1" dirty="0"/>
              <a:t>REFLECT</a:t>
            </a:r>
            <a:r>
              <a:rPr lang="en-GB" dirty="0"/>
              <a:t>: the social responsibility dimension</a:t>
            </a:r>
          </a:p>
          <a:p>
            <a:pPr>
              <a:buAutoNum type="arabicPeriod"/>
            </a:pPr>
            <a:endParaRPr lang="en-GB" dirty="0"/>
          </a:p>
          <a:p>
            <a:pPr>
              <a:buAutoNum type="arabicPeriod"/>
            </a:pPr>
            <a:r>
              <a:rPr lang="en-GB" b="1" dirty="0"/>
              <a:t>ACT</a:t>
            </a:r>
            <a:r>
              <a:rPr lang="en-GB" dirty="0"/>
              <a:t>: make a difference in the world</a:t>
            </a:r>
            <a:endParaRPr lang="cs-CZ" dirty="0"/>
          </a:p>
        </p:txBody>
      </p:sp>
    </p:spTree>
    <p:extLst>
      <p:ext uri="{BB962C8B-B14F-4D97-AF65-F5344CB8AC3E}">
        <p14:creationId xmlns:p14="http://schemas.microsoft.com/office/powerpoint/2010/main" val="19183029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A9D4D9-F601-4555-839A-ADB57548A5F5}"/>
              </a:ext>
            </a:extLst>
          </p:cNvPr>
          <p:cNvSpPr>
            <a:spLocks noGrp="1"/>
          </p:cNvSpPr>
          <p:nvPr>
            <p:ph type="title"/>
          </p:nvPr>
        </p:nvSpPr>
        <p:spPr/>
        <p:txBody>
          <a:bodyPr/>
          <a:lstStyle/>
          <a:p>
            <a:r>
              <a:rPr lang="en-GB" dirty="0"/>
              <a:t>The Access Dimension</a:t>
            </a:r>
            <a:endParaRPr lang="cs-CZ" dirty="0"/>
          </a:p>
        </p:txBody>
      </p:sp>
      <p:sp>
        <p:nvSpPr>
          <p:cNvPr id="3" name="Zástupný symbol pro obsah 2">
            <a:extLst>
              <a:ext uri="{FF2B5EF4-FFF2-40B4-BE49-F238E27FC236}">
                <a16:creationId xmlns:a16="http://schemas.microsoft.com/office/drawing/2014/main" id="{81C95DBC-43E2-400D-88DE-D280049B40D5}"/>
              </a:ext>
            </a:extLst>
          </p:cNvPr>
          <p:cNvSpPr>
            <a:spLocks noGrp="1"/>
          </p:cNvSpPr>
          <p:nvPr>
            <p:ph idx="1"/>
          </p:nvPr>
        </p:nvSpPr>
        <p:spPr/>
        <p:txBody>
          <a:bodyPr>
            <a:normAutofit lnSpcReduction="10000"/>
          </a:bodyPr>
          <a:lstStyle/>
          <a:p>
            <a:r>
              <a:rPr lang="en-GB" dirty="0"/>
              <a:t>Learning how to find, comprehend, and use symbolic resources</a:t>
            </a:r>
          </a:p>
          <a:p>
            <a:r>
              <a:rPr lang="en-GB" dirty="0"/>
              <a:t>Access is always media specific: each media form has a distinctive group of things you need to know in order to make sense of it</a:t>
            </a:r>
            <a:br>
              <a:rPr lang="en-GB" dirty="0"/>
            </a:br>
            <a:r>
              <a:rPr lang="en-GB" dirty="0"/>
              <a:t>- to find information online: generating appropriate keywords, selecting appropriate search engines</a:t>
            </a:r>
            <a:br>
              <a:rPr lang="en-GB" dirty="0"/>
            </a:br>
            <a:r>
              <a:rPr lang="en-GB" dirty="0"/>
              <a:t>- to contribute to a blog: understanding file management, editing, using formatting tools</a:t>
            </a:r>
          </a:p>
          <a:p>
            <a:r>
              <a:rPr lang="en-GB" dirty="0"/>
              <a:t>Using technology tools: for finding information, problem solving, self-expression, and communication</a:t>
            </a:r>
          </a:p>
          <a:p>
            <a:r>
              <a:rPr lang="en-GB" dirty="0"/>
              <a:t>Gathering information: effective strategies for finding information from diverse sources</a:t>
            </a:r>
          </a:p>
          <a:p>
            <a:r>
              <a:rPr lang="en-GB" dirty="0"/>
              <a:t>Comprehending: multiple interpretations of texts</a:t>
            </a:r>
          </a:p>
          <a:p>
            <a:endParaRPr lang="cs-CZ" dirty="0"/>
          </a:p>
        </p:txBody>
      </p:sp>
    </p:spTree>
    <p:extLst>
      <p:ext uri="{BB962C8B-B14F-4D97-AF65-F5344CB8AC3E}">
        <p14:creationId xmlns:p14="http://schemas.microsoft.com/office/powerpoint/2010/main" val="410839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A97EC-8749-4A1D-9743-83108F23D8C8}"/>
              </a:ext>
            </a:extLst>
          </p:cNvPr>
          <p:cNvSpPr>
            <a:spLocks noGrp="1"/>
          </p:cNvSpPr>
          <p:nvPr>
            <p:ph type="title"/>
          </p:nvPr>
        </p:nvSpPr>
        <p:spPr/>
        <p:txBody>
          <a:bodyPr/>
          <a:lstStyle/>
          <a:p>
            <a:r>
              <a:rPr lang="en-GB" dirty="0"/>
              <a:t>Media</a:t>
            </a:r>
            <a:endParaRPr lang="cs-CZ" dirty="0"/>
          </a:p>
        </p:txBody>
      </p:sp>
      <p:sp>
        <p:nvSpPr>
          <p:cNvPr id="3" name="Zástupný symbol pro obsah 2">
            <a:extLst>
              <a:ext uri="{FF2B5EF4-FFF2-40B4-BE49-F238E27FC236}">
                <a16:creationId xmlns:a16="http://schemas.microsoft.com/office/drawing/2014/main" id="{0AAB2479-EB3A-4486-BBBE-621818EC9DC0}"/>
              </a:ext>
            </a:extLst>
          </p:cNvPr>
          <p:cNvSpPr>
            <a:spLocks noGrp="1"/>
          </p:cNvSpPr>
          <p:nvPr>
            <p:ph idx="1"/>
          </p:nvPr>
        </p:nvSpPr>
        <p:spPr>
          <a:xfrm>
            <a:off x="2589212" y="1377387"/>
            <a:ext cx="8915400" cy="4856503"/>
          </a:xfrm>
        </p:spPr>
        <p:txBody>
          <a:bodyPr>
            <a:normAutofit/>
          </a:bodyPr>
          <a:lstStyle/>
          <a:p>
            <a:r>
              <a:rPr lang="en-GB" dirty="0"/>
              <a:t>The plural of “</a:t>
            </a:r>
            <a:r>
              <a:rPr lang="en-GB" b="1" dirty="0"/>
              <a:t>medium</a:t>
            </a:r>
            <a:r>
              <a:rPr lang="en-GB" dirty="0"/>
              <a:t>” (originally denoting something intermediate in nature or degree – literally middle)</a:t>
            </a:r>
          </a:p>
          <a:p>
            <a:r>
              <a:rPr lang="en-GB" b="1" dirty="0"/>
              <a:t>Medium</a:t>
            </a:r>
            <a:r>
              <a:rPr lang="en-GB" dirty="0"/>
              <a:t>: a substance or a method in which something is communicated; it’s the vehicle for a message</a:t>
            </a:r>
          </a:p>
          <a:p>
            <a:r>
              <a:rPr lang="en-GB" dirty="0"/>
              <a:t>Examples of </a:t>
            </a:r>
            <a:r>
              <a:rPr lang="en-GB" b="1" dirty="0"/>
              <a:t>media</a:t>
            </a:r>
            <a:r>
              <a:rPr lang="en-GB" dirty="0"/>
              <a:t>: books, films, paintings, songs, TV shows, poems, video games, magazines, podcasts, music videos, newspapers, web forums, coupons, email newsletters, tweets, receipts, traffic signs, street art, word of the day calendars, protest signs, breaking news notifications</a:t>
            </a:r>
          </a:p>
          <a:p>
            <a:r>
              <a:rPr lang="en-GB" b="1" dirty="0"/>
              <a:t>The media (= mass media): </a:t>
            </a:r>
            <a:r>
              <a:rPr lang="en-GB" dirty="0"/>
              <a:t>an umbrella term for the main ways that large numbers of people receive information and entertainment, that is television, movies, radio, newspapers, and the Internet (e.g.  CNN, The New York Times, Disney, YouTube, etc.)</a:t>
            </a:r>
            <a:endParaRPr lang="cs-CZ" b="1" dirty="0"/>
          </a:p>
        </p:txBody>
      </p:sp>
    </p:spTree>
    <p:extLst>
      <p:ext uri="{BB962C8B-B14F-4D97-AF65-F5344CB8AC3E}">
        <p14:creationId xmlns:p14="http://schemas.microsoft.com/office/powerpoint/2010/main" val="2237545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03F4D1-4EFA-41D6-9172-7ACDE75DE6E3}"/>
              </a:ext>
            </a:extLst>
          </p:cNvPr>
          <p:cNvSpPr>
            <a:spLocks noGrp="1"/>
          </p:cNvSpPr>
          <p:nvPr>
            <p:ph type="title"/>
          </p:nvPr>
        </p:nvSpPr>
        <p:spPr>
          <a:xfrm>
            <a:off x="2592925" y="624110"/>
            <a:ext cx="9019955" cy="1280890"/>
          </a:xfrm>
        </p:spPr>
        <p:txBody>
          <a:bodyPr/>
          <a:lstStyle/>
          <a:p>
            <a:r>
              <a:rPr lang="en-GB" dirty="0"/>
              <a:t>Analyse: The Critical Thinking Dimension</a:t>
            </a:r>
            <a:endParaRPr lang="cs-CZ" dirty="0"/>
          </a:p>
        </p:txBody>
      </p:sp>
      <p:sp>
        <p:nvSpPr>
          <p:cNvPr id="3" name="Zástupný symbol pro obsah 2">
            <a:extLst>
              <a:ext uri="{FF2B5EF4-FFF2-40B4-BE49-F238E27FC236}">
                <a16:creationId xmlns:a16="http://schemas.microsoft.com/office/drawing/2014/main" id="{79D3CDC5-793E-4E83-8CBC-BE37E0BDEAE1}"/>
              </a:ext>
            </a:extLst>
          </p:cNvPr>
          <p:cNvSpPr>
            <a:spLocks noGrp="1"/>
          </p:cNvSpPr>
          <p:nvPr>
            <p:ph idx="1"/>
          </p:nvPr>
        </p:nvSpPr>
        <p:spPr/>
        <p:txBody>
          <a:bodyPr>
            <a:normAutofit lnSpcReduction="10000"/>
          </a:bodyPr>
          <a:lstStyle/>
          <a:p>
            <a:r>
              <a:rPr lang="en-GB" dirty="0"/>
              <a:t>The capacity to analyse messages, considering the author, purpose, and point of view to understand how they are constructed and the assumptions that underpin them</a:t>
            </a:r>
          </a:p>
          <a:p>
            <a:r>
              <a:rPr lang="en-GB" dirty="0"/>
              <a:t>Developing an informed, critical understanding that involves:</a:t>
            </a:r>
            <a:br>
              <a:rPr lang="en-GB" dirty="0"/>
            </a:br>
            <a:r>
              <a:rPr lang="en-GB" dirty="0"/>
              <a:t>- examining the techniques, technologies, and institutions involved in media production</a:t>
            </a:r>
            <a:br>
              <a:rPr lang="en-GB" dirty="0"/>
            </a:br>
            <a:r>
              <a:rPr lang="en-GB" dirty="0"/>
              <a:t>- being able to critically analyse media messages</a:t>
            </a:r>
            <a:br>
              <a:rPr lang="en-GB" dirty="0"/>
            </a:br>
            <a:r>
              <a:rPr lang="en-GB" dirty="0"/>
              <a:t>- recognizing the role audiences  play in making meaning from those messages</a:t>
            </a:r>
          </a:p>
          <a:p>
            <a:r>
              <a:rPr lang="en-GB" dirty="0"/>
              <a:t>We have to be aware that the practice of analysis always has an embedded point of view (a message will be analysed differently by a conservative, liberal, man, woman, Caucasian, Afro-American, Hispanic, Asian, young, elderly, straight, gay, disabled, etc.)</a:t>
            </a:r>
            <a:endParaRPr lang="cs-CZ" dirty="0"/>
          </a:p>
        </p:txBody>
      </p:sp>
    </p:spTree>
    <p:extLst>
      <p:ext uri="{BB962C8B-B14F-4D97-AF65-F5344CB8AC3E}">
        <p14:creationId xmlns:p14="http://schemas.microsoft.com/office/powerpoint/2010/main" val="3744875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3E31BC-423C-47F1-B684-66A8FE88A918}"/>
              </a:ext>
            </a:extLst>
          </p:cNvPr>
          <p:cNvSpPr>
            <a:spLocks noGrp="1"/>
          </p:cNvSpPr>
          <p:nvPr>
            <p:ph type="title"/>
          </p:nvPr>
        </p:nvSpPr>
        <p:spPr/>
        <p:txBody>
          <a:bodyPr/>
          <a:lstStyle/>
          <a:p>
            <a:r>
              <a:rPr lang="en-GB" dirty="0"/>
              <a:t>Create: The Expressive Dimension</a:t>
            </a:r>
            <a:endParaRPr lang="cs-CZ" dirty="0"/>
          </a:p>
        </p:txBody>
      </p:sp>
      <p:sp>
        <p:nvSpPr>
          <p:cNvPr id="3" name="Zástupný symbol pro obsah 2">
            <a:extLst>
              <a:ext uri="{FF2B5EF4-FFF2-40B4-BE49-F238E27FC236}">
                <a16:creationId xmlns:a16="http://schemas.microsoft.com/office/drawing/2014/main" id="{06C073F5-D984-492E-9C62-736288BD5B41}"/>
              </a:ext>
            </a:extLst>
          </p:cNvPr>
          <p:cNvSpPr>
            <a:spLocks noGrp="1"/>
          </p:cNvSpPr>
          <p:nvPr>
            <p:ph idx="1"/>
          </p:nvPr>
        </p:nvSpPr>
        <p:spPr/>
        <p:txBody>
          <a:bodyPr/>
          <a:lstStyle/>
          <a:p>
            <a:r>
              <a:rPr lang="en-GB" dirty="0"/>
              <a:t>When using media, you compose for meaningful purposes and real audiences (not just to complete a homework assignment), using video, sound, and interactivity</a:t>
            </a:r>
          </a:p>
          <a:p>
            <a:r>
              <a:rPr lang="en-GB" dirty="0"/>
              <a:t>Digital composition is also increasingly collaborative</a:t>
            </a:r>
          </a:p>
          <a:p>
            <a:r>
              <a:rPr lang="en-GB" dirty="0"/>
              <a:t>“Textual Power” – the interconnection between analysis, evaluation, and composition</a:t>
            </a:r>
          </a:p>
          <a:p>
            <a:r>
              <a:rPr lang="en-GB" dirty="0"/>
              <a:t>Expression in multiple ways: different genres (narrative, persuasive, and expository forms) and different modes (image, language, sound, graphic design, performance, and interactivity) to get your message across</a:t>
            </a:r>
          </a:p>
          <a:p>
            <a:r>
              <a:rPr lang="en-GB" dirty="0"/>
              <a:t>Shaping content and choosing the most appropriate form in relation to real purposes and real target audiences</a:t>
            </a:r>
          </a:p>
          <a:p>
            <a:endParaRPr lang="cs-CZ" dirty="0"/>
          </a:p>
        </p:txBody>
      </p:sp>
    </p:spTree>
    <p:extLst>
      <p:ext uri="{BB962C8B-B14F-4D97-AF65-F5344CB8AC3E}">
        <p14:creationId xmlns:p14="http://schemas.microsoft.com/office/powerpoint/2010/main" val="1056068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FF71CE-F88D-411D-8ACF-03991640D17A}"/>
              </a:ext>
            </a:extLst>
          </p:cNvPr>
          <p:cNvSpPr>
            <a:spLocks noGrp="1"/>
          </p:cNvSpPr>
          <p:nvPr>
            <p:ph type="title"/>
          </p:nvPr>
        </p:nvSpPr>
        <p:spPr/>
        <p:txBody>
          <a:bodyPr/>
          <a:lstStyle/>
          <a:p>
            <a:r>
              <a:rPr lang="en-GB" dirty="0"/>
              <a:t>Reflect: The Social Responsibility Dimension</a:t>
            </a:r>
            <a:endParaRPr lang="cs-CZ" dirty="0"/>
          </a:p>
        </p:txBody>
      </p:sp>
      <p:sp>
        <p:nvSpPr>
          <p:cNvPr id="3" name="Zástupný symbol pro obsah 2">
            <a:extLst>
              <a:ext uri="{FF2B5EF4-FFF2-40B4-BE49-F238E27FC236}">
                <a16:creationId xmlns:a16="http://schemas.microsoft.com/office/drawing/2014/main" id="{40B0AB66-7AD1-4CEF-BBC6-B0157139E1A0}"/>
              </a:ext>
            </a:extLst>
          </p:cNvPr>
          <p:cNvSpPr>
            <a:spLocks noGrp="1"/>
          </p:cNvSpPr>
          <p:nvPr>
            <p:ph idx="1"/>
          </p:nvPr>
        </p:nvSpPr>
        <p:spPr/>
        <p:txBody>
          <a:bodyPr/>
          <a:lstStyle/>
          <a:p>
            <a:r>
              <a:rPr lang="en-GB" dirty="0"/>
              <a:t>All communication involves ethical and social values</a:t>
            </a:r>
          </a:p>
          <a:p>
            <a:r>
              <a:rPr lang="en-GB" dirty="0"/>
              <a:t>The Internet creates complex new ways for people to interact socially</a:t>
            </a:r>
          </a:p>
          <a:p>
            <a:r>
              <a:rPr lang="en-GB" dirty="0"/>
              <a:t>Privacy, copyright, fair use, attribution, and new forms of sharing – they all involve ethical issues</a:t>
            </a:r>
          </a:p>
          <a:p>
            <a:r>
              <a:rPr lang="en-GB" dirty="0" err="1"/>
              <a:t>Multiperspectival</a:t>
            </a:r>
            <a:r>
              <a:rPr lang="en-GB" dirty="0"/>
              <a:t> thinking: being able to imagine the thoughts, feelings, and ideas of others, moving beyond either-or thinking, building empathy by reflecting on the experience of standing in someone else’s shoes</a:t>
            </a:r>
          </a:p>
          <a:p>
            <a:r>
              <a:rPr lang="en-GB" dirty="0"/>
              <a:t>Predicting consequences and using hypothetical reasoning</a:t>
            </a:r>
          </a:p>
          <a:p>
            <a:r>
              <a:rPr lang="en-GB" dirty="0"/>
              <a:t>Power and responsibility: examining how social status, hierarchy, respect, and power are exercised through communication practices, including praise, criticism, rumours, and gossip.</a:t>
            </a:r>
            <a:endParaRPr lang="cs-CZ" dirty="0"/>
          </a:p>
        </p:txBody>
      </p:sp>
    </p:spTree>
    <p:extLst>
      <p:ext uri="{BB962C8B-B14F-4D97-AF65-F5344CB8AC3E}">
        <p14:creationId xmlns:p14="http://schemas.microsoft.com/office/powerpoint/2010/main" val="3442938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4E8837-9603-4F21-A8BB-D927DF7E9B2C}"/>
              </a:ext>
            </a:extLst>
          </p:cNvPr>
          <p:cNvSpPr>
            <a:spLocks noGrp="1"/>
          </p:cNvSpPr>
          <p:nvPr>
            <p:ph type="title"/>
          </p:nvPr>
        </p:nvSpPr>
        <p:spPr/>
        <p:txBody>
          <a:bodyPr/>
          <a:lstStyle/>
          <a:p>
            <a:r>
              <a:rPr lang="en-GB" dirty="0"/>
              <a:t>Act: Make a Difference in the World</a:t>
            </a:r>
            <a:endParaRPr lang="cs-CZ" dirty="0"/>
          </a:p>
        </p:txBody>
      </p:sp>
      <p:sp>
        <p:nvSpPr>
          <p:cNvPr id="3" name="Zástupný symbol pro obsah 2">
            <a:extLst>
              <a:ext uri="{FF2B5EF4-FFF2-40B4-BE49-F238E27FC236}">
                <a16:creationId xmlns:a16="http://schemas.microsoft.com/office/drawing/2014/main" id="{8BE19F9B-036D-430E-AC3F-E6F10072834E}"/>
              </a:ext>
            </a:extLst>
          </p:cNvPr>
          <p:cNvSpPr>
            <a:spLocks noGrp="1"/>
          </p:cNvSpPr>
          <p:nvPr>
            <p:ph idx="1"/>
          </p:nvPr>
        </p:nvSpPr>
        <p:spPr/>
        <p:txBody>
          <a:bodyPr/>
          <a:lstStyle/>
          <a:p>
            <a:r>
              <a:rPr lang="en-GB" dirty="0"/>
              <a:t>There is a relationship between education and citizenship – therefore, media literacy education includes the concept of taking action</a:t>
            </a:r>
          </a:p>
          <a:p>
            <a:r>
              <a:rPr lang="en-GB" dirty="0"/>
              <a:t>Developing needed skills for engaging in genuine ethical democratic citizenship</a:t>
            </a:r>
          </a:p>
          <a:p>
            <a:r>
              <a:rPr lang="en-GB" dirty="0"/>
              <a:t>Taking action to address meaningful real-world problems that require solutions</a:t>
            </a:r>
          </a:p>
          <a:p>
            <a:r>
              <a:rPr lang="en-GB" dirty="0"/>
              <a:t>Using problem-solving skills to influence others toward a specific goal</a:t>
            </a:r>
          </a:p>
          <a:p>
            <a:r>
              <a:rPr lang="en-GB" dirty="0"/>
              <a:t>We should be aware of our own leanings and inclinations and not claim the superiority of a particular critique (e.g. radical leftist) – that would just be another type of propaganda instead of encouraging true dialogue that is necessary for </a:t>
            </a:r>
            <a:r>
              <a:rPr lang="en-GB"/>
              <a:t>civic action.</a:t>
            </a:r>
            <a:endParaRPr lang="en-GB" dirty="0"/>
          </a:p>
          <a:p>
            <a:endParaRPr lang="cs-CZ" dirty="0"/>
          </a:p>
        </p:txBody>
      </p:sp>
    </p:spTree>
    <p:extLst>
      <p:ext uri="{BB962C8B-B14F-4D97-AF65-F5344CB8AC3E}">
        <p14:creationId xmlns:p14="http://schemas.microsoft.com/office/powerpoint/2010/main" val="2932656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915FF9-D6EF-48D0-9935-FCF5CF78A18D}"/>
              </a:ext>
            </a:extLst>
          </p:cNvPr>
          <p:cNvSpPr>
            <a:spLocks noGrp="1"/>
          </p:cNvSpPr>
          <p:nvPr>
            <p:ph type="title"/>
          </p:nvPr>
        </p:nvSpPr>
        <p:spPr/>
        <p:txBody>
          <a:bodyPr/>
          <a:lstStyle/>
          <a:p>
            <a:r>
              <a:rPr lang="en-GB" dirty="0"/>
              <a:t>Facts versus fiction </a:t>
            </a:r>
            <a:endParaRPr lang="cs-CZ" dirty="0"/>
          </a:p>
        </p:txBody>
      </p:sp>
      <p:sp>
        <p:nvSpPr>
          <p:cNvPr id="3" name="Zástupný symbol pro obsah 2">
            <a:extLst>
              <a:ext uri="{FF2B5EF4-FFF2-40B4-BE49-F238E27FC236}">
                <a16:creationId xmlns:a16="http://schemas.microsoft.com/office/drawing/2014/main" id="{906B2DA7-BD91-4B02-9E4E-96CDFAF88457}"/>
              </a:ext>
            </a:extLst>
          </p:cNvPr>
          <p:cNvSpPr>
            <a:spLocks noGrp="1"/>
          </p:cNvSpPr>
          <p:nvPr>
            <p:ph idx="1"/>
          </p:nvPr>
        </p:nvSpPr>
        <p:spPr/>
        <p:txBody>
          <a:bodyPr/>
          <a:lstStyle/>
          <a:p>
            <a:r>
              <a:rPr lang="en-US" b="1" dirty="0"/>
              <a:t>READ</a:t>
            </a:r>
            <a:r>
              <a:rPr lang="en-US" dirty="0"/>
              <a:t> both sides. </a:t>
            </a:r>
            <a:br>
              <a:rPr lang="en-US" dirty="0"/>
            </a:br>
            <a:r>
              <a:rPr lang="en-US" b="1" dirty="0"/>
              <a:t>THINK</a:t>
            </a:r>
            <a:r>
              <a:rPr lang="en-US" dirty="0"/>
              <a:t> critically. </a:t>
            </a:r>
            <a:br>
              <a:rPr lang="en-US" dirty="0"/>
            </a:br>
            <a:r>
              <a:rPr lang="en-US" b="1" dirty="0"/>
              <a:t>DECIDE </a:t>
            </a:r>
            <a:r>
              <a:rPr lang="en-US" dirty="0"/>
              <a:t>for yourself</a:t>
            </a:r>
            <a:br>
              <a:rPr lang="en-US" dirty="0"/>
            </a:br>
            <a:endParaRPr lang="en-US" dirty="0"/>
          </a:p>
          <a:p>
            <a:r>
              <a:rPr lang="en-US" dirty="0"/>
              <a:t>ProCon.org is an award-winning nonpartisan resource for pro, con, and related research on controversial issues. </a:t>
            </a:r>
            <a:br>
              <a:rPr lang="en-US" dirty="0"/>
            </a:br>
            <a:endParaRPr lang="en-US" dirty="0"/>
          </a:p>
          <a:p>
            <a:endParaRPr lang="cs-CZ" dirty="0"/>
          </a:p>
        </p:txBody>
      </p:sp>
    </p:spTree>
    <p:extLst>
      <p:ext uri="{BB962C8B-B14F-4D97-AF65-F5344CB8AC3E}">
        <p14:creationId xmlns:p14="http://schemas.microsoft.com/office/powerpoint/2010/main" val="943604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307F7F-B6FE-4323-BEEA-E45D0A1248EA}"/>
              </a:ext>
            </a:extLst>
          </p:cNvPr>
          <p:cNvSpPr>
            <a:spLocks noGrp="1"/>
          </p:cNvSpPr>
          <p:nvPr>
            <p:ph type="title"/>
          </p:nvPr>
        </p:nvSpPr>
        <p:spPr/>
        <p:txBody>
          <a:bodyPr/>
          <a:lstStyle/>
          <a:p>
            <a:r>
              <a:rPr lang="en-GB" dirty="0"/>
              <a:t>Sources</a:t>
            </a:r>
            <a:endParaRPr lang="cs-CZ" dirty="0"/>
          </a:p>
        </p:txBody>
      </p:sp>
      <p:sp>
        <p:nvSpPr>
          <p:cNvPr id="3" name="Zástupný symbol pro obsah 2">
            <a:extLst>
              <a:ext uri="{FF2B5EF4-FFF2-40B4-BE49-F238E27FC236}">
                <a16:creationId xmlns:a16="http://schemas.microsoft.com/office/drawing/2014/main" id="{E8FBF0FA-2175-4E72-9B1B-5F559CF228D5}"/>
              </a:ext>
            </a:extLst>
          </p:cNvPr>
          <p:cNvSpPr>
            <a:spLocks noGrp="1"/>
          </p:cNvSpPr>
          <p:nvPr>
            <p:ph idx="1"/>
          </p:nvPr>
        </p:nvSpPr>
        <p:spPr/>
        <p:txBody>
          <a:bodyPr>
            <a:normAutofit/>
          </a:bodyPr>
          <a:lstStyle/>
          <a:p>
            <a:pPr lvl="0"/>
            <a:r>
              <a:rPr lang="cs-CZ" dirty="0"/>
              <a:t>POTTER, W. James. </a:t>
            </a:r>
            <a:r>
              <a:rPr lang="cs-CZ" i="1" dirty="0"/>
              <a:t>Media </a:t>
            </a:r>
            <a:r>
              <a:rPr lang="cs-CZ" i="1" dirty="0" err="1"/>
              <a:t>literacy</a:t>
            </a:r>
            <a:r>
              <a:rPr lang="cs-CZ" dirty="0"/>
              <a:t>. </a:t>
            </a:r>
            <a:r>
              <a:rPr lang="cs-CZ" dirty="0" err="1"/>
              <a:t>Eight</a:t>
            </a:r>
            <a:r>
              <a:rPr lang="cs-CZ" dirty="0"/>
              <a:t> </a:t>
            </a:r>
            <a:r>
              <a:rPr lang="cs-CZ" dirty="0" err="1"/>
              <a:t>edition</a:t>
            </a:r>
            <a:r>
              <a:rPr lang="cs-CZ" dirty="0"/>
              <a:t>. Los Angeles: </a:t>
            </a:r>
            <a:r>
              <a:rPr lang="cs-CZ" dirty="0" err="1"/>
              <a:t>Sage</a:t>
            </a:r>
            <a:r>
              <a:rPr lang="cs-CZ" dirty="0"/>
              <a:t>, 2016. </a:t>
            </a:r>
            <a:r>
              <a:rPr lang="cs-CZ" dirty="0" err="1"/>
              <a:t>xxiii</a:t>
            </a:r>
            <a:r>
              <a:rPr lang="cs-CZ" dirty="0"/>
              <a:t>, 546. ISBN 9781483379326. </a:t>
            </a:r>
          </a:p>
          <a:p>
            <a:pPr lvl="0"/>
            <a:r>
              <a:rPr lang="cs-CZ" dirty="0"/>
              <a:t>PIKE, </a:t>
            </a:r>
            <a:r>
              <a:rPr lang="cs-CZ" dirty="0" err="1"/>
              <a:t>Deidre</a:t>
            </a:r>
            <a:r>
              <a:rPr lang="cs-CZ" dirty="0"/>
              <a:t>. </a:t>
            </a:r>
            <a:r>
              <a:rPr lang="cs-CZ" i="1" dirty="0"/>
              <a:t>Media </a:t>
            </a:r>
            <a:r>
              <a:rPr lang="cs-CZ" i="1" dirty="0" err="1"/>
              <a:t>literacy</a:t>
            </a:r>
            <a:r>
              <a:rPr lang="cs-CZ" i="1" dirty="0"/>
              <a:t> : </a:t>
            </a:r>
            <a:r>
              <a:rPr lang="cs-CZ" i="1" dirty="0" err="1"/>
              <a:t>seeking</a:t>
            </a:r>
            <a:r>
              <a:rPr lang="cs-CZ" i="1" dirty="0"/>
              <a:t> </a:t>
            </a:r>
            <a:r>
              <a:rPr lang="cs-CZ" i="1" dirty="0" err="1"/>
              <a:t>honesty</a:t>
            </a:r>
            <a:r>
              <a:rPr lang="cs-CZ" i="1" dirty="0"/>
              <a:t>, </a:t>
            </a:r>
            <a:r>
              <a:rPr lang="cs-CZ" i="1" dirty="0" err="1"/>
              <a:t>independence</a:t>
            </a:r>
            <a:r>
              <a:rPr lang="cs-CZ" i="1" dirty="0"/>
              <a:t>, and </a:t>
            </a:r>
            <a:r>
              <a:rPr lang="cs-CZ" i="1" dirty="0" err="1"/>
              <a:t>productivity</a:t>
            </a:r>
            <a:r>
              <a:rPr lang="cs-CZ" i="1" dirty="0"/>
              <a:t> in </a:t>
            </a:r>
            <a:r>
              <a:rPr lang="cs-CZ" i="1" dirty="0" err="1"/>
              <a:t>today's</a:t>
            </a:r>
            <a:r>
              <a:rPr lang="cs-CZ" i="1" dirty="0"/>
              <a:t> </a:t>
            </a:r>
            <a:r>
              <a:rPr lang="cs-CZ" i="1" dirty="0" err="1"/>
              <a:t>mass</a:t>
            </a:r>
            <a:r>
              <a:rPr lang="cs-CZ" i="1" dirty="0"/>
              <a:t> </a:t>
            </a:r>
            <a:r>
              <a:rPr lang="cs-CZ" i="1" dirty="0" err="1"/>
              <a:t>messages</a:t>
            </a:r>
            <a:r>
              <a:rPr lang="cs-CZ" dirty="0"/>
              <a:t>. New York: International </a:t>
            </a:r>
            <a:r>
              <a:rPr lang="cs-CZ" dirty="0" err="1"/>
              <a:t>debate</a:t>
            </a:r>
            <a:r>
              <a:rPr lang="cs-CZ" dirty="0"/>
              <a:t> </a:t>
            </a:r>
            <a:r>
              <a:rPr lang="cs-CZ" dirty="0" err="1"/>
              <a:t>education</a:t>
            </a:r>
            <a:r>
              <a:rPr lang="cs-CZ" dirty="0"/>
              <a:t> </a:t>
            </a:r>
            <a:r>
              <a:rPr lang="cs-CZ" dirty="0" err="1"/>
              <a:t>association</a:t>
            </a:r>
            <a:r>
              <a:rPr lang="cs-CZ" dirty="0"/>
              <a:t>, 2014. </a:t>
            </a:r>
            <a:r>
              <a:rPr lang="cs-CZ" dirty="0" err="1"/>
              <a:t>vii</a:t>
            </a:r>
            <a:r>
              <a:rPr lang="cs-CZ" dirty="0"/>
              <a:t>, 262. ISBN 9781617700859. </a:t>
            </a:r>
          </a:p>
          <a:p>
            <a:pPr lvl="0"/>
            <a:r>
              <a:rPr lang="cs-CZ" dirty="0"/>
              <a:t>HOBBS, </a:t>
            </a:r>
            <a:r>
              <a:rPr lang="cs-CZ" dirty="0" err="1"/>
              <a:t>Renee</a:t>
            </a:r>
            <a:r>
              <a:rPr lang="cs-CZ" dirty="0"/>
              <a:t>. </a:t>
            </a:r>
            <a:r>
              <a:rPr lang="cs-CZ" i="1" dirty="0"/>
              <a:t>Digital and media </a:t>
            </a:r>
            <a:r>
              <a:rPr lang="cs-CZ" i="1" dirty="0" err="1"/>
              <a:t>literacy</a:t>
            </a:r>
            <a:r>
              <a:rPr lang="cs-CZ" i="1" dirty="0"/>
              <a:t> : </a:t>
            </a:r>
            <a:r>
              <a:rPr lang="cs-CZ" i="1" dirty="0" err="1"/>
              <a:t>connecting</a:t>
            </a:r>
            <a:r>
              <a:rPr lang="cs-CZ" i="1" dirty="0"/>
              <a:t> </a:t>
            </a:r>
            <a:r>
              <a:rPr lang="cs-CZ" i="1" dirty="0" err="1"/>
              <a:t>culture</a:t>
            </a:r>
            <a:r>
              <a:rPr lang="cs-CZ" i="1" dirty="0"/>
              <a:t> and </a:t>
            </a:r>
            <a:r>
              <a:rPr lang="cs-CZ" i="1" dirty="0" err="1"/>
              <a:t>classroom</a:t>
            </a:r>
            <a:r>
              <a:rPr lang="cs-CZ" dirty="0"/>
              <a:t>. </a:t>
            </a:r>
            <a:r>
              <a:rPr lang="cs-CZ" dirty="0" err="1"/>
              <a:t>Thousand</a:t>
            </a:r>
            <a:r>
              <a:rPr lang="cs-CZ" dirty="0"/>
              <a:t> </a:t>
            </a:r>
            <a:r>
              <a:rPr lang="cs-CZ" dirty="0" err="1"/>
              <a:t>Oaks</a:t>
            </a:r>
            <a:r>
              <a:rPr lang="cs-CZ" dirty="0"/>
              <a:t>, </a:t>
            </a:r>
            <a:r>
              <a:rPr lang="cs-CZ" dirty="0" err="1"/>
              <a:t>Calif</a:t>
            </a:r>
            <a:r>
              <a:rPr lang="cs-CZ" dirty="0"/>
              <a:t>.: </a:t>
            </a:r>
            <a:r>
              <a:rPr lang="cs-CZ" dirty="0" err="1"/>
              <a:t>Corwin</a:t>
            </a:r>
            <a:r>
              <a:rPr lang="cs-CZ" dirty="0"/>
              <a:t> </a:t>
            </a:r>
            <a:r>
              <a:rPr lang="cs-CZ" dirty="0" err="1"/>
              <a:t>Press</a:t>
            </a:r>
            <a:r>
              <a:rPr lang="cs-CZ" dirty="0"/>
              <a:t>, 2011. </a:t>
            </a:r>
            <a:r>
              <a:rPr lang="cs-CZ" dirty="0" err="1"/>
              <a:t>xi</a:t>
            </a:r>
            <a:r>
              <a:rPr lang="cs-CZ" dirty="0"/>
              <a:t>, 214. ISBN 9781412981583. </a:t>
            </a:r>
          </a:p>
          <a:p>
            <a:pPr lvl="0"/>
            <a:r>
              <a:rPr lang="cs-CZ" dirty="0"/>
              <a:t>SILVERBLATT, Art, Jane FERRY and Barbara FINAN. </a:t>
            </a:r>
            <a:r>
              <a:rPr lang="cs-CZ" i="1" dirty="0" err="1"/>
              <a:t>Approaches</a:t>
            </a:r>
            <a:r>
              <a:rPr lang="cs-CZ" i="1" dirty="0"/>
              <a:t> to media </a:t>
            </a:r>
            <a:r>
              <a:rPr lang="cs-CZ" i="1" dirty="0" err="1"/>
              <a:t>literacy</a:t>
            </a:r>
            <a:r>
              <a:rPr lang="cs-CZ" i="1" dirty="0"/>
              <a:t> : a handbook</a:t>
            </a:r>
            <a:r>
              <a:rPr lang="cs-CZ" dirty="0"/>
              <a:t>. </a:t>
            </a:r>
            <a:r>
              <a:rPr lang="cs-CZ" dirty="0" err="1"/>
              <a:t>Armonk</a:t>
            </a:r>
            <a:r>
              <a:rPr lang="cs-CZ" dirty="0"/>
              <a:t>: M.E. </a:t>
            </a:r>
            <a:r>
              <a:rPr lang="cs-CZ" dirty="0" err="1"/>
              <a:t>Sharpe</a:t>
            </a:r>
            <a:r>
              <a:rPr lang="cs-CZ" dirty="0"/>
              <a:t>, 1999. </a:t>
            </a:r>
            <a:r>
              <a:rPr lang="cs-CZ" dirty="0" err="1"/>
              <a:t>xii</a:t>
            </a:r>
            <a:r>
              <a:rPr lang="cs-CZ" dirty="0"/>
              <a:t>, 280. ISBN 0765601850. </a:t>
            </a:r>
          </a:p>
          <a:p>
            <a:pPr marL="0" indent="0">
              <a:buNone/>
            </a:pPr>
            <a:endParaRPr lang="en-US" altLang="cs-CZ" dirty="0"/>
          </a:p>
          <a:p>
            <a:pPr marL="0" indent="0">
              <a:buNone/>
            </a:pPr>
            <a:endParaRPr lang="cs-CZ" dirty="0"/>
          </a:p>
        </p:txBody>
      </p:sp>
    </p:spTree>
    <p:extLst>
      <p:ext uri="{BB962C8B-B14F-4D97-AF65-F5344CB8AC3E}">
        <p14:creationId xmlns:p14="http://schemas.microsoft.com/office/powerpoint/2010/main" val="1997436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059FD7-D158-4222-B717-21024751B721}"/>
              </a:ext>
            </a:extLst>
          </p:cNvPr>
          <p:cNvSpPr>
            <a:spLocks noGrp="1"/>
          </p:cNvSpPr>
          <p:nvPr>
            <p:ph type="title"/>
          </p:nvPr>
        </p:nvSpPr>
        <p:spPr/>
        <p:txBody>
          <a:bodyPr/>
          <a:lstStyle/>
          <a:p>
            <a:r>
              <a:rPr lang="en-GB" dirty="0"/>
              <a:t>Literacy</a:t>
            </a:r>
            <a:endParaRPr lang="cs-CZ" dirty="0"/>
          </a:p>
        </p:txBody>
      </p:sp>
      <p:sp>
        <p:nvSpPr>
          <p:cNvPr id="3" name="Zástupný symbol pro obsah 2">
            <a:extLst>
              <a:ext uri="{FF2B5EF4-FFF2-40B4-BE49-F238E27FC236}">
                <a16:creationId xmlns:a16="http://schemas.microsoft.com/office/drawing/2014/main" id="{E53A5239-5D8B-4B4E-B172-D14CB7141968}"/>
              </a:ext>
            </a:extLst>
          </p:cNvPr>
          <p:cNvSpPr>
            <a:spLocks noGrp="1"/>
          </p:cNvSpPr>
          <p:nvPr>
            <p:ph idx="1"/>
          </p:nvPr>
        </p:nvSpPr>
        <p:spPr/>
        <p:txBody>
          <a:bodyPr>
            <a:normAutofit lnSpcReduction="10000"/>
          </a:bodyPr>
          <a:lstStyle/>
          <a:p>
            <a:r>
              <a:rPr lang="en-GB" dirty="0"/>
              <a:t>In the past, the concept of “literacy” meant having the skill to interpret “squiggles” on a piece of paper as letters which, when put together, formed words that conveyed meaning.</a:t>
            </a:r>
            <a:br>
              <a:rPr lang="en-GB" dirty="0"/>
            </a:br>
            <a:r>
              <a:rPr lang="en-GB" dirty="0"/>
              <a:t>(squiggles = written or drawn lines with irregular twists and curves)</a:t>
            </a:r>
          </a:p>
          <a:p>
            <a:r>
              <a:rPr lang="en-GB" dirty="0"/>
              <a:t>Today information about the world around us comes to us not only by words on a piece of paper but more and more through the powerful images and sounds of our multi-media culture.</a:t>
            </a:r>
          </a:p>
          <a:p>
            <a:r>
              <a:rPr lang="en-GB" dirty="0"/>
              <a:t>Mediated messages use a complex audio/visual “language” which has its own rules (grammar) and which can express multi-layered concepts and ideas about the world.</a:t>
            </a:r>
          </a:p>
          <a:p>
            <a:r>
              <a:rPr lang="en-GB" dirty="0"/>
              <a:t>Today’s generation needs to be fluent in “reading” and “writing” the language of images and sounds just as they are fluent in “reading” and “writing” the language of printed communication.</a:t>
            </a:r>
          </a:p>
        </p:txBody>
      </p:sp>
    </p:spTree>
    <p:extLst>
      <p:ext uri="{BB962C8B-B14F-4D97-AF65-F5344CB8AC3E}">
        <p14:creationId xmlns:p14="http://schemas.microsoft.com/office/powerpoint/2010/main" val="2902549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5532C9-DB13-4D31-AFF5-50AF3A86004D}"/>
              </a:ext>
            </a:extLst>
          </p:cNvPr>
          <p:cNvSpPr>
            <a:spLocks noGrp="1"/>
          </p:cNvSpPr>
          <p:nvPr>
            <p:ph type="title"/>
          </p:nvPr>
        </p:nvSpPr>
        <p:spPr/>
        <p:txBody>
          <a:bodyPr/>
          <a:lstStyle/>
          <a:p>
            <a:r>
              <a:rPr lang="en-GB" dirty="0"/>
              <a:t>Literacies</a:t>
            </a:r>
            <a:endParaRPr lang="cs-CZ" dirty="0"/>
          </a:p>
        </p:txBody>
      </p:sp>
      <p:sp>
        <p:nvSpPr>
          <p:cNvPr id="3" name="Zástupný symbol pro obsah 2">
            <a:extLst>
              <a:ext uri="{FF2B5EF4-FFF2-40B4-BE49-F238E27FC236}">
                <a16:creationId xmlns:a16="http://schemas.microsoft.com/office/drawing/2014/main" id="{4AF8F7BE-C4D7-4166-97C7-A6B35DB2DE5D}"/>
              </a:ext>
            </a:extLst>
          </p:cNvPr>
          <p:cNvSpPr>
            <a:spLocks noGrp="1"/>
          </p:cNvSpPr>
          <p:nvPr>
            <p:ph idx="1"/>
          </p:nvPr>
        </p:nvSpPr>
        <p:spPr/>
        <p:txBody>
          <a:bodyPr/>
          <a:lstStyle/>
          <a:p>
            <a:r>
              <a:rPr lang="en-GB" dirty="0"/>
              <a:t>Media literacy</a:t>
            </a:r>
          </a:p>
          <a:p>
            <a:r>
              <a:rPr lang="en-GB" dirty="0"/>
              <a:t>News literacy</a:t>
            </a:r>
          </a:p>
          <a:p>
            <a:r>
              <a:rPr lang="en-GB" dirty="0"/>
              <a:t>Visual literacy</a:t>
            </a:r>
          </a:p>
          <a:p>
            <a:r>
              <a:rPr lang="en-GB" dirty="0"/>
              <a:t>Digital literacy</a:t>
            </a:r>
          </a:p>
          <a:p>
            <a:r>
              <a:rPr lang="en-GB" dirty="0"/>
              <a:t>Financial literacy</a:t>
            </a:r>
          </a:p>
          <a:p>
            <a:endParaRPr lang="cs-CZ" dirty="0"/>
          </a:p>
        </p:txBody>
      </p:sp>
    </p:spTree>
    <p:extLst>
      <p:ext uri="{BB962C8B-B14F-4D97-AF65-F5344CB8AC3E}">
        <p14:creationId xmlns:p14="http://schemas.microsoft.com/office/powerpoint/2010/main" val="3014825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B4677F-028A-4DB2-9850-21E5245AB9D7}"/>
              </a:ext>
            </a:extLst>
          </p:cNvPr>
          <p:cNvSpPr>
            <a:spLocks noGrp="1"/>
          </p:cNvSpPr>
          <p:nvPr>
            <p:ph type="title"/>
          </p:nvPr>
        </p:nvSpPr>
        <p:spPr/>
        <p:txBody>
          <a:bodyPr/>
          <a:lstStyle/>
          <a:p>
            <a:r>
              <a:rPr lang="en-GB" dirty="0"/>
              <a:t>Media Literacy as a field of study</a:t>
            </a:r>
            <a:endParaRPr lang="cs-CZ" dirty="0"/>
          </a:p>
        </p:txBody>
      </p:sp>
      <p:sp>
        <p:nvSpPr>
          <p:cNvPr id="3" name="Zástupný symbol pro obsah 2">
            <a:extLst>
              <a:ext uri="{FF2B5EF4-FFF2-40B4-BE49-F238E27FC236}">
                <a16:creationId xmlns:a16="http://schemas.microsoft.com/office/drawing/2014/main" id="{7A92C22F-915E-4DF6-8601-FFBA157DB635}"/>
              </a:ext>
            </a:extLst>
          </p:cNvPr>
          <p:cNvSpPr>
            <a:spLocks noGrp="1"/>
          </p:cNvSpPr>
          <p:nvPr>
            <p:ph idx="1"/>
          </p:nvPr>
        </p:nvSpPr>
        <p:spPr/>
        <p:txBody>
          <a:bodyPr/>
          <a:lstStyle/>
          <a:p>
            <a:r>
              <a:rPr lang="en-GB" dirty="0"/>
              <a:t>Interdisciplinary field</a:t>
            </a:r>
          </a:p>
          <a:p>
            <a:r>
              <a:rPr lang="en-GB" dirty="0"/>
              <a:t>Includes theories and concepts from:</a:t>
            </a:r>
            <a:br>
              <a:rPr lang="en-GB" dirty="0"/>
            </a:br>
            <a:r>
              <a:rPr lang="en-GB" dirty="0"/>
              <a:t>- critical thinking</a:t>
            </a:r>
            <a:br>
              <a:rPr lang="en-GB" dirty="0"/>
            </a:br>
            <a:r>
              <a:rPr lang="en-GB" dirty="0"/>
              <a:t>- psychology</a:t>
            </a:r>
            <a:br>
              <a:rPr lang="en-GB" dirty="0"/>
            </a:br>
            <a:r>
              <a:rPr lang="en-GB" dirty="0"/>
              <a:t>- linguistics</a:t>
            </a:r>
            <a:br>
              <a:rPr lang="en-GB" dirty="0"/>
            </a:br>
            <a:r>
              <a:rPr lang="en-GB" dirty="0"/>
              <a:t>- ethics</a:t>
            </a:r>
            <a:br>
              <a:rPr lang="en-GB" dirty="0"/>
            </a:br>
            <a:r>
              <a:rPr lang="en-GB" dirty="0"/>
              <a:t>- information technology</a:t>
            </a:r>
            <a:endParaRPr lang="cs-CZ" dirty="0"/>
          </a:p>
        </p:txBody>
      </p:sp>
    </p:spTree>
    <p:extLst>
      <p:ext uri="{BB962C8B-B14F-4D97-AF65-F5344CB8AC3E}">
        <p14:creationId xmlns:p14="http://schemas.microsoft.com/office/powerpoint/2010/main" val="2712611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B47001-4F17-4640-AEB7-B4F07DBDB120}"/>
              </a:ext>
            </a:extLst>
          </p:cNvPr>
          <p:cNvSpPr>
            <a:spLocks noGrp="1"/>
          </p:cNvSpPr>
          <p:nvPr>
            <p:ph type="title"/>
          </p:nvPr>
        </p:nvSpPr>
        <p:spPr/>
        <p:txBody>
          <a:bodyPr/>
          <a:lstStyle/>
          <a:p>
            <a:r>
              <a:rPr lang="en-GB" dirty="0"/>
              <a:t>The concept of text</a:t>
            </a:r>
            <a:endParaRPr lang="cs-CZ" dirty="0"/>
          </a:p>
        </p:txBody>
      </p:sp>
      <p:sp>
        <p:nvSpPr>
          <p:cNvPr id="3" name="Zástupný symbol pro obsah 2">
            <a:extLst>
              <a:ext uri="{FF2B5EF4-FFF2-40B4-BE49-F238E27FC236}">
                <a16:creationId xmlns:a16="http://schemas.microsoft.com/office/drawing/2014/main" id="{41029EB0-CFD9-42CB-8534-597C6F30EE82}"/>
              </a:ext>
            </a:extLst>
          </p:cNvPr>
          <p:cNvSpPr>
            <a:spLocks noGrp="1"/>
          </p:cNvSpPr>
          <p:nvPr>
            <p:ph idx="1"/>
          </p:nvPr>
        </p:nvSpPr>
        <p:spPr/>
        <p:txBody>
          <a:bodyPr/>
          <a:lstStyle/>
          <a:p>
            <a:r>
              <a:rPr lang="en-GB" dirty="0"/>
              <a:t>The concept had to be expanded</a:t>
            </a:r>
          </a:p>
          <a:p>
            <a:r>
              <a:rPr lang="en-GB" dirty="0"/>
              <a:t>It includes not just written texts but any message form – verbal, aural or visual (or all three together) – that is used to create and then pass ideas back and forth between human beings.</a:t>
            </a:r>
            <a:endParaRPr lang="cs-CZ" dirty="0"/>
          </a:p>
        </p:txBody>
      </p:sp>
    </p:spTree>
    <p:extLst>
      <p:ext uri="{BB962C8B-B14F-4D97-AF65-F5344CB8AC3E}">
        <p14:creationId xmlns:p14="http://schemas.microsoft.com/office/powerpoint/2010/main" val="426144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58CFD2-1DA3-47AD-80D0-1031A126DFB3}"/>
              </a:ext>
            </a:extLst>
          </p:cNvPr>
          <p:cNvSpPr>
            <a:spLocks noGrp="1"/>
          </p:cNvSpPr>
          <p:nvPr>
            <p:ph type="title"/>
          </p:nvPr>
        </p:nvSpPr>
        <p:spPr/>
        <p:txBody>
          <a:bodyPr/>
          <a:lstStyle/>
          <a:p>
            <a:r>
              <a:rPr lang="en-GB" dirty="0"/>
              <a:t>Important quotation 1</a:t>
            </a:r>
            <a:endParaRPr lang="cs-CZ" dirty="0"/>
          </a:p>
        </p:txBody>
      </p:sp>
      <p:sp>
        <p:nvSpPr>
          <p:cNvPr id="3" name="Zástupný symbol pro obsah 2">
            <a:extLst>
              <a:ext uri="{FF2B5EF4-FFF2-40B4-BE49-F238E27FC236}">
                <a16:creationId xmlns:a16="http://schemas.microsoft.com/office/drawing/2014/main" id="{B367D5D9-B65F-4E20-849F-5D902AD24C56}"/>
              </a:ext>
            </a:extLst>
          </p:cNvPr>
          <p:cNvSpPr>
            <a:spLocks noGrp="1"/>
          </p:cNvSpPr>
          <p:nvPr>
            <p:ph idx="1"/>
          </p:nvPr>
        </p:nvSpPr>
        <p:spPr/>
        <p:txBody>
          <a:bodyPr/>
          <a:lstStyle/>
          <a:p>
            <a:pPr marL="0" indent="0">
              <a:buNone/>
            </a:pPr>
            <a:endParaRPr lang="en-GB" dirty="0"/>
          </a:p>
          <a:p>
            <a:pPr marL="0" indent="0">
              <a:buNone/>
            </a:pPr>
            <a:endParaRPr lang="en-GB" dirty="0"/>
          </a:p>
          <a:p>
            <a:pPr marL="0" indent="0" algn="ctr">
              <a:buNone/>
            </a:pPr>
            <a:r>
              <a:rPr lang="en-GB" sz="2400" dirty="0"/>
              <a:t>“</a:t>
            </a:r>
            <a:r>
              <a:rPr lang="en-GB" sz="2400" i="1" dirty="0"/>
              <a:t>Whatever we know about our society, </a:t>
            </a:r>
          </a:p>
          <a:p>
            <a:pPr marL="0" indent="0" algn="ctr">
              <a:buNone/>
            </a:pPr>
            <a:r>
              <a:rPr lang="en-GB" sz="2400" i="1" dirty="0"/>
              <a:t>or indeed about the world in which we live, </a:t>
            </a:r>
          </a:p>
          <a:p>
            <a:pPr marL="0" indent="0" algn="ctr">
              <a:buNone/>
            </a:pPr>
            <a:r>
              <a:rPr lang="en-GB" sz="2400" i="1" dirty="0"/>
              <a:t>we know through media</a:t>
            </a:r>
            <a:r>
              <a:rPr lang="en-GB" sz="2400" dirty="0"/>
              <a:t>.”</a:t>
            </a:r>
            <a:br>
              <a:rPr lang="en-GB" dirty="0"/>
            </a:br>
            <a:endParaRPr lang="en-GB" dirty="0"/>
          </a:p>
          <a:p>
            <a:pPr marL="0" indent="0" algn="ctr">
              <a:buNone/>
            </a:pPr>
            <a:r>
              <a:rPr lang="en-GB" dirty="0"/>
              <a:t>(</a:t>
            </a:r>
            <a:r>
              <a:rPr lang="en-GB" dirty="0" err="1"/>
              <a:t>Luhmann</a:t>
            </a:r>
            <a:r>
              <a:rPr lang="en-GB" dirty="0"/>
              <a:t>, 2000, p.1)</a:t>
            </a:r>
          </a:p>
          <a:p>
            <a:endParaRPr lang="en-GB" dirty="0"/>
          </a:p>
          <a:p>
            <a:endParaRPr lang="cs-CZ" dirty="0"/>
          </a:p>
        </p:txBody>
      </p:sp>
    </p:spTree>
    <p:extLst>
      <p:ext uri="{BB962C8B-B14F-4D97-AF65-F5344CB8AC3E}">
        <p14:creationId xmlns:p14="http://schemas.microsoft.com/office/powerpoint/2010/main" val="2501473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202C08-979B-4BE8-AEF1-A31230AD91F9}"/>
              </a:ext>
            </a:extLst>
          </p:cNvPr>
          <p:cNvSpPr>
            <a:spLocks noGrp="1"/>
          </p:cNvSpPr>
          <p:nvPr>
            <p:ph type="title"/>
          </p:nvPr>
        </p:nvSpPr>
        <p:spPr/>
        <p:txBody>
          <a:bodyPr/>
          <a:lstStyle/>
          <a:p>
            <a:r>
              <a:rPr lang="en-GB" dirty="0"/>
              <a:t>Important quotation 2</a:t>
            </a:r>
            <a:endParaRPr lang="cs-CZ" dirty="0"/>
          </a:p>
        </p:txBody>
      </p:sp>
      <p:sp>
        <p:nvSpPr>
          <p:cNvPr id="3" name="Zástupný symbol pro obsah 2">
            <a:extLst>
              <a:ext uri="{FF2B5EF4-FFF2-40B4-BE49-F238E27FC236}">
                <a16:creationId xmlns:a16="http://schemas.microsoft.com/office/drawing/2014/main" id="{8619B0D3-3E39-4B07-A99B-115369F5AE59}"/>
              </a:ext>
            </a:extLst>
          </p:cNvPr>
          <p:cNvSpPr>
            <a:spLocks noGrp="1"/>
          </p:cNvSpPr>
          <p:nvPr>
            <p:ph idx="1"/>
          </p:nvPr>
        </p:nvSpPr>
        <p:spPr/>
        <p:txBody>
          <a:bodyPr/>
          <a:lstStyle/>
          <a:p>
            <a:pPr marL="0" indent="0" algn="ctr">
              <a:lnSpc>
                <a:spcPct val="150000"/>
              </a:lnSpc>
              <a:buNone/>
            </a:pPr>
            <a:r>
              <a:rPr lang="en-GB" sz="2000" dirty="0"/>
              <a:t>“</a:t>
            </a:r>
            <a:r>
              <a:rPr lang="en-GB" sz="2000" i="1" dirty="0"/>
              <a:t>The number one principle of media education is that media are not windows into the world, media are not mirrors of society, but carefully manufactured products. …and they are always selective and incomplete</a:t>
            </a:r>
            <a:r>
              <a:rPr lang="en-GB" sz="2000" dirty="0"/>
              <a:t>.”</a:t>
            </a:r>
            <a:br>
              <a:rPr lang="en-GB" sz="2000" dirty="0"/>
            </a:br>
            <a:endParaRPr lang="en-GB" sz="2000" dirty="0"/>
          </a:p>
          <a:p>
            <a:pPr marL="0" indent="0">
              <a:lnSpc>
                <a:spcPct val="150000"/>
              </a:lnSpc>
              <a:buNone/>
            </a:pPr>
            <a:r>
              <a:rPr lang="en-GB" dirty="0"/>
              <a:t>(from </a:t>
            </a:r>
            <a:r>
              <a:rPr lang="en-US" i="1" dirty="0"/>
              <a:t>Tuning In to Media: Literacy for the Information Age </a:t>
            </a:r>
            <a:r>
              <a:rPr lang="en-US" dirty="0"/>
              <a:t>documentary)</a:t>
            </a:r>
            <a:endParaRPr lang="en-GB" dirty="0"/>
          </a:p>
        </p:txBody>
      </p:sp>
    </p:spTree>
    <p:extLst>
      <p:ext uri="{BB962C8B-B14F-4D97-AF65-F5344CB8AC3E}">
        <p14:creationId xmlns:p14="http://schemas.microsoft.com/office/powerpoint/2010/main" val="4120450695"/>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4166</TotalTime>
  <Words>3320</Words>
  <Application>Microsoft Office PowerPoint</Application>
  <PresentationFormat>Širokoúhlá obrazovka</PresentationFormat>
  <Paragraphs>186</Paragraphs>
  <Slides>35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Century Gothic</vt:lpstr>
      <vt:lpstr>Wingdings 3</vt:lpstr>
      <vt:lpstr>Stébla</vt:lpstr>
      <vt:lpstr>Introduction to  Media Literacy</vt:lpstr>
      <vt:lpstr>Learning objectives </vt:lpstr>
      <vt:lpstr>Media</vt:lpstr>
      <vt:lpstr>Literacy</vt:lpstr>
      <vt:lpstr>Literacies</vt:lpstr>
      <vt:lpstr>Media Literacy as a field of study</vt:lpstr>
      <vt:lpstr>The concept of text</vt:lpstr>
      <vt:lpstr>Important quotation 1</vt:lpstr>
      <vt:lpstr>Important quotation 2</vt:lpstr>
      <vt:lpstr>Why is media literacy important? </vt:lpstr>
      <vt:lpstr>Why media literacy is important </vt:lpstr>
      <vt:lpstr>Why media literacy is important </vt:lpstr>
      <vt:lpstr>Why media literacy is important </vt:lpstr>
      <vt:lpstr>Why media literacy is important </vt:lpstr>
      <vt:lpstr>Why media literacy is important </vt:lpstr>
      <vt:lpstr>Key concepts and questions  in media literacy: DECONSTRUCTION</vt:lpstr>
      <vt:lpstr>Core concept 1: AUTHORSHIP All media messages are constructed. </vt:lpstr>
      <vt:lpstr>Core concept 2: FORMAT Media messages are constructed using a creative language with its own rules</vt:lpstr>
      <vt:lpstr>Core concept 3: AUDIENCE Different people experience the same media messages differently.</vt:lpstr>
      <vt:lpstr>Core concept 4: CONTENT Media have embedded values and points of view.</vt:lpstr>
      <vt:lpstr>Core concept 5: PURPOSE Most media are organized to gain profit and/or power</vt:lpstr>
      <vt:lpstr>Key concepts and questions  in media literacy: CONSTRUCTION</vt:lpstr>
      <vt:lpstr>Core concept 1: AUTHORSHIP All media messages are constructed. </vt:lpstr>
      <vt:lpstr>Core concept 2: FORMAT Media messages are constructed using a creative language with its own rules</vt:lpstr>
      <vt:lpstr>Core concept 3: AUDIENCE Different people experience the same media messages differently.</vt:lpstr>
      <vt:lpstr>Core concept 4: CONTENT Media have embedded values and points of view.</vt:lpstr>
      <vt:lpstr>Core concept 5: PURPOSE Most media are organized to gain profit and/or power</vt:lpstr>
      <vt:lpstr>Media literacy – process model (Hobbs)</vt:lpstr>
      <vt:lpstr>The Access Dimension</vt:lpstr>
      <vt:lpstr>Analyse: The Critical Thinking Dimension</vt:lpstr>
      <vt:lpstr>Create: The Expressive Dimension</vt:lpstr>
      <vt:lpstr>Reflect: The Social Responsibility Dimension</vt:lpstr>
      <vt:lpstr>Act: Make a Difference in the World</vt:lpstr>
      <vt:lpstr>Facts versus fiction </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Pavel Sedláček</dc:creator>
  <cp:lastModifiedBy>Lubor Kysučan</cp:lastModifiedBy>
  <cp:revision>50</cp:revision>
  <dcterms:created xsi:type="dcterms:W3CDTF">2018-10-02T18:48:32Z</dcterms:created>
  <dcterms:modified xsi:type="dcterms:W3CDTF">2022-09-20T17:32:54Z</dcterms:modified>
</cp:coreProperties>
</file>