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7" r:id="rId2"/>
    <p:sldId id="280" r:id="rId3"/>
    <p:sldId id="268" r:id="rId4"/>
    <p:sldId id="270" r:id="rId5"/>
    <p:sldId id="271" r:id="rId6"/>
    <p:sldId id="272" r:id="rId7"/>
    <p:sldId id="273" r:id="rId8"/>
    <p:sldId id="274" r:id="rId9"/>
    <p:sldId id="256" r:id="rId10"/>
    <p:sldId id="259" r:id="rId11"/>
    <p:sldId id="257" r:id="rId12"/>
    <p:sldId id="262" r:id="rId13"/>
    <p:sldId id="286" r:id="rId14"/>
    <p:sldId id="288" r:id="rId15"/>
    <p:sldId id="279" r:id="rId16"/>
    <p:sldId id="287" r:id="rId17"/>
    <p:sldId id="285" r:id="rId18"/>
    <p:sldId id="290" r:id="rId19"/>
    <p:sldId id="281" r:id="rId20"/>
    <p:sldId id="289" r:id="rId21"/>
    <p:sldId id="291" r:id="rId22"/>
    <p:sldId id="282"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9" autoAdjust="0"/>
    <p:restoredTop sz="94671"/>
  </p:normalViewPr>
  <p:slideViewPr>
    <p:cSldViewPr snapToGrid="0" snapToObjects="1">
      <p:cViewPr varScale="1">
        <p:scale>
          <a:sx n="63" d="100"/>
          <a:sy n="63" d="100"/>
        </p:scale>
        <p:origin x="804" y="5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sk-SK"/>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12/12/2022</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pPr/>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12/12/2022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sk-SK"/>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12/12/2022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Click to edit Master title style</a:t>
            </a:r>
            <a:endParaRPr lang="en-US" dirty="0"/>
          </a:p>
        </p:txBody>
      </p:sp>
      <p:sp>
        <p:nvSpPr>
          <p:cNvPr id="3" name="Content Placeholder 2"/>
          <p:cNvSpPr>
            <a:spLocks noGrp="1"/>
          </p:cNvSpPr>
          <p:nvPr>
            <p:ph idx="1"/>
          </p:nvPr>
        </p:nvSpPr>
        <p:spPr/>
        <p:txBody>
          <a:bodyPr anchor="t"/>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12/12/2022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sk-SK"/>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k-SK"/>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pPr/>
              <a:t>12/12/2022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sk-SK"/>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pPr/>
              <a:t>12/12/2022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sk-SK"/>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pPr/>
              <a:t>12/12/2022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pPr/>
              <a:t>12/12/2022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pPr/>
              <a:t>12/12/2022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sk-SK"/>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12/12/2022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sk-SK"/>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k-SK"/>
              <a:t>Drag picture to placeholder or click icon to add</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12/12/2022</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sk-SK"/>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12/12/2022</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isna.org/faq/frequency"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opendemocracy.net/transformation/sincere-kirabo/why-criticisms-of-identity-politics-sound-ridiculous-to-me" TargetMode="External"/><Relationship Id="rId2" Type="http://schemas.openxmlformats.org/officeDocument/2006/relationships/hyperlink" Target="https://www.youtube.com/watch?v=PObBA2wH5l0" TargetMode="External"/><Relationship Id="rId1" Type="http://schemas.openxmlformats.org/officeDocument/2006/relationships/slideLayout" Target="../slideLayouts/slideLayout2.xml"/><Relationship Id="rId4" Type="http://schemas.openxmlformats.org/officeDocument/2006/relationships/hyperlink" Target="https://www.facebook.com/GLBLCTZN/videos/265091260697013/"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en.wikipedia.org/wiki/Men's_studies"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esldiscussions.com/f/feminism.pdf" TargetMode="External"/><Relationship Id="rId2" Type="http://schemas.openxmlformats.org/officeDocument/2006/relationships/hyperlink" Target="https://www.weforum.org/agenda/2018/08/chart-of-the-week-equal-pay-remains-a-global-issu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2417779" y="802298"/>
            <a:ext cx="8637073" cy="1367161"/>
          </a:xfrm>
        </p:spPr>
        <p:txBody>
          <a:bodyPr>
            <a:normAutofit/>
          </a:bodyPr>
          <a:lstStyle/>
          <a:p>
            <a:r>
              <a:rPr lang="en-US" sz="4400" dirty="0"/>
              <a:t>Gender, Sex, Identity, Power</a:t>
            </a:r>
            <a:endParaRPr lang="cs-CZ" sz="4400" dirty="0"/>
          </a:p>
        </p:txBody>
      </p:sp>
      <p:sp>
        <p:nvSpPr>
          <p:cNvPr id="3" name="Podnadpis 2"/>
          <p:cNvSpPr>
            <a:spLocks noGrp="1"/>
          </p:cNvSpPr>
          <p:nvPr>
            <p:ph type="subTitle" idx="1"/>
          </p:nvPr>
        </p:nvSpPr>
        <p:spPr>
          <a:xfrm>
            <a:off x="2417780" y="3531204"/>
            <a:ext cx="8637072" cy="1831371"/>
          </a:xfrm>
        </p:spPr>
        <p:txBody>
          <a:bodyPr>
            <a:normAutofit lnSpcReduction="10000"/>
          </a:bodyPr>
          <a:lstStyle/>
          <a:p>
            <a:r>
              <a:rPr lang="en-US" dirty="0"/>
              <a:t>Feminism and </a:t>
            </a:r>
            <a:r>
              <a:rPr lang="en-US" dirty="0" err="1"/>
              <a:t>LBGTQia</a:t>
            </a:r>
            <a:r>
              <a:rPr lang="en-US" dirty="0"/>
              <a:t>+</a:t>
            </a:r>
          </a:p>
          <a:p>
            <a:br>
              <a:rPr lang="en-US" b="0" i="0" dirty="0">
                <a:solidFill>
                  <a:srgbClr val="404040"/>
                </a:solidFill>
                <a:effectLst/>
                <a:latin typeface="Arial" panose="020B0604020202020204" pitchFamily="34" charset="0"/>
              </a:rPr>
            </a:br>
            <a:r>
              <a:rPr lang="en-US" sz="1300" b="0" i="0" dirty="0">
                <a:solidFill>
                  <a:srgbClr val="404040"/>
                </a:solidFill>
                <a:effectLst/>
                <a:latin typeface="Arial" panose="020B0604020202020204" pitchFamily="34" charset="0"/>
              </a:rPr>
              <a:t>Lesbian, Gay, Bisexual, Transgender, Questioning/Queer, Intersex and Asexual/Aromantic</a:t>
            </a:r>
          </a:p>
          <a:p>
            <a:r>
              <a:rPr lang="en-US" sz="1300" b="0" i="0" dirty="0">
                <a:solidFill>
                  <a:srgbClr val="404040"/>
                </a:solidFill>
                <a:effectLst/>
                <a:latin typeface="Arial" panose="020B0604020202020204" pitchFamily="34" charset="0"/>
              </a:rPr>
              <a:t>+ (</a:t>
            </a:r>
            <a:r>
              <a:rPr lang="fr-FR" sz="1300" b="0" i="0" dirty="0">
                <a:effectLst/>
                <a:latin typeface="Helvetica Neue"/>
              </a:rPr>
              <a:t>allies, </a:t>
            </a:r>
            <a:r>
              <a:rPr lang="fr-FR" sz="1300" b="0" i="0" dirty="0" err="1">
                <a:effectLst/>
                <a:latin typeface="Helvetica Neue"/>
              </a:rPr>
              <a:t>pansexual</a:t>
            </a:r>
            <a:r>
              <a:rPr lang="fr-FR" sz="1300" b="0" i="0" dirty="0">
                <a:effectLst/>
                <a:latin typeface="Helvetica Neue"/>
              </a:rPr>
              <a:t>, </a:t>
            </a:r>
            <a:r>
              <a:rPr lang="fr-FR" sz="1300" b="0" i="0" dirty="0" err="1">
                <a:effectLst/>
                <a:latin typeface="Helvetica Neue"/>
              </a:rPr>
              <a:t>androgynous</a:t>
            </a:r>
            <a:r>
              <a:rPr lang="fr-FR" sz="1300" b="0" i="0" dirty="0">
                <a:effectLst/>
                <a:latin typeface="Helvetica Neue"/>
              </a:rPr>
              <a:t>, and </a:t>
            </a:r>
            <a:r>
              <a:rPr lang="fr-FR" sz="1300" b="0" i="0" dirty="0" err="1">
                <a:effectLst/>
                <a:latin typeface="Helvetica Neue"/>
              </a:rPr>
              <a:t>polyamorous</a:t>
            </a:r>
            <a:r>
              <a:rPr lang="fr-FR" sz="1300" dirty="0">
                <a:latin typeface="Helvetica Neue"/>
              </a:rPr>
              <a:t>, </a:t>
            </a:r>
            <a:r>
              <a:rPr lang="fr-FR" sz="1300" dirty="0" err="1">
                <a:latin typeface="Helvetica Neue"/>
              </a:rPr>
              <a:t>etc</a:t>
            </a:r>
            <a:r>
              <a:rPr lang="fr-FR" sz="1300" dirty="0">
                <a:latin typeface="Helvetica Neue"/>
              </a:rPr>
              <a:t>)</a:t>
            </a:r>
            <a:br>
              <a:rPr lang="en-US" dirty="0"/>
            </a:br>
            <a:endParaRPr lang="en-US" dirty="0"/>
          </a:p>
          <a:p>
            <a:endParaRPr lang="cs-CZ"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379" y="814934"/>
            <a:ext cx="9605635" cy="1059305"/>
          </a:xfrm>
        </p:spPr>
        <p:txBody>
          <a:bodyPr/>
          <a:lstStyle/>
          <a:p>
            <a:r>
              <a:rPr lang="en-US"/>
              <a:t>the Western </a:t>
            </a:r>
            <a:r>
              <a:rPr lang="en-US" dirty="0"/>
              <a:t>feminism</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77066" y="1550697"/>
            <a:ext cx="3397343" cy="3448050"/>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684433" y="380273"/>
            <a:ext cx="4645025" cy="2593096"/>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26946" y="2343610"/>
            <a:ext cx="5080000" cy="33909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60285" y="2343610"/>
            <a:ext cx="3491459" cy="3198627"/>
          </a:xfrm>
          <a:prstGeom prst="rect">
            <a:avLst/>
          </a:prstGeom>
        </p:spPr>
      </p:pic>
    </p:spTree>
    <p:extLst>
      <p:ext uri="{BB962C8B-B14F-4D97-AF65-F5344CB8AC3E}">
        <p14:creationId xmlns:p14="http://schemas.microsoft.com/office/powerpoint/2010/main" val="329177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upRigh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trips(downRigh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strips(downRight)">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east/west feminist</a:t>
            </a:r>
            <a:br>
              <a:rPr lang="en-US" dirty="0"/>
            </a:br>
            <a:r>
              <a:rPr lang="en-US" dirty="0"/>
              <a:t>Encounters in the 1990</a:t>
            </a:r>
            <a:r>
              <a:rPr lang="en-US" cap="none" dirty="0"/>
              <a:t>s</a:t>
            </a:r>
            <a:endParaRPr lang="en-US" dirty="0"/>
          </a:p>
        </p:txBody>
      </p:sp>
      <p:sp>
        <p:nvSpPr>
          <p:cNvPr id="5" name="Content Placeholder 4"/>
          <p:cNvSpPr>
            <a:spLocks noGrp="1"/>
          </p:cNvSpPr>
          <p:nvPr>
            <p:ph sz="half" idx="1"/>
          </p:nvPr>
        </p:nvSpPr>
        <p:spPr>
          <a:xfrm>
            <a:off x="5644055" y="5446953"/>
            <a:ext cx="6385035" cy="544914"/>
          </a:xfrm>
        </p:spPr>
        <p:txBody>
          <a:bodyPr>
            <a:normAutofit fontScale="70000" lnSpcReduction="20000"/>
          </a:bodyPr>
          <a:lstStyle/>
          <a:p>
            <a:pPr marL="0" indent="0">
              <a:buNone/>
            </a:pPr>
            <a:r>
              <a:rPr lang="en-US" dirty="0"/>
              <a:t>National Organization for Women sponsors a protest in front of the US capitol, October 7, 1985</a:t>
            </a:r>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754415" y="2036421"/>
            <a:ext cx="5186854" cy="3390627"/>
          </a:xfrm>
        </p:spPr>
      </p:pic>
      <p:sp>
        <p:nvSpPr>
          <p:cNvPr id="7" name="TextBox 6"/>
          <p:cNvSpPr txBox="1"/>
          <p:nvPr/>
        </p:nvSpPr>
        <p:spPr>
          <a:xfrm>
            <a:off x="8130746" y="-988541"/>
            <a:ext cx="184731" cy="369332"/>
          </a:xfrm>
          <a:prstGeom prst="rect">
            <a:avLst/>
          </a:prstGeom>
          <a:noFill/>
        </p:spPr>
        <p:txBody>
          <a:bodyPr wrap="none" rtlCol="0">
            <a:spAutoFit/>
          </a:bodyPr>
          <a:lstStyle/>
          <a:p>
            <a:endParaRPr lang="en-US" dirty="0"/>
          </a:p>
        </p:txBody>
      </p:sp>
      <p:sp>
        <p:nvSpPr>
          <p:cNvPr id="11" name="TextBox 10"/>
          <p:cNvSpPr txBox="1"/>
          <p:nvPr/>
        </p:nvSpPr>
        <p:spPr>
          <a:xfrm>
            <a:off x="193041" y="2963076"/>
            <a:ext cx="5451014" cy="2677656"/>
          </a:xfrm>
          <a:prstGeom prst="rect">
            <a:avLst/>
          </a:prstGeom>
          <a:noFill/>
        </p:spPr>
        <p:txBody>
          <a:bodyPr wrap="square" rtlCol="0">
            <a:spAutoFit/>
          </a:bodyPr>
          <a:lstStyle/>
          <a:p>
            <a:pPr marL="285750" indent="-285750">
              <a:buFont typeface="Arial" charset="0"/>
              <a:buChar char="•"/>
            </a:pPr>
            <a:r>
              <a:rPr lang="en-US" sz="2800" dirty="0"/>
              <a:t>Political program</a:t>
            </a:r>
          </a:p>
          <a:p>
            <a:pPr marL="285750" indent="-285750">
              <a:buFont typeface="Arial" charset="0"/>
              <a:buChar char="•"/>
            </a:pPr>
            <a:r>
              <a:rPr lang="en-US" sz="2800" dirty="0"/>
              <a:t>Accept it or reject it</a:t>
            </a:r>
          </a:p>
          <a:p>
            <a:pPr marL="285750" indent="-285750">
              <a:buFont typeface="Arial" charset="0"/>
              <a:buChar char="•"/>
            </a:pPr>
            <a:endParaRPr lang="en-US" sz="2800" dirty="0"/>
          </a:p>
          <a:p>
            <a:pPr marL="285750" indent="-285750">
              <a:buFont typeface="Arial" charset="0"/>
              <a:buChar char="•"/>
            </a:pPr>
            <a:r>
              <a:rPr lang="en-US" sz="2800" dirty="0"/>
              <a:t>Do you agree that culture makes a difference in how we experience the world? </a:t>
            </a:r>
          </a:p>
        </p:txBody>
      </p:sp>
    </p:spTree>
    <p:extLst>
      <p:ext uri="{BB962C8B-B14F-4D97-AF65-F5344CB8AC3E}">
        <p14:creationId xmlns:p14="http://schemas.microsoft.com/office/powerpoint/2010/main" val="469384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988542" y="2003375"/>
            <a:ext cx="10276378" cy="3025825"/>
          </a:xfrm>
        </p:spPr>
        <p:txBody>
          <a:bodyPr>
            <a:normAutofit fontScale="92500" lnSpcReduction="10000"/>
          </a:bodyPr>
          <a:lstStyle/>
          <a:p>
            <a:pPr marL="0" indent="0">
              <a:buNone/>
            </a:pPr>
            <a:r>
              <a:rPr lang="en-US" sz="3200" dirty="0"/>
              <a:t>“</a:t>
            </a:r>
            <a:r>
              <a:rPr lang="en-US" sz="3200" i="1" dirty="0"/>
              <a:t>Now it has become fashionable in the West to talk of “race, class and gender” as intersection lines of oppression, but this </a:t>
            </a:r>
            <a:r>
              <a:rPr lang="en-US" sz="3200" i="1" dirty="0" err="1"/>
              <a:t>doesn</a:t>
            </a:r>
            <a:r>
              <a:rPr lang="sk-SK" sz="3200" i="1" dirty="0"/>
              <a:t>’t </a:t>
            </a:r>
            <a:r>
              <a:rPr lang="sk-SK" sz="3200" i="1" dirty="0" err="1"/>
              <a:t>offer</a:t>
            </a:r>
            <a:r>
              <a:rPr lang="sk-SK" sz="3200" i="1" dirty="0"/>
              <a:t> a </a:t>
            </a:r>
            <a:r>
              <a:rPr lang="sk-SK" sz="3200" i="1" dirty="0" err="1"/>
              <a:t>framework</a:t>
            </a:r>
            <a:r>
              <a:rPr lang="sk-SK" sz="3200" i="1" dirty="0"/>
              <a:t> </a:t>
            </a:r>
            <a:r>
              <a:rPr lang="sk-SK" sz="3200" i="1" dirty="0" err="1"/>
              <a:t>for</a:t>
            </a:r>
            <a:r>
              <a:rPr lang="sk-SK" sz="3200" i="1" dirty="0"/>
              <a:t> East </a:t>
            </a:r>
            <a:r>
              <a:rPr lang="sk-SK" sz="3200" i="1" dirty="0" err="1"/>
              <a:t>European</a:t>
            </a:r>
            <a:r>
              <a:rPr lang="sk-SK" sz="3200" i="1" dirty="0"/>
              <a:t> </a:t>
            </a:r>
            <a:r>
              <a:rPr lang="sk-SK" sz="3200" i="1" dirty="0" err="1"/>
              <a:t>women’s</a:t>
            </a:r>
            <a:r>
              <a:rPr lang="sk-SK" sz="3200" i="1" dirty="0"/>
              <a:t> </a:t>
            </a:r>
            <a:r>
              <a:rPr lang="sk-SK" sz="3200" i="1" dirty="0" err="1"/>
              <a:t>experience</a:t>
            </a:r>
            <a:r>
              <a:rPr lang="sk-SK" sz="3200" dirty="0"/>
              <a:t>“  </a:t>
            </a:r>
          </a:p>
          <a:p>
            <a:pPr marL="0" indent="0">
              <a:buNone/>
            </a:pPr>
            <a:endParaRPr lang="sk-SK" sz="3200" dirty="0"/>
          </a:p>
          <a:p>
            <a:pPr marL="0" indent="0">
              <a:buNone/>
            </a:pPr>
            <a:r>
              <a:rPr lang="sk-SK" sz="3200" dirty="0"/>
              <a:t>Laura </a:t>
            </a:r>
            <a:r>
              <a:rPr lang="sk-SK" sz="3200" dirty="0" err="1"/>
              <a:t>Busheikin</a:t>
            </a:r>
            <a:r>
              <a:rPr lang="sk-SK" sz="3200" dirty="0"/>
              <a:t> (1993)</a:t>
            </a:r>
            <a:endParaRPr lang="en-US" sz="3200" dirty="0"/>
          </a:p>
        </p:txBody>
      </p:sp>
    </p:spTree>
    <p:extLst>
      <p:ext uri="{BB962C8B-B14F-4D97-AF65-F5344CB8AC3E}">
        <p14:creationId xmlns:p14="http://schemas.microsoft.com/office/powerpoint/2010/main" val="6384716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6CDCE-9373-436C-B22C-4B65024610B3}"/>
              </a:ext>
            </a:extLst>
          </p:cNvPr>
          <p:cNvSpPr>
            <a:spLocks noGrp="1"/>
          </p:cNvSpPr>
          <p:nvPr>
            <p:ph type="title"/>
          </p:nvPr>
        </p:nvSpPr>
        <p:spPr/>
        <p:txBody>
          <a:bodyPr/>
          <a:lstStyle/>
          <a:p>
            <a:pPr algn="ctr"/>
            <a:r>
              <a:rPr lang="en-US" dirty="0"/>
              <a:t>Structuralism/Post-Structuralism</a:t>
            </a:r>
          </a:p>
        </p:txBody>
      </p:sp>
      <p:sp>
        <p:nvSpPr>
          <p:cNvPr id="3" name="Content Placeholder 2">
            <a:extLst>
              <a:ext uri="{FF2B5EF4-FFF2-40B4-BE49-F238E27FC236}">
                <a16:creationId xmlns:a16="http://schemas.microsoft.com/office/drawing/2014/main" id="{4DAC3DF2-86EF-442C-ACD8-B069548E5D38}"/>
              </a:ext>
            </a:extLst>
          </p:cNvPr>
          <p:cNvSpPr>
            <a:spLocks noGrp="1"/>
          </p:cNvSpPr>
          <p:nvPr>
            <p:ph idx="1"/>
          </p:nvPr>
        </p:nvSpPr>
        <p:spPr/>
        <p:txBody>
          <a:bodyPr/>
          <a:lstStyle/>
          <a:p>
            <a:r>
              <a:rPr lang="en-US" dirty="0"/>
              <a:t> The power of the binary/the uncertainty of the slipping signifier</a:t>
            </a:r>
          </a:p>
          <a:p>
            <a:r>
              <a:rPr lang="en-US" dirty="0"/>
              <a:t>Words, Discourse, language, identity and power</a:t>
            </a:r>
          </a:p>
          <a:p>
            <a:r>
              <a:rPr lang="en-US" dirty="0"/>
              <a:t>Rights, access, and the anxieties around identity/sex?</a:t>
            </a:r>
          </a:p>
        </p:txBody>
      </p:sp>
    </p:spTree>
    <p:extLst>
      <p:ext uri="{BB962C8B-B14F-4D97-AF65-F5344CB8AC3E}">
        <p14:creationId xmlns:p14="http://schemas.microsoft.com/office/powerpoint/2010/main" val="510176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0AE89-5EAA-9929-6025-826EE49FA0F3}"/>
              </a:ext>
            </a:extLst>
          </p:cNvPr>
          <p:cNvSpPr>
            <a:spLocks noGrp="1"/>
          </p:cNvSpPr>
          <p:nvPr>
            <p:ph type="title"/>
          </p:nvPr>
        </p:nvSpPr>
        <p:spPr/>
        <p:txBody>
          <a:bodyPr/>
          <a:lstStyle/>
          <a:p>
            <a:r>
              <a:rPr lang="en-US" dirty="0"/>
              <a:t>Fluidity</a:t>
            </a:r>
          </a:p>
        </p:txBody>
      </p:sp>
      <p:sp>
        <p:nvSpPr>
          <p:cNvPr id="3" name="Content Placeholder 2">
            <a:extLst>
              <a:ext uri="{FF2B5EF4-FFF2-40B4-BE49-F238E27FC236}">
                <a16:creationId xmlns:a16="http://schemas.microsoft.com/office/drawing/2014/main" id="{234B5B62-B033-7F95-48C1-A1D7A85D8C60}"/>
              </a:ext>
            </a:extLst>
          </p:cNvPr>
          <p:cNvSpPr>
            <a:spLocks noGrp="1"/>
          </p:cNvSpPr>
          <p:nvPr>
            <p:ph idx="1"/>
          </p:nvPr>
        </p:nvSpPr>
        <p:spPr/>
        <p:txBody>
          <a:bodyPr/>
          <a:lstStyle/>
          <a:p>
            <a:r>
              <a:rPr lang="en-US" b="0" i="0" cap="all" dirty="0">
                <a:solidFill>
                  <a:srgbClr val="000000"/>
                </a:solidFill>
                <a:effectLst/>
                <a:latin typeface="Montserrat" panose="00000500000000000000" pitchFamily="2" charset="0"/>
              </a:rPr>
              <a:t>THE HISTORY AND SCIENCE OF GENDER FLUIDITY</a:t>
            </a:r>
          </a:p>
          <a:p>
            <a:pPr lvl="1"/>
            <a:r>
              <a:rPr lang="en-US" b="0" i="0" dirty="0">
                <a:solidFill>
                  <a:srgbClr val="242424"/>
                </a:solidFill>
                <a:effectLst/>
                <a:latin typeface="Lora" pitchFamily="2" charset="0"/>
              </a:rPr>
              <a:t>gender fluidity and trans identity in context (</a:t>
            </a:r>
            <a:r>
              <a:rPr lang="en-US" dirty="0">
                <a:solidFill>
                  <a:srgbClr val="242424"/>
                </a:solidFill>
                <a:latin typeface="Lora" pitchFamily="2" charset="0"/>
              </a:rPr>
              <a:t>socially-constructed </a:t>
            </a:r>
            <a:r>
              <a:rPr lang="en-US" b="0" i="0" dirty="0">
                <a:solidFill>
                  <a:srgbClr val="242424"/>
                </a:solidFill>
                <a:effectLst/>
                <a:latin typeface="Lora" pitchFamily="2" charset="0"/>
              </a:rPr>
              <a:t>“definitions”)</a:t>
            </a:r>
          </a:p>
          <a:p>
            <a:pPr lvl="1"/>
            <a:endParaRPr lang="en-US" dirty="0">
              <a:solidFill>
                <a:srgbClr val="242424"/>
              </a:solidFill>
              <a:latin typeface="Lora" pitchFamily="2" charset="0"/>
            </a:endParaRPr>
          </a:p>
          <a:p>
            <a:pPr lvl="1"/>
            <a:endParaRPr lang="en-US" b="0" i="0" dirty="0">
              <a:solidFill>
                <a:srgbClr val="242424"/>
              </a:solidFill>
              <a:effectLst/>
              <a:latin typeface="Lora" pitchFamily="2" charset="0"/>
            </a:endParaRPr>
          </a:p>
          <a:p>
            <a:pPr lvl="1"/>
            <a:r>
              <a:rPr lang="en-US" dirty="0">
                <a:solidFill>
                  <a:srgbClr val="242424"/>
                </a:solidFill>
                <a:latin typeface="Lora" pitchFamily="2" charset="0"/>
              </a:rPr>
              <a:t>What do you make of their argument?</a:t>
            </a:r>
            <a:endParaRPr lang="en-US" b="0" i="0" dirty="0">
              <a:solidFill>
                <a:srgbClr val="242424"/>
              </a:solidFill>
              <a:effectLst/>
              <a:latin typeface="Lora" pitchFamily="2" charset="0"/>
            </a:endParaRPr>
          </a:p>
          <a:p>
            <a:endParaRPr lang="en-US" dirty="0"/>
          </a:p>
        </p:txBody>
      </p:sp>
    </p:spTree>
    <p:extLst>
      <p:ext uri="{BB962C8B-B14F-4D97-AF65-F5344CB8AC3E}">
        <p14:creationId xmlns:p14="http://schemas.microsoft.com/office/powerpoint/2010/main" val="21962526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3131C-401D-44A5-A6FA-7BF3A693D31E}"/>
              </a:ext>
            </a:extLst>
          </p:cNvPr>
          <p:cNvSpPr>
            <a:spLocks noGrp="1"/>
          </p:cNvSpPr>
          <p:nvPr>
            <p:ph type="title"/>
          </p:nvPr>
        </p:nvSpPr>
        <p:spPr>
          <a:xfrm>
            <a:off x="1451579" y="804519"/>
            <a:ext cx="9603275" cy="1049235"/>
          </a:xfrm>
        </p:spPr>
        <p:txBody>
          <a:bodyPr>
            <a:normAutofit/>
          </a:bodyPr>
          <a:lstStyle/>
          <a:p>
            <a:r>
              <a:rPr lang="en-US" dirty="0"/>
              <a:t>Identity politics as they intersect </a:t>
            </a:r>
            <a:br>
              <a:rPr lang="en-US" dirty="0"/>
            </a:br>
            <a:r>
              <a:rPr lang="en-US" b="1" dirty="0"/>
              <a:t>Gender and Sex</a:t>
            </a:r>
          </a:p>
        </p:txBody>
      </p:sp>
      <p:sp>
        <p:nvSpPr>
          <p:cNvPr id="3" name="Content Placeholder 2">
            <a:extLst>
              <a:ext uri="{FF2B5EF4-FFF2-40B4-BE49-F238E27FC236}">
                <a16:creationId xmlns:a16="http://schemas.microsoft.com/office/drawing/2014/main" id="{879715EF-B8BD-48CF-9DE6-394B661B8971}"/>
              </a:ext>
            </a:extLst>
          </p:cNvPr>
          <p:cNvSpPr>
            <a:spLocks noGrp="1"/>
          </p:cNvSpPr>
          <p:nvPr>
            <p:ph idx="1"/>
          </p:nvPr>
        </p:nvSpPr>
        <p:spPr>
          <a:xfrm>
            <a:off x="1451579" y="2015732"/>
            <a:ext cx="9603275" cy="4037749"/>
          </a:xfrm>
        </p:spPr>
        <p:txBody>
          <a:bodyPr>
            <a:normAutofit fontScale="92500" lnSpcReduction="20000"/>
          </a:bodyPr>
          <a:lstStyle/>
          <a:p>
            <a:r>
              <a:rPr lang="en-US" b="1" dirty="0"/>
              <a:t>Sex</a:t>
            </a:r>
            <a:r>
              <a:rPr lang="en-US" dirty="0"/>
              <a:t> - The characteristics that identify a person as male, female or intersex (people born with physical features, especially genitals or chromosomes, that are neither clearly male nor clearly female or are a combination of female and male).</a:t>
            </a:r>
          </a:p>
          <a:p>
            <a:r>
              <a:rPr lang="en-US" b="1" dirty="0"/>
              <a:t>Gender</a:t>
            </a:r>
            <a:r>
              <a:rPr lang="en-US" dirty="0"/>
              <a:t> - The set of behaviors and activities that are culturally identified as "masculine" or "feminine." These include clothing, hairstyles, body language, occupations, hobbies and so on.</a:t>
            </a:r>
          </a:p>
          <a:p>
            <a:r>
              <a:rPr lang="en-US" dirty="0">
                <a:solidFill>
                  <a:srgbClr val="242424"/>
                </a:solidFill>
                <a:latin typeface="lora" panose="020B0604020202020204" pitchFamily="2" charset="0"/>
              </a:rPr>
              <a:t>Sex is a biological characteristic based on chromosomal factors and sex characteristics such as genitals. Gender is a social construct and refers to how an individual navigates the world through identity (pronouns, names, etc.), how we dress and our mannerisms (feminine, masculine), and how we see ourselves. Often, these two get mixed up, resulting in the misconception that our body parts decide our gender.</a:t>
            </a:r>
          </a:p>
          <a:p>
            <a:r>
              <a:rPr lang="en-US" dirty="0"/>
              <a:t>Intersex statistics (</a:t>
            </a:r>
            <a:r>
              <a:rPr lang="en-US" dirty="0">
                <a:hlinkClick r:id="rId2"/>
              </a:rPr>
              <a:t>approximations</a:t>
            </a:r>
            <a:r>
              <a:rPr lang="en-US" dirty="0"/>
              <a:t>)</a:t>
            </a:r>
          </a:p>
          <a:p>
            <a:endParaRPr lang="en-US" dirty="0"/>
          </a:p>
        </p:txBody>
      </p:sp>
    </p:spTree>
    <p:extLst>
      <p:ext uri="{BB962C8B-B14F-4D97-AF65-F5344CB8AC3E}">
        <p14:creationId xmlns:p14="http://schemas.microsoft.com/office/powerpoint/2010/main" val="3310948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48374-DD14-4E78-98B9-A66226A7E17A}"/>
              </a:ext>
            </a:extLst>
          </p:cNvPr>
          <p:cNvSpPr>
            <a:spLocks noGrp="1"/>
          </p:cNvSpPr>
          <p:nvPr>
            <p:ph type="title"/>
          </p:nvPr>
        </p:nvSpPr>
        <p:spPr/>
        <p:txBody>
          <a:bodyPr/>
          <a:lstStyle/>
          <a:p>
            <a:r>
              <a:rPr lang="en-US" dirty="0"/>
              <a:t>Questions to Consider</a:t>
            </a:r>
          </a:p>
        </p:txBody>
      </p:sp>
      <p:sp>
        <p:nvSpPr>
          <p:cNvPr id="3" name="Content Placeholder 2">
            <a:extLst>
              <a:ext uri="{FF2B5EF4-FFF2-40B4-BE49-F238E27FC236}">
                <a16:creationId xmlns:a16="http://schemas.microsoft.com/office/drawing/2014/main" id="{CA17A730-6BEB-4D40-AEAB-D6774BE6C518}"/>
              </a:ext>
            </a:extLst>
          </p:cNvPr>
          <p:cNvSpPr>
            <a:spLocks noGrp="1"/>
          </p:cNvSpPr>
          <p:nvPr>
            <p:ph idx="1"/>
          </p:nvPr>
        </p:nvSpPr>
        <p:spPr/>
        <p:txBody>
          <a:bodyPr/>
          <a:lstStyle/>
          <a:p>
            <a:r>
              <a:rPr lang="en-US" dirty="0"/>
              <a:t>What is at stake for society by instituting conceptions of non-binary identities? </a:t>
            </a:r>
          </a:p>
          <a:p>
            <a:r>
              <a:rPr lang="en-US" dirty="0"/>
              <a:t>How is this issue related to power and language?</a:t>
            </a:r>
          </a:p>
          <a:p>
            <a:r>
              <a:rPr lang="en-US" dirty="0"/>
              <a:t>Can cultural change be judicially implemented (Does banning books, passing laws, implementing curriculum (CRT, sex education, etc.) bring about/stave off cultural change?)</a:t>
            </a:r>
          </a:p>
          <a:p>
            <a:pPr marL="0" indent="0">
              <a:buNone/>
            </a:pPr>
            <a:endParaRPr lang="en-US" dirty="0"/>
          </a:p>
          <a:p>
            <a:endParaRPr lang="en-US" b="1" dirty="0"/>
          </a:p>
        </p:txBody>
      </p:sp>
    </p:spTree>
    <p:extLst>
      <p:ext uri="{BB962C8B-B14F-4D97-AF65-F5344CB8AC3E}">
        <p14:creationId xmlns:p14="http://schemas.microsoft.com/office/powerpoint/2010/main" val="2858888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1C5D1-511C-4E91-9781-FB191B98CF53}"/>
              </a:ext>
            </a:extLst>
          </p:cNvPr>
          <p:cNvSpPr>
            <a:spLocks noGrp="1"/>
          </p:cNvSpPr>
          <p:nvPr>
            <p:ph type="title"/>
          </p:nvPr>
        </p:nvSpPr>
        <p:spPr/>
        <p:txBody>
          <a:bodyPr>
            <a:normAutofit/>
          </a:bodyPr>
          <a:lstStyle/>
          <a:p>
            <a:r>
              <a:rPr lang="en-US" dirty="0"/>
              <a:t>Identity Politics</a:t>
            </a:r>
            <a:br>
              <a:rPr lang="en-US" dirty="0"/>
            </a:br>
            <a:endParaRPr lang="en-US" dirty="0"/>
          </a:p>
        </p:txBody>
      </p:sp>
      <p:sp>
        <p:nvSpPr>
          <p:cNvPr id="3" name="Content Placeholder 2">
            <a:extLst>
              <a:ext uri="{FF2B5EF4-FFF2-40B4-BE49-F238E27FC236}">
                <a16:creationId xmlns:a16="http://schemas.microsoft.com/office/drawing/2014/main" id="{CA8B46C5-6448-4BAC-A248-91F161DCA7FE}"/>
              </a:ext>
            </a:extLst>
          </p:cNvPr>
          <p:cNvSpPr>
            <a:spLocks noGrp="1"/>
          </p:cNvSpPr>
          <p:nvPr>
            <p:ph idx="1"/>
          </p:nvPr>
        </p:nvSpPr>
        <p:spPr/>
        <p:txBody>
          <a:bodyPr/>
          <a:lstStyle/>
          <a:p>
            <a:r>
              <a:rPr lang="en-US" b="0" i="0" dirty="0">
                <a:solidFill>
                  <a:srgbClr val="444444"/>
                </a:solidFill>
                <a:effectLst/>
                <a:latin typeface="Open Sans" panose="020B0606030504020204" pitchFamily="34" charset="0"/>
              </a:rPr>
              <a:t>Stated simply, identity politics is the assertion that “the most profound and potentially most radical politics come directly out of our own identity, as opposed to working to end somebody else’s oppression.” The Combahee River Collective detailed how their experiences as Black women were different than those of white women, and this mattered because understanding the ways in which racial, economic, gender, and other oppressions were linked and shaped their lives helped to make sure that no one could be left behind.</a:t>
            </a:r>
            <a:endParaRPr lang="en-US" dirty="0"/>
          </a:p>
        </p:txBody>
      </p:sp>
    </p:spTree>
    <p:extLst>
      <p:ext uri="{BB962C8B-B14F-4D97-AF65-F5344CB8AC3E}">
        <p14:creationId xmlns:p14="http://schemas.microsoft.com/office/powerpoint/2010/main" val="38213967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48998-8ED7-E735-0070-B94B999EA195}"/>
              </a:ext>
            </a:extLst>
          </p:cNvPr>
          <p:cNvSpPr>
            <a:spLocks noGrp="1"/>
          </p:cNvSpPr>
          <p:nvPr>
            <p:ph type="title"/>
          </p:nvPr>
        </p:nvSpPr>
        <p:spPr/>
        <p:txBody>
          <a:bodyPr/>
          <a:lstStyle/>
          <a:p>
            <a:r>
              <a:rPr lang="en-US" dirty="0"/>
              <a:t>Identity Politics</a:t>
            </a:r>
          </a:p>
        </p:txBody>
      </p:sp>
      <p:sp>
        <p:nvSpPr>
          <p:cNvPr id="3" name="Content Placeholder 2">
            <a:extLst>
              <a:ext uri="{FF2B5EF4-FFF2-40B4-BE49-F238E27FC236}">
                <a16:creationId xmlns:a16="http://schemas.microsoft.com/office/drawing/2014/main" id="{BDFDF37F-6EA6-05DF-BACE-67029E492920}"/>
              </a:ext>
            </a:extLst>
          </p:cNvPr>
          <p:cNvSpPr>
            <a:spLocks noGrp="1"/>
          </p:cNvSpPr>
          <p:nvPr>
            <p:ph idx="1"/>
          </p:nvPr>
        </p:nvSpPr>
        <p:spPr/>
        <p:txBody>
          <a:bodyPr>
            <a:normAutofit fontScale="62500" lnSpcReduction="20000"/>
          </a:bodyPr>
          <a:lstStyle/>
          <a:p>
            <a:r>
              <a:rPr lang="en-US" b="1" dirty="0">
                <a:solidFill>
                  <a:srgbClr val="111111"/>
                </a:solidFill>
                <a:latin typeface="Roboto" panose="02000000000000000000" pitchFamily="2" charset="0"/>
              </a:rPr>
              <a:t>Progress and Power – for whom? What is at stake for speaking out</a:t>
            </a:r>
            <a:r>
              <a:rPr lang="en-US" b="1">
                <a:solidFill>
                  <a:srgbClr val="111111"/>
                </a:solidFill>
                <a:latin typeface="Roboto" panose="02000000000000000000" pitchFamily="2" charset="0"/>
              </a:rPr>
              <a:t>/keeping quiet?</a:t>
            </a:r>
            <a:endParaRPr lang="en-US" b="1" dirty="0">
              <a:solidFill>
                <a:srgbClr val="111111"/>
              </a:solidFill>
              <a:latin typeface="Roboto" panose="02000000000000000000" pitchFamily="2" charset="0"/>
            </a:endParaRPr>
          </a:p>
          <a:p>
            <a:pPr lvl="1"/>
            <a:r>
              <a:rPr lang="en-US" b="0" i="0" dirty="0">
                <a:solidFill>
                  <a:srgbClr val="444444"/>
                </a:solidFill>
                <a:effectLst/>
                <a:latin typeface="Open Sans" panose="020B0606030504020204" pitchFamily="34" charset="0"/>
              </a:rPr>
              <a:t>Racial identity is an invented series of social categories which have impacts on power and agency socially, economically, and politically. Though race is socially constructed, it has material and practical implications for the lives of those who have been assigned racial categories at the losing end of the spectrum of power.</a:t>
            </a:r>
          </a:p>
          <a:p>
            <a:r>
              <a:rPr lang="en-US" b="1" dirty="0">
                <a:solidFill>
                  <a:srgbClr val="111111"/>
                </a:solidFill>
                <a:latin typeface="Roboto" panose="02000000000000000000" pitchFamily="2" charset="0"/>
              </a:rPr>
              <a:t>Central/Eastern Europe – Is diversity an issue?</a:t>
            </a:r>
            <a:endParaRPr lang="en-US" b="1" i="0" dirty="0">
              <a:solidFill>
                <a:srgbClr val="111111"/>
              </a:solidFill>
              <a:effectLst/>
              <a:latin typeface="Roboto" panose="02000000000000000000" pitchFamily="2" charset="0"/>
            </a:endParaRPr>
          </a:p>
          <a:p>
            <a:pPr lvl="1"/>
            <a:r>
              <a:rPr lang="en-US" b="0" i="0" dirty="0">
                <a:solidFill>
                  <a:srgbClr val="444444"/>
                </a:solidFill>
                <a:effectLst/>
                <a:latin typeface="Open Sans" panose="020B0606030504020204" pitchFamily="34" charset="0"/>
              </a:rPr>
              <a:t>If whiteness is the standard, it also is the criteria used to determine whether ideas, actions, or experiences have worth, merit, or value. Whiteness attempts to determine what is valid. Too often, whiteness dismisses the experiences and worldviews of people who are not white, because the opinions, values, needs, and beliefs of people who are not white are not considered to have merit, particularly when compared to whiteness.</a:t>
            </a:r>
          </a:p>
          <a:p>
            <a:pPr lvl="1"/>
            <a:r>
              <a:rPr lang="en-US" b="1" dirty="0">
                <a:solidFill>
                  <a:srgbClr val="444444"/>
                </a:solidFill>
                <a:latin typeface="Open Sans" panose="020B0606030504020204" pitchFamily="34" charset="0"/>
              </a:rPr>
              <a:t>As a white (man), how should I respond?</a:t>
            </a:r>
            <a:endParaRPr lang="en-US" b="1" dirty="0">
              <a:solidFill>
                <a:srgbClr val="111111"/>
              </a:solidFill>
              <a:latin typeface="Roboto" panose="02000000000000000000" pitchFamily="2" charset="0"/>
            </a:endParaRPr>
          </a:p>
          <a:p>
            <a:r>
              <a:rPr lang="en-US" b="1" dirty="0">
                <a:solidFill>
                  <a:srgbClr val="111111"/>
                </a:solidFill>
                <a:latin typeface="Roboto" panose="02000000000000000000" pitchFamily="2" charset="0"/>
              </a:rPr>
              <a:t>Focusing on difference at the expense of the “collective”?</a:t>
            </a:r>
            <a:r>
              <a:rPr lang="en-US" b="1" i="0" dirty="0">
                <a:solidFill>
                  <a:srgbClr val="111111"/>
                </a:solidFill>
                <a:effectLst/>
                <a:latin typeface="Roboto" panose="02000000000000000000" pitchFamily="2" charset="0"/>
              </a:rPr>
              <a:t> </a:t>
            </a:r>
          </a:p>
          <a:p>
            <a:pPr lvl="1"/>
            <a:r>
              <a:rPr lang="en-US" b="0" i="0" dirty="0">
                <a:solidFill>
                  <a:srgbClr val="444444"/>
                </a:solidFill>
                <a:effectLst/>
                <a:latin typeface="Open Sans" panose="020B0606030504020204" pitchFamily="34" charset="0"/>
              </a:rPr>
              <a:t>a fixation on diversity renders people incapable of seeing outside of their own experience, preventing them from being able to build relationships with those who do not share their experiences. And, in the political realm, they argue that a focus on differences, rather than what we share in common, is a strategic mistake in elections. Another fallacy from critics of identity politics is that identifying and addressing differences somehow prevent people with different histories, backgrounds, ethnicities, identities, or experiences from finding commonality.</a:t>
            </a:r>
          </a:p>
          <a:p>
            <a:endParaRPr lang="en-US" dirty="0"/>
          </a:p>
        </p:txBody>
      </p:sp>
    </p:spTree>
    <p:extLst>
      <p:ext uri="{BB962C8B-B14F-4D97-AF65-F5344CB8AC3E}">
        <p14:creationId xmlns:p14="http://schemas.microsoft.com/office/powerpoint/2010/main" val="76523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C7F18-40C3-47B3-A84A-5DB2EBD6EAAF}"/>
              </a:ext>
            </a:extLst>
          </p:cNvPr>
          <p:cNvSpPr>
            <a:spLocks noGrp="1"/>
          </p:cNvSpPr>
          <p:nvPr>
            <p:ph type="title"/>
          </p:nvPr>
        </p:nvSpPr>
        <p:spPr/>
        <p:txBody>
          <a:bodyPr>
            <a:normAutofit/>
          </a:bodyPr>
          <a:lstStyle/>
          <a:p>
            <a:r>
              <a:rPr lang="en-US" dirty="0"/>
              <a:t>Identity Politics – </a:t>
            </a:r>
            <a:r>
              <a:rPr lang="en-US" dirty="0">
                <a:hlinkClick r:id="rId2"/>
              </a:rPr>
              <a:t>has it gone too far</a:t>
            </a:r>
            <a:r>
              <a:rPr lang="en-US" dirty="0"/>
              <a:t>?</a:t>
            </a:r>
            <a:br>
              <a:rPr lang="en-US" dirty="0"/>
            </a:br>
            <a:endParaRPr lang="en-US" dirty="0"/>
          </a:p>
        </p:txBody>
      </p:sp>
      <p:sp>
        <p:nvSpPr>
          <p:cNvPr id="3" name="Content Placeholder 2">
            <a:extLst>
              <a:ext uri="{FF2B5EF4-FFF2-40B4-BE49-F238E27FC236}">
                <a16:creationId xmlns:a16="http://schemas.microsoft.com/office/drawing/2014/main" id="{50144A2F-BD3F-4112-A80F-1EBECAE9F68F}"/>
              </a:ext>
            </a:extLst>
          </p:cNvPr>
          <p:cNvSpPr>
            <a:spLocks noGrp="1"/>
          </p:cNvSpPr>
          <p:nvPr>
            <p:ph idx="1"/>
          </p:nvPr>
        </p:nvSpPr>
        <p:spPr>
          <a:xfrm>
            <a:off x="1451579" y="2015732"/>
            <a:ext cx="9603275" cy="3844048"/>
          </a:xfrm>
        </p:spPr>
        <p:txBody>
          <a:bodyPr>
            <a:normAutofit fontScale="92500" lnSpcReduction="20000"/>
          </a:bodyPr>
          <a:lstStyle/>
          <a:p>
            <a:r>
              <a:rPr lang="en-US" dirty="0"/>
              <a:t>The most vocal activists use Identity as the reason why everyone must listen to them, instead of trying to convince people why they must be listened to.  They make as many sweeping generalizations about identity—who can speak, who can ask questions, who can understand, who must try to understand but will never understand anyway—as they accuse others of making.  So, they shouldn’t be surprised when, instead of effecting change, they are now mired in cultural wars—the product of dissenters turning identity politics against them.</a:t>
            </a:r>
          </a:p>
          <a:p>
            <a:r>
              <a:rPr lang="en-US" dirty="0"/>
              <a:t>Identity politics makes people feel better about themselves at the expense of productive discourse.  A person’s lived experience should never be invalidated. But no identity makes the beliefs that someone derives from their lived experience automatically more correct.  In a time of such polarization, identity politics makes us close ranks with the like-minded when we need to reach out.</a:t>
            </a:r>
          </a:p>
          <a:p>
            <a:pPr lvl="1"/>
            <a:r>
              <a:rPr lang="en-US" dirty="0">
                <a:hlinkClick r:id="rId3"/>
              </a:rPr>
              <a:t>Consider</a:t>
            </a:r>
            <a:r>
              <a:rPr lang="en-US" dirty="0"/>
              <a:t>: </a:t>
            </a:r>
            <a:r>
              <a:rPr lang="en-US" dirty="0">
                <a:hlinkClick r:id="rId4"/>
              </a:rPr>
              <a:t>https://www.facebook.com/GLBLCTZN/videos/265091260697013/</a:t>
            </a:r>
            <a:r>
              <a:rPr lang="en-US" dirty="0"/>
              <a:t> </a:t>
            </a:r>
          </a:p>
          <a:p>
            <a:endParaRPr lang="en-US" dirty="0"/>
          </a:p>
          <a:p>
            <a:endParaRPr lang="en-US" dirty="0"/>
          </a:p>
        </p:txBody>
      </p:sp>
    </p:spTree>
    <p:extLst>
      <p:ext uri="{BB962C8B-B14F-4D97-AF65-F5344CB8AC3E}">
        <p14:creationId xmlns:p14="http://schemas.microsoft.com/office/powerpoint/2010/main" val="3287788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D8806-2CDC-4FFD-A945-AA7F00092D20}"/>
              </a:ext>
            </a:extLst>
          </p:cNvPr>
          <p:cNvSpPr>
            <a:spLocks noGrp="1"/>
          </p:cNvSpPr>
          <p:nvPr>
            <p:ph type="title"/>
          </p:nvPr>
        </p:nvSpPr>
        <p:spPr/>
        <p:txBody>
          <a:bodyPr/>
          <a:lstStyle/>
          <a:p>
            <a:r>
              <a:rPr lang="en-US" dirty="0"/>
              <a:t>Framing Conceptions</a:t>
            </a:r>
          </a:p>
        </p:txBody>
      </p:sp>
      <p:sp>
        <p:nvSpPr>
          <p:cNvPr id="3" name="Content Placeholder 2">
            <a:extLst>
              <a:ext uri="{FF2B5EF4-FFF2-40B4-BE49-F238E27FC236}">
                <a16:creationId xmlns:a16="http://schemas.microsoft.com/office/drawing/2014/main" id="{27959C5D-C6A2-4B3E-BC3C-E0D9AE59398B}"/>
              </a:ext>
            </a:extLst>
          </p:cNvPr>
          <p:cNvSpPr>
            <a:spLocks noGrp="1"/>
          </p:cNvSpPr>
          <p:nvPr>
            <p:ph idx="1"/>
          </p:nvPr>
        </p:nvSpPr>
        <p:spPr/>
        <p:txBody>
          <a:bodyPr>
            <a:normAutofit/>
          </a:bodyPr>
          <a:lstStyle/>
          <a:p>
            <a:r>
              <a:rPr lang="en-US" dirty="0"/>
              <a:t>Are you a feminist? </a:t>
            </a:r>
          </a:p>
          <a:p>
            <a:pPr lvl="1"/>
            <a:r>
              <a:rPr lang="en-US" dirty="0"/>
              <a:t>Why such strong reactions? </a:t>
            </a:r>
          </a:p>
          <a:p>
            <a:pPr lvl="1"/>
            <a:r>
              <a:rPr lang="en-US" dirty="0"/>
              <a:t>What are the (cultural) implications of using this label?</a:t>
            </a:r>
          </a:p>
          <a:p>
            <a:pPr lvl="1"/>
            <a:r>
              <a:rPr lang="en-US" dirty="0"/>
              <a:t>Can men be feminists?</a:t>
            </a:r>
          </a:p>
          <a:p>
            <a:r>
              <a:rPr lang="en-US" dirty="0"/>
              <a:t>What to make of these phrases   </a:t>
            </a:r>
            <a:r>
              <a:rPr lang="en-US" dirty="0">
                <a:latin typeface="Calibri" panose="020F0502020204030204" pitchFamily="34" charset="0"/>
                <a:cs typeface="Calibri" panose="020F0502020204030204" pitchFamily="34" charset="0"/>
              </a:rPr>
              <a:t>→</a:t>
            </a:r>
            <a:endParaRPr lang="en-US" dirty="0"/>
          </a:p>
          <a:p>
            <a:pPr lvl="1"/>
            <a:r>
              <a:rPr lang="en-US" dirty="0"/>
              <a:t>How are they related to language and power?</a:t>
            </a:r>
          </a:p>
          <a:p>
            <a:r>
              <a:rPr lang="en-US" dirty="0"/>
              <a:t>Why isn’t there something called ‘masculinism’? </a:t>
            </a:r>
          </a:p>
          <a:p>
            <a:pPr lvl="1"/>
            <a:r>
              <a:rPr lang="en-US" dirty="0">
                <a:hlinkClick r:id="rId2"/>
              </a:rPr>
              <a:t>Men’s Studies</a:t>
            </a:r>
            <a:endParaRPr lang="en-US" dirty="0"/>
          </a:p>
        </p:txBody>
      </p:sp>
      <p:pic>
        <p:nvPicPr>
          <p:cNvPr id="1026" name="Picture 2" descr="Image result for Be a man!">
            <a:extLst>
              <a:ext uri="{FF2B5EF4-FFF2-40B4-BE49-F238E27FC236}">
                <a16:creationId xmlns:a16="http://schemas.microsoft.com/office/drawing/2014/main" id="{8CC2A658-71A3-4C36-89F3-1AB156BE93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4960" y="245934"/>
            <a:ext cx="2651760" cy="26517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man up">
            <a:extLst>
              <a:ext uri="{FF2B5EF4-FFF2-40B4-BE49-F238E27FC236}">
                <a16:creationId xmlns:a16="http://schemas.microsoft.com/office/drawing/2014/main" id="{43B828DD-7ED6-45A1-AD06-B5D899A0C3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04960" y="2989134"/>
            <a:ext cx="2560320" cy="2987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8575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8247F-A5C8-DCB0-C052-C3DA44798009}"/>
              </a:ext>
            </a:extLst>
          </p:cNvPr>
          <p:cNvSpPr>
            <a:spLocks noGrp="1"/>
          </p:cNvSpPr>
          <p:nvPr>
            <p:ph type="title"/>
          </p:nvPr>
        </p:nvSpPr>
        <p:spPr/>
        <p:txBody>
          <a:bodyPr/>
          <a:lstStyle/>
          <a:p>
            <a:r>
              <a:rPr lang="en-US" dirty="0"/>
              <a:t>Cancel Culture:</a:t>
            </a:r>
            <a:br>
              <a:rPr lang="en-US" dirty="0"/>
            </a:br>
            <a:r>
              <a:rPr lang="en-US" dirty="0"/>
              <a:t>Responses and their Logic</a:t>
            </a:r>
          </a:p>
        </p:txBody>
      </p:sp>
      <p:sp>
        <p:nvSpPr>
          <p:cNvPr id="3" name="Content Placeholder 2">
            <a:extLst>
              <a:ext uri="{FF2B5EF4-FFF2-40B4-BE49-F238E27FC236}">
                <a16:creationId xmlns:a16="http://schemas.microsoft.com/office/drawing/2014/main" id="{0B995731-3897-4970-678F-5BCFE6B0254D}"/>
              </a:ext>
            </a:extLst>
          </p:cNvPr>
          <p:cNvSpPr>
            <a:spLocks noGrp="1"/>
          </p:cNvSpPr>
          <p:nvPr>
            <p:ph idx="1"/>
          </p:nvPr>
        </p:nvSpPr>
        <p:spPr/>
        <p:txBody>
          <a:bodyPr>
            <a:normAutofit lnSpcReduction="10000"/>
          </a:bodyPr>
          <a:lstStyle/>
          <a:p>
            <a:r>
              <a:rPr lang="en-US" b="1" i="0" dirty="0">
                <a:solidFill>
                  <a:srgbClr val="111111"/>
                </a:solidFill>
                <a:effectLst/>
                <a:latin typeface="Roboto" panose="02000000000000000000" pitchFamily="2" charset="0"/>
              </a:rPr>
              <a:t>Cancel culture allows marginalized people to seek accountability where the justice system fails</a:t>
            </a:r>
            <a:r>
              <a:rPr lang="en-US" b="1" i="0" dirty="0">
                <a:solidFill>
                  <a:srgbClr val="FF0000"/>
                </a:solidFill>
                <a:effectLst/>
                <a:latin typeface="Roboto" panose="02000000000000000000" pitchFamily="2" charset="0"/>
              </a:rPr>
              <a:t>. Cancel culture amounts to online bullying, and can incite violence and threats even worse than the original offense being called out</a:t>
            </a:r>
          </a:p>
          <a:p>
            <a:r>
              <a:rPr lang="en-US" b="1" i="0" dirty="0">
                <a:solidFill>
                  <a:srgbClr val="111111"/>
                </a:solidFill>
                <a:effectLst/>
                <a:latin typeface="Roboto" panose="02000000000000000000" pitchFamily="2" charset="0"/>
              </a:rPr>
              <a:t>Cancel culture gives a voice to disenfranchised or less powerful people. </a:t>
            </a:r>
            <a:r>
              <a:rPr lang="en-US" b="1" i="0" dirty="0">
                <a:solidFill>
                  <a:srgbClr val="FF0000"/>
                </a:solidFill>
                <a:effectLst/>
                <a:latin typeface="Roboto" panose="02000000000000000000" pitchFamily="2" charset="0"/>
              </a:rPr>
              <a:t>Cancel culture is not productive and does not bring about social change.</a:t>
            </a:r>
          </a:p>
          <a:p>
            <a:r>
              <a:rPr lang="en-US" b="1" i="0" dirty="0">
                <a:solidFill>
                  <a:srgbClr val="111111"/>
                </a:solidFill>
                <a:effectLst/>
                <a:latin typeface="Roboto" panose="02000000000000000000" pitchFamily="2" charset="0"/>
              </a:rPr>
              <a:t>Cancel culture is simply a new form of boycott, a cherished tactic in the civil rights movement, to bring about social change</a:t>
            </a:r>
            <a:r>
              <a:rPr lang="en-US" b="1" dirty="0">
                <a:solidFill>
                  <a:srgbClr val="FF0000"/>
                </a:solidFill>
                <a:latin typeface="Roboto" panose="02000000000000000000" pitchFamily="2" charset="0"/>
              </a:rPr>
              <a:t>. </a:t>
            </a:r>
            <a:r>
              <a:rPr lang="en-US" b="1" i="0" dirty="0">
                <a:solidFill>
                  <a:srgbClr val="FF0000"/>
                </a:solidFill>
                <a:effectLst/>
                <a:latin typeface="Roboto" panose="02000000000000000000" pitchFamily="2" charset="0"/>
              </a:rPr>
              <a:t>Cancel culture is a slippery slope and leads to intolerance in democratic societies as people systematically exclude anyone who disagrees with their views.</a:t>
            </a:r>
            <a:endParaRPr lang="en-US" dirty="0">
              <a:solidFill>
                <a:srgbClr val="FF0000"/>
              </a:solidFill>
            </a:endParaRPr>
          </a:p>
        </p:txBody>
      </p:sp>
    </p:spTree>
    <p:extLst>
      <p:ext uri="{BB962C8B-B14F-4D97-AF65-F5344CB8AC3E}">
        <p14:creationId xmlns:p14="http://schemas.microsoft.com/office/powerpoint/2010/main" val="3103212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96067-C872-05DE-6DB6-E49F5C7A1CE8}"/>
              </a:ext>
            </a:extLst>
          </p:cNvPr>
          <p:cNvSpPr>
            <a:spLocks noGrp="1"/>
          </p:cNvSpPr>
          <p:nvPr>
            <p:ph type="title"/>
          </p:nvPr>
        </p:nvSpPr>
        <p:spPr/>
        <p:txBody>
          <a:bodyPr/>
          <a:lstStyle/>
          <a:p>
            <a:r>
              <a:rPr lang="en-US" dirty="0"/>
              <a:t>The way forward?</a:t>
            </a:r>
          </a:p>
        </p:txBody>
      </p:sp>
      <p:sp>
        <p:nvSpPr>
          <p:cNvPr id="3" name="Content Placeholder 2">
            <a:extLst>
              <a:ext uri="{FF2B5EF4-FFF2-40B4-BE49-F238E27FC236}">
                <a16:creationId xmlns:a16="http://schemas.microsoft.com/office/drawing/2014/main" id="{EB45B424-4D8C-5F85-B715-567F190B1695}"/>
              </a:ext>
            </a:extLst>
          </p:cNvPr>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18072586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E4D8A-6F14-455C-9563-6ACDC1B7569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AD5199C-8D20-4D80-9723-03720E22F1B5}"/>
              </a:ext>
            </a:extLst>
          </p:cNvPr>
          <p:cNvSpPr>
            <a:spLocks noGrp="1"/>
          </p:cNvSpPr>
          <p:nvPr>
            <p:ph idx="1"/>
          </p:nvPr>
        </p:nvSpPr>
        <p:spPr/>
        <p:txBody>
          <a:bodyPr/>
          <a:lstStyle/>
          <a:p>
            <a:r>
              <a:rPr lang="en-US" dirty="0">
                <a:hlinkClick r:id="rId2"/>
              </a:rPr>
              <a:t>https://www.weforum.org/agenda/2018/08/chart-of-the-week-equal-pay-remains-a-global-issue</a:t>
            </a:r>
            <a:endParaRPr lang="en-US" dirty="0"/>
          </a:p>
          <a:p>
            <a:r>
              <a:rPr lang="en-US" dirty="0">
                <a:hlinkClick r:id="rId3"/>
              </a:rPr>
              <a:t>https://esldiscussions.com/f/feminism.pdf</a:t>
            </a:r>
            <a:endParaRPr lang="en-US" dirty="0"/>
          </a:p>
          <a:p>
            <a:endParaRPr lang="en-US" dirty="0"/>
          </a:p>
        </p:txBody>
      </p:sp>
    </p:spTree>
    <p:extLst>
      <p:ext uri="{BB962C8B-B14F-4D97-AF65-F5344CB8AC3E}">
        <p14:creationId xmlns:p14="http://schemas.microsoft.com/office/powerpoint/2010/main" val="1392139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 </a:t>
            </a:r>
            <a:r>
              <a:rPr lang="cs-CZ" sz="3100" dirty="0"/>
              <a:t>Feminism is About Equality for the both gender</a:t>
            </a:r>
            <a:r>
              <a:rPr lang="en-US" sz="3100" dirty="0"/>
              <a:t>s</a:t>
            </a:r>
            <a:br>
              <a:rPr lang="cs-CZ" dirty="0"/>
            </a:br>
            <a:endParaRPr lang="cs-CZ" dirty="0"/>
          </a:p>
        </p:txBody>
      </p:sp>
      <p:sp>
        <p:nvSpPr>
          <p:cNvPr id="3" name="Zástupný symbol pro obsah 2"/>
          <p:cNvSpPr>
            <a:spLocks noGrp="1"/>
          </p:cNvSpPr>
          <p:nvPr>
            <p:ph idx="1"/>
          </p:nvPr>
        </p:nvSpPr>
        <p:spPr/>
        <p:txBody>
          <a:bodyPr/>
          <a:lstStyle/>
          <a:p>
            <a:r>
              <a:rPr lang="en-US" b="1" dirty="0"/>
              <a:t>Feminism</a:t>
            </a:r>
            <a:r>
              <a:rPr lang="en-US" dirty="0"/>
              <a:t> is a range of political movements, ideologies, and social movements that share a common goal: to define, establish, and achieve political, economic, personal, and social equality of </a:t>
            </a:r>
            <a:r>
              <a:rPr lang="en-US" dirty="0" err="1"/>
              <a:t>sexe</a:t>
            </a:r>
            <a:r>
              <a:rPr lang="cs-CZ" dirty="0"/>
              <a:t>s</a:t>
            </a:r>
          </a:p>
        </p:txBody>
      </p:sp>
      <p:pic>
        <p:nvPicPr>
          <p:cNvPr id="15362" name="Picture 2" descr="Výsledek obrázku pro gender equality"/>
          <p:cNvPicPr>
            <a:picLocks noChangeAspect="1" noChangeArrowheads="1"/>
          </p:cNvPicPr>
          <p:nvPr/>
        </p:nvPicPr>
        <p:blipFill>
          <a:blip r:embed="rId2"/>
          <a:srcRect/>
          <a:stretch>
            <a:fillRect/>
          </a:stretch>
        </p:blipFill>
        <p:spPr bwMode="auto">
          <a:xfrm>
            <a:off x="3808443" y="2871198"/>
            <a:ext cx="5723585" cy="3182283"/>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        Waves of Feminism</a:t>
            </a:r>
          </a:p>
        </p:txBody>
      </p:sp>
      <p:sp>
        <p:nvSpPr>
          <p:cNvPr id="4" name="Zástupný symbol pro obsah 3"/>
          <p:cNvSpPr>
            <a:spLocks noGrp="1"/>
          </p:cNvSpPr>
          <p:nvPr>
            <p:ph idx="1"/>
          </p:nvPr>
        </p:nvSpPr>
        <p:spPr>
          <a:xfrm>
            <a:off x="1451579" y="2074985"/>
            <a:ext cx="9603275" cy="4021014"/>
          </a:xfrm>
        </p:spPr>
        <p:txBody>
          <a:bodyPr>
            <a:normAutofit/>
          </a:bodyPr>
          <a:lstStyle/>
          <a:p>
            <a:r>
              <a:rPr lang="cs-CZ" b="1" dirty="0"/>
              <a:t>First-wave</a:t>
            </a:r>
            <a:r>
              <a:rPr lang="en-US" b="1" dirty="0"/>
              <a:t>:</a:t>
            </a:r>
            <a:r>
              <a:rPr lang="cs-CZ" b="1" dirty="0"/>
              <a:t>  </a:t>
            </a:r>
            <a:r>
              <a:rPr lang="en-US" dirty="0"/>
              <a:t>(roughly -19th century- beginning of the 20th century) </a:t>
            </a:r>
            <a:endParaRPr lang="cs-CZ" dirty="0"/>
          </a:p>
          <a:p>
            <a:r>
              <a:rPr lang="cs-CZ" b="1" dirty="0"/>
              <a:t>Second-wave</a:t>
            </a:r>
            <a:r>
              <a:rPr lang="en-US" b="1" dirty="0"/>
              <a:t>:</a:t>
            </a:r>
            <a:r>
              <a:rPr lang="cs-CZ" dirty="0"/>
              <a:t> </a:t>
            </a:r>
            <a:r>
              <a:rPr lang="en-US" dirty="0"/>
              <a:t>(roughly 1960-80s)  </a:t>
            </a:r>
            <a:endParaRPr lang="cs-CZ" dirty="0"/>
          </a:p>
          <a:p>
            <a:r>
              <a:rPr lang="cs-CZ" b="1" dirty="0"/>
              <a:t>T</a:t>
            </a:r>
            <a:r>
              <a:rPr lang="en-US" b="1" dirty="0" err="1"/>
              <a:t>hird</a:t>
            </a:r>
            <a:r>
              <a:rPr lang="cs-CZ" b="1" dirty="0"/>
              <a:t>-</a:t>
            </a:r>
            <a:r>
              <a:rPr lang="en-US" b="1" dirty="0"/>
              <a:t>wave: </a:t>
            </a:r>
            <a:r>
              <a:rPr lang="cs-CZ" dirty="0"/>
              <a:t>(</a:t>
            </a:r>
            <a:r>
              <a:rPr lang="en-US" dirty="0"/>
              <a:t>early 1990s</a:t>
            </a:r>
            <a:r>
              <a:rPr lang="cs-CZ" dirty="0"/>
              <a:t>) </a:t>
            </a:r>
            <a:r>
              <a:rPr lang="en-US" dirty="0"/>
              <a:t> </a:t>
            </a:r>
            <a:endParaRPr lang="cs-CZ" dirty="0"/>
          </a:p>
          <a:p>
            <a:r>
              <a:rPr lang="en-US" b="1" dirty="0"/>
              <a:t>Fourth-wave:</a:t>
            </a:r>
            <a:r>
              <a:rPr lang="cs-CZ" b="1" dirty="0"/>
              <a:t> </a:t>
            </a:r>
            <a:r>
              <a:rPr lang="cs-CZ" dirty="0"/>
              <a:t>(from 2012 to today)</a:t>
            </a:r>
            <a:r>
              <a:rPr lang="en-US" dirty="0"/>
              <a:t>  </a:t>
            </a:r>
            <a:endParaRPr lang="cs-CZ" dirty="0"/>
          </a:p>
          <a:p>
            <a:endParaRPr lang="cs-CZ"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5400" dirty="0"/>
              <a:t>              </a:t>
            </a:r>
            <a:r>
              <a:rPr lang="cs-CZ" sz="5400" dirty="0" err="1"/>
              <a:t>First</a:t>
            </a:r>
            <a:r>
              <a:rPr lang="cs-CZ" sz="5400" dirty="0"/>
              <a:t>- </a:t>
            </a:r>
            <a:r>
              <a:rPr lang="cs-CZ" sz="5400" dirty="0" err="1"/>
              <a:t>wave</a:t>
            </a:r>
            <a:endParaRPr lang="cs-CZ" sz="5400" dirty="0"/>
          </a:p>
        </p:txBody>
      </p:sp>
      <p:sp>
        <p:nvSpPr>
          <p:cNvPr id="3" name="Zástupný symbol pro obsah 2"/>
          <p:cNvSpPr>
            <a:spLocks noGrp="1"/>
          </p:cNvSpPr>
          <p:nvPr>
            <p:ph idx="1"/>
          </p:nvPr>
        </p:nvSpPr>
        <p:spPr>
          <a:xfrm>
            <a:off x="1129554" y="2456330"/>
            <a:ext cx="9350188" cy="3810000"/>
          </a:xfrm>
        </p:spPr>
        <p:txBody>
          <a:bodyPr>
            <a:normAutofit/>
          </a:bodyPr>
          <a:lstStyle/>
          <a:p>
            <a:r>
              <a:rPr lang="en-US" dirty="0"/>
              <a:t>19</a:t>
            </a:r>
            <a:r>
              <a:rPr lang="en-US" baseline="30000" dirty="0"/>
              <a:t>th</a:t>
            </a:r>
            <a:r>
              <a:rPr lang="en-US" dirty="0"/>
              <a:t> Century to beginning of 20</a:t>
            </a:r>
            <a:r>
              <a:rPr lang="en-US" baseline="30000" dirty="0"/>
              <a:t>th</a:t>
            </a:r>
            <a:r>
              <a:rPr lang="en-US" dirty="0"/>
              <a:t> Century</a:t>
            </a:r>
          </a:p>
          <a:p>
            <a:r>
              <a:rPr lang="cs-CZ" dirty="0"/>
              <a:t>The aim of the first wave of feminism was to grant the right to vote, the right to</a:t>
            </a:r>
            <a:br>
              <a:rPr lang="cs-CZ" dirty="0"/>
            </a:br>
            <a:r>
              <a:rPr lang="cs-CZ" dirty="0"/>
              <a:t>education and property ownership</a:t>
            </a:r>
          </a:p>
        </p:txBody>
      </p:sp>
      <p:pic>
        <p:nvPicPr>
          <p:cNvPr id="5" name="Picture 2" descr="https://cdn.someecards.com/someecards/usercards/MjAxMy03OWVhNDhjZTFlNGQyNWZj_510748776c939.png">
            <a:extLst>
              <a:ext uri="{FF2B5EF4-FFF2-40B4-BE49-F238E27FC236}">
                <a16:creationId xmlns:a16="http://schemas.microsoft.com/office/drawing/2014/main" id="{55ACCFC6-93C9-4B7A-8F30-412DD9C4657E}"/>
              </a:ext>
            </a:extLst>
          </p:cNvPr>
          <p:cNvPicPr>
            <a:picLocks noChangeAspect="1" noChangeArrowheads="1"/>
          </p:cNvPicPr>
          <p:nvPr/>
        </p:nvPicPr>
        <p:blipFill>
          <a:blip r:embed="rId2"/>
          <a:srcRect/>
          <a:stretch>
            <a:fillRect/>
          </a:stretch>
        </p:blipFill>
        <p:spPr bwMode="auto">
          <a:xfrm>
            <a:off x="8018519" y="3429000"/>
            <a:ext cx="3585882" cy="2510118"/>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cs-CZ" sz="5400" dirty="0"/>
              <a:t>           </a:t>
            </a:r>
            <a:r>
              <a:rPr lang="cs-CZ" sz="5400" dirty="0" err="1"/>
              <a:t>Second</a:t>
            </a:r>
            <a:r>
              <a:rPr lang="cs-CZ" sz="5400" dirty="0"/>
              <a:t>-</a:t>
            </a:r>
            <a:r>
              <a:rPr lang="cs-CZ" sz="5400" dirty="0" err="1"/>
              <a:t>wave</a:t>
            </a:r>
            <a:endParaRPr lang="cs-CZ" sz="5400" dirty="0"/>
          </a:p>
        </p:txBody>
      </p:sp>
      <p:sp>
        <p:nvSpPr>
          <p:cNvPr id="3" name="Zástupný symbol pro obsah 2"/>
          <p:cNvSpPr>
            <a:spLocks noGrp="1"/>
          </p:cNvSpPr>
          <p:nvPr>
            <p:ph idx="1"/>
          </p:nvPr>
        </p:nvSpPr>
        <p:spPr>
          <a:xfrm>
            <a:off x="1451579" y="1853754"/>
            <a:ext cx="9603275" cy="3363705"/>
          </a:xfrm>
        </p:spPr>
        <p:txBody>
          <a:bodyPr>
            <a:normAutofit lnSpcReduction="10000"/>
          </a:bodyPr>
          <a:lstStyle/>
          <a:p>
            <a:r>
              <a:rPr lang="cs-CZ" dirty="0"/>
              <a:t>Second-wave feminism is a period of feminist activity and thought that began in the United States in the early 1960s and lasted roughly two decades</a:t>
            </a:r>
            <a:r>
              <a:rPr lang="en-US" dirty="0"/>
              <a:t> (1980s)</a:t>
            </a:r>
            <a:endParaRPr lang="cs-CZ" dirty="0"/>
          </a:p>
          <a:p>
            <a:r>
              <a:rPr lang="cs-CZ" dirty="0"/>
              <a:t>The main theme of this wave is the position of a woman in society, </a:t>
            </a:r>
            <a:r>
              <a:rPr lang="en-US" dirty="0"/>
              <a:t> </a:t>
            </a:r>
            <a:r>
              <a:rPr lang="cs-CZ" dirty="0"/>
              <a:t>disagreement with their exclusion from public life and disagreement with their position</a:t>
            </a:r>
            <a:r>
              <a:rPr lang="en-US" dirty="0"/>
              <a:t> in the </a:t>
            </a:r>
            <a:r>
              <a:rPr lang="en-US" b="1" dirty="0"/>
              <a:t>“home”</a:t>
            </a:r>
            <a:endParaRPr lang="cs-CZ" b="1" dirty="0"/>
          </a:p>
          <a:p>
            <a:r>
              <a:rPr lang="en-US" b="1" dirty="0"/>
              <a:t>Betty Friedan </a:t>
            </a:r>
            <a:r>
              <a:rPr lang="en-US" dirty="0"/>
              <a:t>- wrote the bestselling book </a:t>
            </a:r>
            <a:r>
              <a:rPr lang="en-US" i="1" dirty="0"/>
              <a:t>The Feminine Mystique</a:t>
            </a:r>
            <a:r>
              <a:rPr lang="en-US" dirty="0"/>
              <a:t>. She explicitly objected to how women were depicted in the mainstream media, and how they placed them at home limited their possibilities and wasted potential</a:t>
            </a:r>
            <a:endParaRPr lang="cs-CZ" dirty="0"/>
          </a:p>
          <a:p>
            <a:r>
              <a:rPr lang="cs-CZ" dirty="0"/>
              <a:t>W</a:t>
            </a:r>
            <a:r>
              <a:rPr lang="en-US" dirty="0"/>
              <a:t>omen began to gain access to virtually all professions</a:t>
            </a:r>
            <a:endParaRPr lang="cs-CZ" dirty="0"/>
          </a:p>
        </p:txBody>
      </p:sp>
      <p:pic>
        <p:nvPicPr>
          <p:cNvPr id="29698" name="Picture 2" descr="Výsledek obrázku pro we can do it"/>
          <p:cNvPicPr>
            <a:picLocks noChangeAspect="1" noChangeArrowheads="1"/>
          </p:cNvPicPr>
          <p:nvPr/>
        </p:nvPicPr>
        <p:blipFill>
          <a:blip r:embed="rId2"/>
          <a:srcRect/>
          <a:stretch>
            <a:fillRect/>
          </a:stretch>
        </p:blipFill>
        <p:spPr bwMode="auto">
          <a:xfrm>
            <a:off x="10499722" y="4480560"/>
            <a:ext cx="1692278" cy="237744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sz="5400" dirty="0" err="1"/>
              <a:t>Third-wave</a:t>
            </a:r>
            <a:endParaRPr lang="cs-CZ" sz="5400" dirty="0"/>
          </a:p>
        </p:txBody>
      </p:sp>
      <p:sp>
        <p:nvSpPr>
          <p:cNvPr id="3" name="Zástupný symbol pro obsah 2"/>
          <p:cNvSpPr>
            <a:spLocks noGrp="1"/>
          </p:cNvSpPr>
          <p:nvPr>
            <p:ph idx="1"/>
          </p:nvPr>
        </p:nvSpPr>
        <p:spPr/>
        <p:txBody>
          <a:bodyPr>
            <a:normAutofit fontScale="92500" lnSpcReduction="10000"/>
          </a:bodyPr>
          <a:lstStyle/>
          <a:p>
            <a:pPr fontAlgn="base"/>
            <a:r>
              <a:rPr lang="en-US" dirty="0"/>
              <a:t>Arose as response to the failure of the second wave (1990s)</a:t>
            </a:r>
          </a:p>
          <a:p>
            <a:pPr fontAlgn="base"/>
            <a:r>
              <a:rPr lang="en-US" b="1" dirty="0"/>
              <a:t>multiple feminisms</a:t>
            </a:r>
          </a:p>
          <a:p>
            <a:pPr fontAlgn="base"/>
            <a:r>
              <a:rPr lang="en-US" dirty="0"/>
              <a:t>heavily influenced by </a:t>
            </a:r>
            <a:r>
              <a:rPr lang="en-US" b="1" dirty="0"/>
              <a:t>academic investigations </a:t>
            </a:r>
            <a:r>
              <a:rPr lang="en-US" dirty="0"/>
              <a:t>of queer theory</a:t>
            </a:r>
          </a:p>
          <a:p>
            <a:pPr marL="0" indent="0" fontAlgn="base">
              <a:buNone/>
            </a:pPr>
            <a:r>
              <a:rPr lang="en-US" dirty="0"/>
              <a:t>→ gender a</a:t>
            </a:r>
            <a:r>
              <a:rPr lang="cs-CZ" dirty="0"/>
              <a:t>n</a:t>
            </a:r>
            <a:r>
              <a:rPr lang="en-US" dirty="0"/>
              <a:t>d sexuality are fluid categories, do not easily map into “men” and “female”</a:t>
            </a:r>
          </a:p>
          <a:p>
            <a:pPr fontAlgn="base"/>
            <a:r>
              <a:rPr lang="en-US" dirty="0"/>
              <a:t>increased understanding of bisexuals and transgender identities</a:t>
            </a:r>
          </a:p>
          <a:p>
            <a:pPr fontAlgn="base"/>
            <a:r>
              <a:rPr lang="en-US" dirty="0"/>
              <a:t>Consider issues of domestic violence, maternity leave, equal pay, women's suffrage, sexual harassment, and sexual violence</a:t>
            </a:r>
          </a:p>
          <a:p>
            <a:pPr fontAlgn="base"/>
            <a:r>
              <a:rPr lang="en-US" dirty="0"/>
              <a:t>has been critiqued </a:t>
            </a:r>
            <a:r>
              <a:rPr lang="en-US" dirty="0" err="1"/>
              <a:t>fo</a:t>
            </a:r>
            <a:r>
              <a:rPr lang="cs-CZ" dirty="0"/>
              <a:t>r</a:t>
            </a:r>
            <a:r>
              <a:rPr lang="en-US" dirty="0"/>
              <a:t> its focus on individual emancipation;  “individualism” (Identity Politics)</a:t>
            </a:r>
          </a:p>
          <a:p>
            <a:endParaRPr lang="cs-CZ" dirty="0"/>
          </a:p>
        </p:txBody>
      </p:sp>
      <p:pic>
        <p:nvPicPr>
          <p:cNvPr id="3076" name="Picture 4" descr="Výsledek obrázku pro third wave of feminis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8011" y="199871"/>
            <a:ext cx="3523989" cy="2641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4277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sz="5400" dirty="0" err="1"/>
              <a:t>Fourth-wave</a:t>
            </a:r>
            <a:endParaRPr lang="cs-CZ" sz="5400" dirty="0"/>
          </a:p>
        </p:txBody>
      </p:sp>
      <p:sp>
        <p:nvSpPr>
          <p:cNvPr id="3" name="Zástupný symbol pro obsah 2"/>
          <p:cNvSpPr>
            <a:spLocks noGrp="1"/>
          </p:cNvSpPr>
          <p:nvPr>
            <p:ph idx="1"/>
          </p:nvPr>
        </p:nvSpPr>
        <p:spPr/>
        <p:txBody>
          <a:bodyPr/>
          <a:lstStyle/>
          <a:p>
            <a:pPr fontAlgn="base"/>
            <a:r>
              <a:rPr lang="en-US" dirty="0"/>
              <a:t>due to the Internet, there us a shift from third wave</a:t>
            </a:r>
            <a:r>
              <a:rPr lang="cs-CZ" dirty="0"/>
              <a:t> – </a:t>
            </a:r>
            <a:r>
              <a:rPr lang="en-US" dirty="0"/>
              <a:t>to </a:t>
            </a:r>
            <a:r>
              <a:rPr lang="cs-CZ" dirty="0"/>
              <a:t>mainly social media</a:t>
            </a:r>
            <a:endParaRPr lang="en-US" dirty="0"/>
          </a:p>
          <a:p>
            <a:pPr fontAlgn="base"/>
            <a:r>
              <a:rPr lang="en-US" dirty="0"/>
              <a:t>internet has created a “call-out” culture</a:t>
            </a:r>
          </a:p>
          <a:p>
            <a:pPr fontAlgn="base"/>
            <a:r>
              <a:rPr lang="cs-CZ" dirty="0" err="1"/>
              <a:t>Still</a:t>
            </a:r>
            <a:r>
              <a:rPr lang="cs-CZ" dirty="0"/>
              <a:t> </a:t>
            </a:r>
            <a:r>
              <a:rPr lang="en-US" dirty="0"/>
              <a:t>influenced by </a:t>
            </a:r>
            <a:r>
              <a:rPr lang="cs-CZ" dirty="0" err="1"/>
              <a:t>the</a:t>
            </a:r>
            <a:r>
              <a:rPr lang="cs-CZ" dirty="0"/>
              <a:t> </a:t>
            </a:r>
            <a:r>
              <a:rPr lang="en-US" dirty="0"/>
              <a:t>third wave</a:t>
            </a:r>
          </a:p>
          <a:p>
            <a:pPr fontAlgn="base"/>
            <a:r>
              <a:rPr lang="en-US" dirty="0"/>
              <a:t>internet has facilitated the creation of a global community of feminists - discussion and activism</a:t>
            </a:r>
          </a:p>
          <a:p>
            <a:pPr fontAlgn="base"/>
            <a:r>
              <a:rPr lang="en-US" dirty="0"/>
              <a:t>feminism is being reinvigorated by the Internet</a:t>
            </a:r>
          </a:p>
          <a:p>
            <a:endParaRPr lang="cs-CZ" dirty="0"/>
          </a:p>
        </p:txBody>
      </p:sp>
      <p:pic>
        <p:nvPicPr>
          <p:cNvPr id="5" name="Picture 4" descr="Image result for fourth wave feminism">
            <a:extLst>
              <a:ext uri="{FF2B5EF4-FFF2-40B4-BE49-F238E27FC236}">
                <a16:creationId xmlns:a16="http://schemas.microsoft.com/office/drawing/2014/main" id="{AA4685D9-F5E0-448E-BD8F-A18F25966F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3504" y="4023360"/>
            <a:ext cx="3968496" cy="2834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07992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70434" y="802298"/>
            <a:ext cx="9284419" cy="2541431"/>
          </a:xfrm>
        </p:spPr>
        <p:txBody>
          <a:bodyPr>
            <a:normAutofit/>
          </a:bodyPr>
          <a:lstStyle/>
          <a:p>
            <a:r>
              <a:rPr lang="en-US" sz="6000" dirty="0"/>
              <a:t>Contested feminism</a:t>
            </a:r>
          </a:p>
        </p:txBody>
      </p:sp>
      <p:sp>
        <p:nvSpPr>
          <p:cNvPr id="3" name="Subtitle 2"/>
          <p:cNvSpPr>
            <a:spLocks noGrp="1"/>
          </p:cNvSpPr>
          <p:nvPr>
            <p:ph type="subTitle" idx="1"/>
          </p:nvPr>
        </p:nvSpPr>
        <p:spPr/>
        <p:txBody>
          <a:bodyPr/>
          <a:lstStyle/>
          <a:p>
            <a:r>
              <a:rPr lang="en-US" dirty="0" err="1"/>
              <a:t>Simona</a:t>
            </a:r>
            <a:r>
              <a:rPr lang="en-US" dirty="0"/>
              <a:t> </a:t>
            </a:r>
            <a:r>
              <a:rPr lang="en-US" dirty="0" err="1"/>
              <a:t>fojtov</a:t>
            </a:r>
            <a:r>
              <a:rPr lang="sk-SK" dirty="0"/>
              <a:t>á</a:t>
            </a:r>
            <a:endParaRPr lang="en-US" dirty="0"/>
          </a:p>
        </p:txBody>
      </p:sp>
    </p:spTree>
    <p:extLst>
      <p:ext uri="{BB962C8B-B14F-4D97-AF65-F5344CB8AC3E}">
        <p14:creationId xmlns:p14="http://schemas.microsoft.com/office/powerpoint/2010/main" val="963393009"/>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Galéria</Template>
  <TotalTime>3569</TotalTime>
  <Words>1583</Words>
  <Application>Microsoft Office PowerPoint</Application>
  <PresentationFormat>Widescreen</PresentationFormat>
  <Paragraphs>94</Paragraphs>
  <Slides>22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Arial</vt:lpstr>
      <vt:lpstr>Calibri</vt:lpstr>
      <vt:lpstr>Gill Sans MT</vt:lpstr>
      <vt:lpstr>Helvetica Neue</vt:lpstr>
      <vt:lpstr>Lora</vt:lpstr>
      <vt:lpstr>Lora</vt:lpstr>
      <vt:lpstr>Montserrat</vt:lpstr>
      <vt:lpstr>Open Sans</vt:lpstr>
      <vt:lpstr>Roboto</vt:lpstr>
      <vt:lpstr>Gallery</vt:lpstr>
      <vt:lpstr>Gender, Sex, Identity, Power</vt:lpstr>
      <vt:lpstr>Framing Conceptions</vt:lpstr>
      <vt:lpstr> Feminism is About Equality for the both genders </vt:lpstr>
      <vt:lpstr>        Waves of Feminism</vt:lpstr>
      <vt:lpstr>              First- wave</vt:lpstr>
      <vt:lpstr>           Second-wave</vt:lpstr>
      <vt:lpstr>Third-wave</vt:lpstr>
      <vt:lpstr>Fourth-wave</vt:lpstr>
      <vt:lpstr>Contested feminism</vt:lpstr>
      <vt:lpstr>the Western feminism</vt:lpstr>
      <vt:lpstr>The east/west feminist Encounters in the 1990s</vt:lpstr>
      <vt:lpstr>PowerPoint Presentation</vt:lpstr>
      <vt:lpstr>Structuralism/Post-Structuralism</vt:lpstr>
      <vt:lpstr>Fluidity</vt:lpstr>
      <vt:lpstr>Identity politics as they intersect  Gender and Sex</vt:lpstr>
      <vt:lpstr>Questions to Consider</vt:lpstr>
      <vt:lpstr>Identity Politics </vt:lpstr>
      <vt:lpstr>Identity Politics</vt:lpstr>
      <vt:lpstr>Identity Politics – has it gone too far? </vt:lpstr>
      <vt:lpstr>Cancel Culture: Responses and their Logic</vt:lpstr>
      <vt:lpstr>The way forward?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Petra Pichaničová</dc:creator>
  <cp:lastModifiedBy>C. Michael Elavsky</cp:lastModifiedBy>
  <cp:revision>90</cp:revision>
  <dcterms:created xsi:type="dcterms:W3CDTF">2018-04-29T18:26:48Z</dcterms:created>
  <dcterms:modified xsi:type="dcterms:W3CDTF">2022-12-12T13:42:18Z</dcterms:modified>
</cp:coreProperties>
</file>