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sldIdLst>
    <p:sldId id="293" r:id="rId2"/>
    <p:sldId id="257" r:id="rId3"/>
    <p:sldId id="294" r:id="rId4"/>
    <p:sldId id="261" r:id="rId5"/>
    <p:sldId id="262" r:id="rId6"/>
    <p:sldId id="263" r:id="rId7"/>
    <p:sldId id="301" r:id="rId8"/>
    <p:sldId id="264" r:id="rId9"/>
    <p:sldId id="266" r:id="rId10"/>
    <p:sldId id="267" r:id="rId11"/>
    <p:sldId id="330" r:id="rId12"/>
    <p:sldId id="331" r:id="rId13"/>
    <p:sldId id="332" r:id="rId14"/>
    <p:sldId id="333" r:id="rId15"/>
    <p:sldId id="334" r:id="rId16"/>
    <p:sldId id="335" r:id="rId17"/>
    <p:sldId id="287" r:id="rId18"/>
    <p:sldId id="288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03" r:id="rId28"/>
    <p:sldId id="304" r:id="rId29"/>
    <p:sldId id="284" r:id="rId30"/>
    <p:sldId id="285" r:id="rId31"/>
    <p:sldId id="281" r:id="rId32"/>
    <p:sldId id="336" r:id="rId33"/>
    <p:sldId id="337" r:id="rId34"/>
    <p:sldId id="338" r:id="rId35"/>
    <p:sldId id="286" r:id="rId36"/>
    <p:sldId id="329" r:id="rId37"/>
    <p:sldId id="289" r:id="rId38"/>
    <p:sldId id="314" r:id="rId39"/>
    <p:sldId id="306" r:id="rId40"/>
    <p:sldId id="313" r:id="rId41"/>
    <p:sldId id="312" r:id="rId42"/>
    <p:sldId id="311" r:id="rId43"/>
    <p:sldId id="310" r:id="rId44"/>
    <p:sldId id="309" r:id="rId45"/>
    <p:sldId id="308" r:id="rId46"/>
    <p:sldId id="307" r:id="rId47"/>
    <p:sldId id="315" r:id="rId48"/>
    <p:sldId id="318" r:id="rId49"/>
    <p:sldId id="319" r:id="rId50"/>
    <p:sldId id="320" r:id="rId51"/>
    <p:sldId id="321" r:id="rId52"/>
    <p:sldId id="322" r:id="rId53"/>
    <p:sldId id="325" r:id="rId54"/>
    <p:sldId id="291" r:id="rId55"/>
    <p:sldId id="299" r:id="rId56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pFRNic1D66lnlxBmQCAdnyc7a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3788" y="5187735"/>
            <a:ext cx="5390305" cy="42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13ab93460_0_11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613ab9346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13ab93460_0_15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613ab9346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3ab93460_0_6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13ab93460_0_7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09c9f94a8_0_9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609c9f94a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13ab93460_0_7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13ab93460_0_9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13ab93460_0_10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613ab9346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09c9f94a8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609c9f94a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7717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13ab93460_0_1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613ab9346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7051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09c9f94a8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609c9f94a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13ab93460_0_1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613ab9346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09c9f94a8_0_11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609c9f94a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13ab93460_0_1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g613ab9346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13ab93460_0_11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613ab9346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5893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13ab93460_0_11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613ab9346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168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90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809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9212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46373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491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598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91548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0328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2903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25534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47504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779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13ab93460_0_1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76199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5617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2613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1330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13c9f9505_0_10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613c9f950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09c77370a_1_23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g609c77370a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13ab93460_0_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13ab93460_0_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13ab93460_0_4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613ab9346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13ab93460_0_5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613ab9346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.php?podsekce=77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7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MvfpkSp1Ok&amp;feature=youtu.b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elsevier.com/app/overview/scopus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zancov@fss.muni.cz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951274" y="2302011"/>
            <a:ext cx="7454516" cy="205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informačními zdroji pro magisterské studenty ZUR</a:t>
            </a:r>
            <a:endParaRPr sz="4400" b="1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5521910" y="5652502"/>
            <a:ext cx="3788038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cs-CZ" sz="3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Dana Mazancová</a:t>
            </a:r>
            <a:endParaRPr sz="3400" b="1" dirty="0">
              <a:solidFill>
                <a:srgbClr val="3333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01335" y="5652600"/>
            <a:ext cx="2920756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900" b="0" i="0" u="none" strike="noStrike" cap="none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Brno, </a:t>
            </a:r>
            <a:r>
              <a:rPr lang="cs-CZ" sz="29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cs-CZ" sz="2900" b="0" i="0" u="none" strike="noStrike" cap="none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cs-CZ" sz="29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cs-CZ" sz="2900" b="0" i="0" u="none" strike="noStrike" cap="none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2021</a:t>
            </a:r>
            <a:endParaRPr sz="2900" b="0" i="0" u="none" strike="noStrike" cap="none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13ab93460_0_55"/>
          <p:cNvSpPr txBox="1"/>
          <p:nvPr/>
        </p:nvSpPr>
        <p:spPr>
          <a:xfrm>
            <a:off x="414474" y="581700"/>
            <a:ext cx="846371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67" name="Google Shape;167;g613ab93460_0_55"/>
          <p:cNvSpPr txBox="1"/>
          <p:nvPr/>
        </p:nvSpPr>
        <p:spPr>
          <a:xfrm>
            <a:off x="414475" y="2264734"/>
            <a:ext cx="8070306" cy="3217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Umožňuje zjistit, zda má MU přístup k elektronické verzi zadaného časopisu nebo knihy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Je propojen s technologií A-to-Z Link </a:t>
            </a: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Resolver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(EBSCO Full Text </a:t>
            </a: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Finder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4A2C44A-A567-4CCF-8556-74BDB1CB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8" y="279919"/>
            <a:ext cx="8854751" cy="905070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solidFill>
                  <a:srgbClr val="00B0F0"/>
                </a:solidFill>
              </a:rPr>
            </a:br>
            <a:r>
              <a:rPr lang="pl-PL" sz="34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Seznam dostupných časopisů a knih na MU</a:t>
            </a:r>
            <a:br>
              <a:rPr lang="pl-PL" dirty="0">
                <a:solidFill>
                  <a:srgbClr val="00B0F0"/>
                </a:solidFill>
              </a:rPr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E8D1F3-1FDE-48B2-9C60-90DF0E1CCA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8" r="1123" b="8034"/>
          <a:stretch/>
        </p:blipFill>
        <p:spPr>
          <a:xfrm>
            <a:off x="0" y="1520890"/>
            <a:ext cx="9144000" cy="4693297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7DF434B4-B58B-4DB1-8A0E-63C994FD0A4A}"/>
              </a:ext>
            </a:extLst>
          </p:cNvPr>
          <p:cNvSpPr/>
          <p:nvPr/>
        </p:nvSpPr>
        <p:spPr>
          <a:xfrm>
            <a:off x="802433" y="1436914"/>
            <a:ext cx="2062065" cy="5225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D433887-D421-47AB-B571-2FB505056966}"/>
              </a:ext>
            </a:extLst>
          </p:cNvPr>
          <p:cNvSpPr/>
          <p:nvPr/>
        </p:nvSpPr>
        <p:spPr>
          <a:xfrm>
            <a:off x="2304661" y="2761861"/>
            <a:ext cx="4534678" cy="6064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Google Shape;177;g613ab93460_0_60">
            <a:extLst>
              <a:ext uri="{FF2B5EF4-FFF2-40B4-BE49-F238E27FC236}">
                <a16:creationId xmlns:a16="http://schemas.microsoft.com/office/drawing/2014/main" id="{964448B9-F90B-4B40-B0EE-DA719DFAFAE6}"/>
              </a:ext>
            </a:extLst>
          </p:cNvPr>
          <p:cNvSpPr txBox="1"/>
          <p:nvPr/>
        </p:nvSpPr>
        <p:spPr>
          <a:xfrm>
            <a:off x="3547864" y="3544769"/>
            <a:ext cx="510986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Verdana"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Zadání údajů o časopisu/knize (titul, téma nebo ISSN/ISBN)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4174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2F1B6-CF41-424B-BB87-42C1C70B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19" y="365127"/>
            <a:ext cx="8817429" cy="1034466"/>
          </a:xfrm>
        </p:spPr>
        <p:txBody>
          <a:bodyPr>
            <a:noAutofit/>
          </a:bodyPr>
          <a:lstStyle/>
          <a:p>
            <a:r>
              <a:rPr lang="pl-PL" sz="31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Seznam dostupných časopisů a knih na MU – ukázka časopis</a:t>
            </a:r>
            <a:endParaRPr lang="cs-CZ" sz="31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2B9B85-D02B-44D3-A082-BACCE1830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85" r="1735" b="6916"/>
          <a:stretch/>
        </p:blipFill>
        <p:spPr>
          <a:xfrm>
            <a:off x="0" y="1530221"/>
            <a:ext cx="9144000" cy="532778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BA35A3D0-5D7C-4DE0-B8F3-EEEFD37AA7A2}"/>
              </a:ext>
            </a:extLst>
          </p:cNvPr>
          <p:cNvSpPr/>
          <p:nvPr/>
        </p:nvSpPr>
        <p:spPr>
          <a:xfrm>
            <a:off x="1408923" y="2892490"/>
            <a:ext cx="1614196" cy="4058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AA8CE0-97A8-4C8F-B530-A02537C34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778" y="3013786"/>
            <a:ext cx="2175116" cy="1371601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888D83BF-F498-44AB-90DB-05AF609396A5}"/>
              </a:ext>
            </a:extLst>
          </p:cNvPr>
          <p:cNvSpPr/>
          <p:nvPr/>
        </p:nvSpPr>
        <p:spPr>
          <a:xfrm>
            <a:off x="83977" y="4301412"/>
            <a:ext cx="754696" cy="5318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58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>
            <a:extLst>
              <a:ext uri="{FF2B5EF4-FFF2-40B4-BE49-F238E27FC236}">
                <a16:creationId xmlns:a16="http://schemas.microsoft.com/office/drawing/2014/main" id="{3F98002F-6C06-4617-BAC9-61CDF65F8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88" y="365126"/>
            <a:ext cx="8696130" cy="782540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solidFill>
                  <a:srgbClr val="00B0F0"/>
                </a:solidFill>
              </a:rPr>
            </a:br>
            <a:r>
              <a:rPr lang="pl-PL" sz="34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Seznam dostupných časopisů a knih na MU</a:t>
            </a:r>
            <a:br>
              <a:rPr lang="pl-PL" dirty="0">
                <a:solidFill>
                  <a:srgbClr val="00B0F0"/>
                </a:solidFill>
              </a:rPr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86C77F-50BD-4AAD-919F-1A079D85E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28" r="1225" b="5646"/>
          <a:stretch/>
        </p:blipFill>
        <p:spPr>
          <a:xfrm>
            <a:off x="0" y="1469571"/>
            <a:ext cx="9144000" cy="485191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0FAEC28-CAD7-4460-B71C-F17DC27440A9}"/>
              </a:ext>
            </a:extLst>
          </p:cNvPr>
          <p:cNvSpPr txBox="1"/>
          <p:nvPr/>
        </p:nvSpPr>
        <p:spPr>
          <a:xfrm>
            <a:off x="5075853" y="4264090"/>
            <a:ext cx="2603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Zobrazení konkrétního titulu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1311AA7-A723-41D7-B140-FB45139FC0ED}"/>
              </a:ext>
            </a:extLst>
          </p:cNvPr>
          <p:cNvSpPr/>
          <p:nvPr/>
        </p:nvSpPr>
        <p:spPr>
          <a:xfrm>
            <a:off x="2351314" y="3895530"/>
            <a:ext cx="1978090" cy="3172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19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608A7-3528-4959-A7E8-EB2A6B0D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8" y="365127"/>
            <a:ext cx="8901404" cy="819862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Seznam dostupných časopisů a knih na MU – </a:t>
            </a:r>
            <a:r>
              <a:rPr lang="pl-PL" sz="29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prolinkování do databáze Taylor&amp;Francis</a:t>
            </a:r>
            <a:endParaRPr lang="cs-CZ" sz="29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09746AD-809E-49A9-8671-9B48CAF75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12" r="1326" b="5419"/>
          <a:stretch/>
        </p:blipFill>
        <p:spPr>
          <a:xfrm>
            <a:off x="0" y="1303953"/>
            <a:ext cx="9022702" cy="5024536"/>
          </a:xfrm>
          <a:prstGeom prst="rect">
            <a:avLst/>
          </a:prstGeom>
        </p:spPr>
      </p:pic>
      <p:sp>
        <p:nvSpPr>
          <p:cNvPr id="6" name="Google Shape;194;g609c9f94a8_0_52">
            <a:extLst>
              <a:ext uri="{FF2B5EF4-FFF2-40B4-BE49-F238E27FC236}">
                <a16:creationId xmlns:a16="http://schemas.microsoft.com/office/drawing/2014/main" id="{4141BFD1-6122-44BA-9EA4-0A76BFA998BD}"/>
              </a:ext>
            </a:extLst>
          </p:cNvPr>
          <p:cNvSpPr txBox="1"/>
          <p:nvPr/>
        </p:nvSpPr>
        <p:spPr>
          <a:xfrm>
            <a:off x="5850294" y="3816221"/>
            <a:ext cx="2836505" cy="44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Verdana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Plné texty časopisu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42771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8D965-AFCE-489E-88CF-880281F5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365126"/>
            <a:ext cx="8761445" cy="997143"/>
          </a:xfrm>
        </p:spPr>
        <p:txBody>
          <a:bodyPr>
            <a:normAutofit fontScale="90000"/>
          </a:bodyPr>
          <a:lstStyle/>
          <a:p>
            <a:br>
              <a:rPr lang="cs-CZ" sz="34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4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 – ukázka kniha</a:t>
            </a:r>
            <a:br>
              <a:rPr lang="cs-CZ" b="1" dirty="0">
                <a:solidFill>
                  <a:srgbClr val="00B0F0"/>
                </a:solidFill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41F8C9-E35F-49AD-9DE8-19F6165FB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52" r="1837" b="6189"/>
          <a:stretch/>
        </p:blipFill>
        <p:spPr>
          <a:xfrm>
            <a:off x="0" y="1492899"/>
            <a:ext cx="9144000" cy="520648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93654057-3B47-4277-9793-CF38180D6CB1}"/>
              </a:ext>
            </a:extLst>
          </p:cNvPr>
          <p:cNvSpPr/>
          <p:nvPr/>
        </p:nvSpPr>
        <p:spPr>
          <a:xfrm>
            <a:off x="93307" y="4254760"/>
            <a:ext cx="737118" cy="3359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43245B7-6D8E-4321-87B3-79AE78753B19}"/>
              </a:ext>
            </a:extLst>
          </p:cNvPr>
          <p:cNvSpPr/>
          <p:nvPr/>
        </p:nvSpPr>
        <p:spPr>
          <a:xfrm>
            <a:off x="830425" y="1866124"/>
            <a:ext cx="4795935" cy="8770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12D8F84-7951-4D48-8660-6ABFA9652925}"/>
              </a:ext>
            </a:extLst>
          </p:cNvPr>
          <p:cNvSpPr/>
          <p:nvPr/>
        </p:nvSpPr>
        <p:spPr>
          <a:xfrm>
            <a:off x="1436914" y="4068147"/>
            <a:ext cx="2015413" cy="6438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832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AA0F3-6E4C-4CA3-AB62-9BDDAC04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167951"/>
            <a:ext cx="8425544" cy="1268965"/>
          </a:xfrm>
        </p:spPr>
        <p:txBody>
          <a:bodyPr>
            <a:normAutofit fontScale="90000"/>
          </a:bodyPr>
          <a:lstStyle/>
          <a:p>
            <a:br>
              <a:rPr lang="cs-CZ" sz="34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1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 na MU - - </a:t>
            </a:r>
            <a:r>
              <a:rPr lang="cs-CZ" sz="29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prolinkování</a:t>
            </a:r>
            <a:r>
              <a:rPr lang="cs-CZ" sz="29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databáze </a:t>
            </a:r>
            <a:r>
              <a:rPr lang="cs-CZ" sz="29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</a:t>
            </a:r>
            <a:r>
              <a:rPr lang="cs-CZ" sz="29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9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br>
              <a:rPr lang="cs-CZ" b="1" dirty="0">
                <a:solidFill>
                  <a:srgbClr val="00B0F0"/>
                </a:solidFill>
              </a:rPr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F81186-8461-4073-8E15-2012B7DF7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4" t="12177" r="10815" b="6008"/>
          <a:stretch/>
        </p:blipFill>
        <p:spPr>
          <a:xfrm>
            <a:off x="242596" y="1436917"/>
            <a:ext cx="8565502" cy="51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0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613ab93460_0_1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613ab93460_0_116"/>
          <p:cNvSpPr txBox="1"/>
          <p:nvPr/>
        </p:nvSpPr>
        <p:spPr>
          <a:xfrm>
            <a:off x="2210350" y="2516250"/>
            <a:ext cx="4489800" cy="2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13ab93460_0_153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44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Discovery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Service</a:t>
            </a:r>
            <a:endParaRPr sz="3600" b="1" dirty="0">
              <a:solidFill>
                <a:srgbClr val="0000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25" name="Google Shape;325;g613ab93460_0_153"/>
          <p:cNvSpPr txBox="1"/>
          <p:nvPr/>
        </p:nvSpPr>
        <p:spPr>
          <a:xfrm>
            <a:off x="424350" y="1446463"/>
            <a:ext cx="8081400" cy="463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lvl="0" indent="-457200" algn="l" rtl="0">
              <a:spcAft>
                <a:spcPts val="0"/>
              </a:spcAft>
              <a:buClr>
                <a:schemeClr val="dk1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Umožňuje vyhledávat ve více zdrojích současně na základě jednoho vyhledávacího dotazu</a:t>
            </a:r>
          </a:p>
          <a:p>
            <a:pPr marL="12700" lvl="0" algn="l" rtl="0">
              <a:spcAft>
                <a:spcPts val="0"/>
              </a:spcAft>
              <a:buClr>
                <a:schemeClr val="dk1"/>
              </a:buClr>
              <a:buSzPct val="80000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Aft>
                <a:spcPts val="0"/>
              </a:spcAft>
              <a:buClr>
                <a:schemeClr val="dk1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Seznam dostupných časopisů a knih na MU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ověření, zda MU má  přístup k zadanému titulu  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Aft>
                <a:spcPts val="0"/>
              </a:spcAft>
              <a:buClr>
                <a:schemeClr val="dk1"/>
              </a:buClr>
              <a:buSzPct val="80000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e-časopisu nebo e-knihy</a:t>
            </a:r>
          </a:p>
          <a:p>
            <a:pPr lvl="0" algn="l" rtl="0">
              <a:spcAft>
                <a:spcPts val="0"/>
              </a:spcAft>
              <a:buClr>
                <a:schemeClr val="dk1"/>
              </a:buClr>
              <a:buSzPct val="80000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Aft>
                <a:spcPts val="0"/>
              </a:spcAft>
              <a:buClr>
                <a:schemeClr val="dk1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EBSCO Full Text </a:t>
            </a:r>
            <a:r>
              <a:rPr lang="cs-CZ" sz="28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Finder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umožňuje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prolinkování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 plnému textu</a:t>
            </a:r>
          </a:p>
          <a:p>
            <a:pPr marL="342900" lvl="0" indent="-342900" algn="l" rtl="0">
              <a:spcAft>
                <a:spcPts val="0"/>
              </a:spcAft>
              <a:buClr>
                <a:schemeClr val="dk1"/>
              </a:buClr>
              <a:buSzPct val="80000"/>
              <a:buFont typeface="Wingdings" panose="05000000000000000000" pitchFamily="2" charset="2"/>
              <a:buChar char="q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Aft>
                <a:spcPts val="0"/>
              </a:spcAft>
              <a:buClr>
                <a:schemeClr val="dk1"/>
              </a:buClr>
              <a:buSzPct val="80000"/>
              <a:buFont typeface="Wingdings" panose="05000000000000000000" pitchFamily="2" charset="2"/>
              <a:buChar char="q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613ab93460_0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613ab93460_0_66"/>
          <p:cNvSpPr txBox="1"/>
          <p:nvPr/>
        </p:nvSpPr>
        <p:spPr>
          <a:xfrm>
            <a:off x="1625075" y="2197425"/>
            <a:ext cx="58665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>
                <a:solidFill>
                  <a:srgbClr val="FFFFFF"/>
                </a:solidFill>
              </a:rPr>
              <a:t>Elektronické knihy</a:t>
            </a:r>
            <a:endParaRPr sz="72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Osnova lekce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86000"/>
              <a:buChar char="❑"/>
            </a:pPr>
            <a:r>
              <a:rPr lang="cs-CZ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EBSCO </a:t>
            </a:r>
            <a:r>
              <a:rPr lang="cs-CZ" sz="32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Discovery</a:t>
            </a:r>
            <a:r>
              <a:rPr lang="cs-CZ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r>
              <a:rPr lang="cs-CZ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(EDS) a další nadstavbové nástroje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86000"/>
              <a:buChar char="❑"/>
            </a:pPr>
            <a:r>
              <a:rPr lang="cs-CZ" sz="32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licencované databáze e-knih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86000"/>
              <a:buChar char="❑"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citační databáze</a:t>
            </a:r>
          </a:p>
          <a:p>
            <a:pPr marL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ct val="86000"/>
              <a:buNone/>
            </a:pPr>
            <a:endParaRPr sz="3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Colection</a:t>
            </a:r>
            <a:endParaRPr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28" name="Google Shape;228;g613ab93460_0_71"/>
          <p:cNvSpPr txBox="1"/>
          <p:nvPr/>
        </p:nvSpPr>
        <p:spPr>
          <a:xfrm>
            <a:off x="522143" y="1949600"/>
            <a:ext cx="7885813" cy="404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kolekce e-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MU na rok 2021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než 160.000 e-knih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Ukládání do složky (pro trvalé uložení je zapotřebí si založit účet v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EBSCO)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Offline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čtení přes Adobe Digital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Editions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Sdílení s dalšími uživateli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 do Citace.com a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EndNote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Web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29" name="Google Shape;229;g613ab93460_0_71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609c9f94a8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Výpůjčka e-knih - Adobe Digital </a:t>
            </a:r>
            <a:r>
              <a:rPr lang="cs-CZ" sz="3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sz="3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41" name="Google Shape;241;g613ab93460_0_77"/>
          <p:cNvSpPr txBox="1"/>
          <p:nvPr/>
        </p:nvSpPr>
        <p:spPr>
          <a:xfrm>
            <a:off x="503275" y="2254400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 stažení (vypůjčení) e-knih je potřebné nainstalovat do počítače  </a:t>
            </a:r>
            <a:r>
              <a:rPr lang="cs-CZ" sz="2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Adobe® Digital </a:t>
            </a:r>
            <a:r>
              <a:rPr lang="cs-CZ" sz="28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Editions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aktivovat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AdobeID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E-knihy lze stáhnout do kteréhokoliv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zařízení, které podporuje Adobe® Digital </a:t>
            </a:r>
            <a:r>
              <a:rPr lang="cs-CZ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Editions</a:t>
            </a:r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Možnost číst knihy na zařízení s OS Android (android market) a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iPad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613ab93460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613ab93460_0_83"/>
          <p:cNvSpPr txBox="1"/>
          <p:nvPr/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4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sz="34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sz="3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49" name="Google Shape;249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613ab93460_0_83" descr="ADE verze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8688"/>
            <a:ext cx="9144000" cy="5929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13ab93460_0_91"/>
          <p:cNvSpPr txBox="1"/>
          <p:nvPr/>
        </p:nvSpPr>
        <p:spPr>
          <a:xfrm>
            <a:off x="403925" y="150300"/>
            <a:ext cx="83961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sz="32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r>
              <a:rPr lang="cs-CZ" sz="32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otevřená kniha</a:t>
            </a:r>
            <a:endParaRPr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56" name="Google Shape;256;g613ab93460_0_91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g613ab93460_0_91" descr="ADE verze 2 otevrena kniha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913" y="1357300"/>
            <a:ext cx="8215313" cy="550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13ab93460_0_109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Taylor&amp;Francis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4" name="Google Shape;264;g613ab93460_0_109"/>
          <p:cNvSpPr txBox="1"/>
          <p:nvPr/>
        </p:nvSpPr>
        <p:spPr>
          <a:xfrm>
            <a:off x="503275" y="1949600"/>
            <a:ext cx="820479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Máme zakoupeno cca 80 e-knih z oblasti mediálních studií a žurnalistiky a environmentálních studií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65" name="Google Shape;265;g613ab93460_0_109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613ab93460_0_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613ab93460_0_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613ab93460_0_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609c9f94a8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-17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609c9f94a8_0_120"/>
          <p:cNvSpPr txBox="1">
            <a:spLocks noGrp="1"/>
          </p:cNvSpPr>
          <p:nvPr>
            <p:ph type="title"/>
          </p:nvPr>
        </p:nvSpPr>
        <p:spPr>
          <a:xfrm>
            <a:off x="358648" y="343070"/>
            <a:ext cx="842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>
              <a:buClr>
                <a:srgbClr val="0000DC"/>
              </a:buClr>
              <a:buSzPts val="4000"/>
            </a:pPr>
            <a:r>
              <a:rPr lang="cs-CZ" alt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</a:t>
            </a:r>
            <a:r>
              <a:rPr lang="cs-CZ" alt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endParaRPr sz="4000" b="1" dirty="0">
              <a:solidFill>
                <a:srgbClr val="0000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Google Shape;299;g609c9f94a8_0_120"/>
          <p:cNvSpPr txBox="1"/>
          <p:nvPr/>
        </p:nvSpPr>
        <p:spPr>
          <a:xfrm>
            <a:off x="263100" y="1031270"/>
            <a:ext cx="8880900" cy="548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ct val="20000"/>
              </a:spcBef>
              <a:buClrTx/>
              <a:buFont typeface="Wingdings" panose="05000000000000000000" pitchFamily="2" charset="2"/>
              <a:buChar char="q"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Více než 1700 e-knih</a:t>
            </a:r>
          </a:p>
          <a:p>
            <a:pPr marL="742950" lvl="1" indent="-285750">
              <a:spcBef>
                <a:spcPct val="20000"/>
              </a:spcBef>
              <a:buClrTx/>
              <a:buFont typeface="Wingdings" panose="05000000000000000000" pitchFamily="2" charset="2"/>
              <a:buChar char="v"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Vydavatelství </a:t>
            </a:r>
            <a:r>
              <a:rPr lang="cs-CZ" altLang="cs-CZ" sz="24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Sage</a:t>
            </a: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altLang="cs-CZ" sz="24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Publications</a:t>
            </a: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  <a:buClrTx/>
              <a:buFont typeface="Wingdings" panose="05000000000000000000" pitchFamily="2" charset="2"/>
              <a:buChar char="v"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kolekce:</a:t>
            </a:r>
          </a:p>
          <a:p>
            <a:pPr marL="1143000" lvl="2" indent="-228600">
              <a:lnSpc>
                <a:spcPct val="130000"/>
              </a:lnSpc>
              <a:spcBef>
                <a:spcPct val="20000"/>
              </a:spcBef>
              <a:buClrTx/>
              <a:buSzPct val="80000"/>
              <a:buFont typeface="Wingdings" panose="05000000000000000000" pitchFamily="2" charset="2"/>
              <a:buChar char="q"/>
            </a:pPr>
            <a:r>
              <a:rPr lang="cs-CZ" altLang="cs-CZ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cs-CZ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Counseling and Psychotherapy</a:t>
            </a:r>
          </a:p>
          <a:p>
            <a:pPr marL="1143000" lvl="2" indent="-228600">
              <a:lnSpc>
                <a:spcPct val="130000"/>
              </a:lnSpc>
              <a:spcBef>
                <a:spcPct val="20000"/>
              </a:spcBef>
              <a:buClrTx/>
              <a:buSzPct val="80000"/>
              <a:buFont typeface="Wingdings" panose="05000000000000000000" pitchFamily="2" charset="2"/>
              <a:buChar char="q"/>
            </a:pPr>
            <a:r>
              <a:rPr lang="en-US" altLang="cs-CZ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Geography, Earth &amp;</a:t>
            </a:r>
            <a:r>
              <a:rPr lang="cs-CZ" altLang="cs-CZ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altLang="cs-CZ" sz="2400" i="1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Environmental</a:t>
            </a:r>
            <a:r>
              <a:rPr lang="cs-CZ" altLang="cs-CZ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Science </a:t>
            </a:r>
            <a:r>
              <a:rPr lang="cs-CZ" altLang="cs-CZ" sz="2400" i="1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US" altLang="cs-CZ" sz="2400" i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143000" lvl="2" indent="-228600">
              <a:lnSpc>
                <a:spcPct val="130000"/>
              </a:lnSpc>
              <a:spcBef>
                <a:spcPct val="20000"/>
              </a:spcBef>
              <a:buClrTx/>
              <a:buSzPct val="80000"/>
              <a:buFont typeface="Wingdings" panose="05000000000000000000" pitchFamily="2" charset="2"/>
              <a:buChar char="q"/>
            </a:pPr>
            <a:r>
              <a:rPr lang="en-US" altLang="cs-CZ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Health and Social Care</a:t>
            </a:r>
            <a:endParaRPr lang="cs-CZ" altLang="cs-CZ" sz="2400" i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143000" lvl="2" indent="-228600">
              <a:lnSpc>
                <a:spcPct val="130000"/>
              </a:lnSpc>
              <a:spcBef>
                <a:spcPct val="20000"/>
              </a:spcBef>
              <a:buClrTx/>
              <a:buSzPct val="80000"/>
              <a:buFont typeface="Wingdings" panose="05000000000000000000" pitchFamily="2" charset="2"/>
              <a:buChar char="q"/>
            </a:pPr>
            <a:r>
              <a:rPr lang="cs-CZ" altLang="cs-CZ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altLang="cs-CZ" sz="2400" b="1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Media, </a:t>
            </a:r>
            <a:r>
              <a:rPr lang="cs-CZ" altLang="cs-CZ" sz="2400" b="1" i="1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Communication</a:t>
            </a:r>
            <a:r>
              <a:rPr lang="cs-CZ" altLang="cs-CZ" sz="2400" b="1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cs-CZ" sz="2400" b="1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&amp;</a:t>
            </a:r>
            <a:r>
              <a:rPr lang="cs-CZ" altLang="cs-CZ" sz="2400" b="1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altLang="cs-CZ" sz="2400" b="1" i="1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Cultural</a:t>
            </a:r>
            <a:r>
              <a:rPr lang="cs-CZ" altLang="cs-CZ" sz="2400" b="1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altLang="cs-CZ" sz="2400" b="1" i="1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Studies</a:t>
            </a:r>
            <a:r>
              <a:rPr lang="cs-CZ" altLang="cs-CZ" sz="2400" b="1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altLang="cs-CZ" sz="2400" i="1" kern="120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cs-CZ" altLang="cs-CZ" sz="2400" i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143000" lvl="2" indent="-228600">
              <a:lnSpc>
                <a:spcPct val="130000"/>
              </a:lnSpc>
              <a:spcBef>
                <a:spcPct val="20000"/>
              </a:spcBef>
              <a:buClrTx/>
              <a:buSzPct val="80000"/>
              <a:buFont typeface="Wingdings" panose="05000000000000000000" pitchFamily="2" charset="2"/>
              <a:buChar char="q"/>
            </a:pPr>
            <a:r>
              <a:rPr lang="cs-CZ" altLang="cs-CZ" sz="2400" b="1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cs-CZ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Politics and International Relations</a:t>
            </a:r>
            <a:endParaRPr lang="cs-CZ" altLang="cs-CZ" sz="2400" i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143000" lvl="2" indent="-228600">
              <a:lnSpc>
                <a:spcPct val="130000"/>
              </a:lnSpc>
              <a:spcBef>
                <a:spcPct val="20000"/>
              </a:spcBef>
              <a:buClrTx/>
              <a:buSzPct val="80000"/>
              <a:buFont typeface="Wingdings" panose="05000000000000000000" pitchFamily="2" charset="2"/>
              <a:buChar char="q"/>
            </a:pPr>
            <a:r>
              <a:rPr lang="cs-CZ" altLang="cs-CZ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cs-CZ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Psychology</a:t>
            </a:r>
            <a:endParaRPr lang="cs-CZ" altLang="cs-CZ" sz="2400" i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143000" lvl="2" indent="-228600">
              <a:lnSpc>
                <a:spcPct val="130000"/>
              </a:lnSpc>
              <a:spcBef>
                <a:spcPct val="20000"/>
              </a:spcBef>
              <a:buClrTx/>
              <a:buSzPct val="80000"/>
              <a:buFont typeface="Wingdings" panose="05000000000000000000" pitchFamily="2" charset="2"/>
              <a:buChar char="q"/>
            </a:pPr>
            <a:r>
              <a:rPr lang="cs-CZ" altLang="cs-CZ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cs-CZ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Sociology</a:t>
            </a: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0" name="Google Shape;300;g609c9f94a8_0_12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661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7F79BE4-8DA5-4332-95A3-D2DCB3503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" y="158620"/>
            <a:ext cx="7414260" cy="65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9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609c9f94a8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609c9f94a8_0_120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42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Gale </a:t>
            </a: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Virtual</a:t>
            </a: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Reference </a:t>
            </a: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Library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Google Shape;299;g609c9f94a8_0_120"/>
          <p:cNvSpPr txBox="1"/>
          <p:nvPr/>
        </p:nvSpPr>
        <p:spPr>
          <a:xfrm>
            <a:off x="350875" y="1949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Knihy převážně encyklopedického charakteru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Cca 40 e-knih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0" name="Google Shape;300;g609c9f94a8_0_12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6000"/>
            </a:pPr>
            <a:r>
              <a:rPr lang="cs-CZ" sz="6000" b="1" dirty="0">
                <a:solidFill>
                  <a:schemeClr val="bg1"/>
                </a:solidFill>
              </a:rPr>
              <a:t>EDS</a:t>
            </a:r>
            <a:endParaRPr sz="60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354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613ab93460_0_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09c9f94a8_0_111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42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Bookport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9" name="Google Shape;279;g609c9f94a8_0_111"/>
          <p:cNvSpPr txBox="1"/>
          <p:nvPr/>
        </p:nvSpPr>
        <p:spPr>
          <a:xfrm>
            <a:off x="503274" y="1949599"/>
            <a:ext cx="8347775" cy="463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on-line knihovna, ve které můžete číst na počítači, tabletu nebo mobilním telefonu tisíce českých knih od nakladatelství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Grada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Portál, Jota,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Galén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Karolinum a další. </a:t>
            </a:r>
          </a:p>
          <a:p>
            <a:pPr marL="3429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Přihlášení pomocí UČO a primárního hesla, není potřeba ani vzdálený přístup.</a:t>
            </a:r>
          </a:p>
          <a:p>
            <a:pPr marL="3429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Návody na přihlášení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51E187E-155F-4600-935F-BB7086746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8" r="970" b="3960"/>
          <a:stretch/>
        </p:blipFill>
        <p:spPr>
          <a:xfrm>
            <a:off x="0" y="266331"/>
            <a:ext cx="9055223" cy="4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67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948FD11-0A65-4B1A-9A2B-FC74A0027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52" r="1165" b="15493"/>
          <a:stretch/>
        </p:blipFill>
        <p:spPr>
          <a:xfrm>
            <a:off x="0" y="23304"/>
            <a:ext cx="7235301" cy="31071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664A8D0-38C6-43F6-9C22-B122AFBF6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79" t="12157" r="37379" b="68166"/>
          <a:stretch/>
        </p:blipFill>
        <p:spPr>
          <a:xfrm>
            <a:off x="452762" y="3429000"/>
            <a:ext cx="2308194" cy="10120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DAAD4E2-C713-40DD-9B18-D0A9E0B44D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05" t="9699" r="18156" b="7929"/>
          <a:stretch/>
        </p:blipFill>
        <p:spPr>
          <a:xfrm>
            <a:off x="4190260" y="3302492"/>
            <a:ext cx="3793294" cy="2689934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7257A50E-3694-419F-ADF8-35A58B903F31}"/>
              </a:ext>
            </a:extLst>
          </p:cNvPr>
          <p:cNvSpPr/>
          <p:nvPr/>
        </p:nvSpPr>
        <p:spPr>
          <a:xfrm>
            <a:off x="3728622" y="1923125"/>
            <a:ext cx="523783" cy="314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6A7150D-D0B0-4B97-9306-9CCD20A0B15F}"/>
              </a:ext>
            </a:extLst>
          </p:cNvPr>
          <p:cNvCxnSpPr>
            <a:stCxn id="7" idx="3"/>
          </p:cNvCxnSpPr>
          <p:nvPr/>
        </p:nvCxnSpPr>
        <p:spPr>
          <a:xfrm flipH="1">
            <a:off x="2760956" y="2191182"/>
            <a:ext cx="1044372" cy="14486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A5DE9C9-607A-48B8-8138-5966DBF105B3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325950" y="4441055"/>
            <a:ext cx="1864309" cy="11829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F4CDCFE8-FE53-4F61-8625-E66C5167C015}"/>
              </a:ext>
            </a:extLst>
          </p:cNvPr>
          <p:cNvSpPr/>
          <p:nvPr/>
        </p:nvSpPr>
        <p:spPr>
          <a:xfrm>
            <a:off x="4190259" y="5344357"/>
            <a:ext cx="1935333" cy="5592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AB8A739-13BE-46A9-9240-C5BC50DAD663}"/>
              </a:ext>
            </a:extLst>
          </p:cNvPr>
          <p:cNvSpPr txBox="1"/>
          <p:nvPr/>
        </p:nvSpPr>
        <p:spPr>
          <a:xfrm>
            <a:off x="448322" y="5610687"/>
            <a:ext cx="328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Přihlášení do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Bookportu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17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0B2EB39-C6A6-431F-9C07-D985679EC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6" t="9568" r="1165" b="7065"/>
          <a:stretch/>
        </p:blipFill>
        <p:spPr>
          <a:xfrm>
            <a:off x="0" y="0"/>
            <a:ext cx="6740597" cy="35777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103E754-4C13-40EE-90A5-09E5CFEEB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87" t="9775" r="16893" b="3096"/>
          <a:stretch/>
        </p:blipFill>
        <p:spPr>
          <a:xfrm>
            <a:off x="4572000" y="3551067"/>
            <a:ext cx="4445718" cy="3300313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F87FEA54-3352-4713-B870-1100680F05F5}"/>
              </a:ext>
            </a:extLst>
          </p:cNvPr>
          <p:cNvSpPr/>
          <p:nvPr/>
        </p:nvSpPr>
        <p:spPr>
          <a:xfrm>
            <a:off x="4500979" y="6620"/>
            <a:ext cx="958788" cy="2773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CC3D295-D6A2-469E-A641-307DBE3AE42B}"/>
              </a:ext>
            </a:extLst>
          </p:cNvPr>
          <p:cNvSpPr/>
          <p:nvPr/>
        </p:nvSpPr>
        <p:spPr>
          <a:xfrm>
            <a:off x="2991775" y="2308194"/>
            <a:ext cx="834501" cy="112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1EF9D97-8657-4EB0-A1B0-A14DCA37CB46}"/>
              </a:ext>
            </a:extLst>
          </p:cNvPr>
          <p:cNvCxnSpPr/>
          <p:nvPr/>
        </p:nvCxnSpPr>
        <p:spPr>
          <a:xfrm>
            <a:off x="3284738" y="3429000"/>
            <a:ext cx="1287262" cy="157800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1939AA8-FB99-45F3-9209-FAA522699A65}"/>
              </a:ext>
            </a:extLst>
          </p:cNvPr>
          <p:cNvSpPr txBox="1"/>
          <p:nvPr/>
        </p:nvSpPr>
        <p:spPr>
          <a:xfrm>
            <a:off x="630315" y="4906763"/>
            <a:ext cx="291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Zobrazení konkrétního titulu</a:t>
            </a:r>
          </a:p>
        </p:txBody>
      </p:sp>
    </p:spTree>
    <p:extLst>
      <p:ext uri="{BB962C8B-B14F-4D97-AF65-F5344CB8AC3E}">
        <p14:creationId xmlns:p14="http://schemas.microsoft.com/office/powerpoint/2010/main" val="126650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13ab93460_0_14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Driven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Acquisition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(DDA)</a:t>
            </a:r>
            <a:endParaRPr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12" name="Google Shape;312;g613ab93460_0_141"/>
          <p:cNvSpPr txBox="1"/>
          <p:nvPr/>
        </p:nvSpPr>
        <p:spPr>
          <a:xfrm>
            <a:off x="204400" y="1924493"/>
            <a:ext cx="8599358" cy="387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knih (cca 200 000 titulů) na platformě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uživatelé si vybírají na základě vlastních požadavků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 5 minutách mohou poslat knihovníkům požadavek na nákup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výhodou je téměř okamžitá dostupnost knihy (pokud je daný  požadavek schválen)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Více na webu knihovny v sekci </a:t>
            </a:r>
            <a:r>
              <a:rPr lang="cs-CZ" sz="24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E-knihy na 1 kliknutí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613ab93460_0_1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613ab93460_0_116"/>
          <p:cNvSpPr txBox="1"/>
          <p:nvPr/>
        </p:nvSpPr>
        <p:spPr>
          <a:xfrm>
            <a:off x="2210350" y="2516250"/>
            <a:ext cx="4489800" cy="2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452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E-knihy</a:t>
            </a: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442912" lvl="0" indent="-40481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</a:pP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EBSCO </a:t>
            </a:r>
            <a:r>
              <a:rPr lang="cs-CZ" sz="22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eBook</a:t>
            </a: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endParaRPr sz="2200" b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393700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❖"/>
            </a:pP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databáze, více jak 160.000 e-knih</a:t>
            </a:r>
            <a:endParaRPr sz="2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04812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</a:pPr>
            <a:r>
              <a:rPr lang="cs-CZ" sz="22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Taylor</a:t>
            </a: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Francis</a:t>
            </a:r>
            <a:endParaRPr sz="2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393700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❖"/>
            </a:pP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E-knihy zaměřené na mediální studia a žurnalistiku</a:t>
            </a:r>
            <a:endParaRPr sz="2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04812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</a:pPr>
            <a:r>
              <a:rPr lang="cs-CZ" sz="22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endParaRPr sz="2200" b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393700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❖"/>
            </a:pP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než 800 e-knih od vydavatele </a:t>
            </a:r>
            <a:r>
              <a:rPr lang="cs-CZ" sz="22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  <a:endParaRPr lang="cs-CZ" sz="2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❑"/>
            </a:pP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Gale </a:t>
            </a:r>
            <a:r>
              <a:rPr lang="cs-CZ" sz="22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Reference </a:t>
            </a:r>
            <a:r>
              <a:rPr lang="cs-CZ" sz="22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endParaRPr lang="cs-CZ" sz="2200" b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databáze, cca 40 e-knih</a:t>
            </a:r>
          </a:p>
          <a:p>
            <a:pPr marL="442912" lvl="0" indent="-442912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❑"/>
            </a:pP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DDA</a:t>
            </a: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r>
              <a:rPr 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Nová akviziční možnost získávání e-knih umožňuje uživatelům zadat požadavek na zakoupení e-knihy</a:t>
            </a: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</a:endParaRP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613ab93460_0_1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613ab93460_0_116"/>
          <p:cNvSpPr txBox="1"/>
          <p:nvPr/>
        </p:nvSpPr>
        <p:spPr>
          <a:xfrm>
            <a:off x="2219681" y="2021728"/>
            <a:ext cx="4489800" cy="2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Citační databáze</a:t>
            </a:r>
            <a:endParaRPr sz="7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975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625570" y="1147666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  <a:latin typeface="+mn-lt"/>
            </a:endParaRPr>
          </a:p>
          <a:p>
            <a:pPr lvl="0" algn="just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tabLst>
                <a:tab pos="442913" algn="l"/>
              </a:tabLst>
              <a:defRPr/>
            </a:pPr>
            <a:r>
              <a:rPr lang="cs-CZ" altLang="cs-CZ" sz="2800" b="1" i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"Univerzity se stále více podobají komerčním podnikům, a těm se vyplatí umět zanalyzovat dopad jejich vědecké výkonnosti. Vyhodnocovací nástroje se pro tento účel postupně stávají nepostradatelnými."</a:t>
            </a: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Blip>
                <a:blip r:embed="rId3"/>
              </a:buBlip>
              <a:tabLst>
                <a:tab pos="442913" algn="l"/>
              </a:tabLst>
              <a:defRPr/>
            </a:pPr>
            <a:endParaRPr lang="cs-CZ" altLang="cs-CZ" sz="2800" dirty="0">
              <a:solidFill>
                <a:srgbClr val="111111"/>
              </a:solidFill>
              <a:latin typeface="+mn-lt"/>
              <a:ea typeface="+mn-ea"/>
              <a:cs typeface="+mn-cs"/>
            </a:endParaRPr>
          </a:p>
          <a:p>
            <a:pPr lv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tabLst>
                <a:tab pos="442913" algn="l"/>
              </a:tabLst>
              <a:defRPr/>
            </a:pPr>
            <a:r>
              <a:rPr lang="cs-CZ" altLang="cs-CZ" sz="2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                                  </a:t>
            </a:r>
            <a:r>
              <a:rPr lang="cs-CZ" altLang="cs-CZ" sz="2800" b="1" i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Donald </a:t>
            </a:r>
            <a:r>
              <a:rPr lang="cs-CZ" altLang="cs-CZ" sz="2800" b="1" i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Dingwell</a:t>
            </a:r>
            <a:endParaRPr lang="cs-CZ" altLang="cs-CZ" sz="2800" b="1" i="1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  <a:latin typeface="+mn-lt"/>
            </a:endParaRP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endParaRPr lang="cs-CZ" sz="2400" dirty="0">
              <a:solidFill>
                <a:srgbClr val="111111"/>
              </a:solidFill>
              <a:latin typeface="+mn-lt"/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  <a:latin typeface="+mn-lt"/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25BC2E8-EEE1-4C97-BED0-03EA07E948EE}"/>
              </a:ext>
            </a:extLst>
          </p:cNvPr>
          <p:cNvSpPr txBox="1"/>
          <p:nvPr/>
        </p:nvSpPr>
        <p:spPr>
          <a:xfrm>
            <a:off x="2677885" y="6334780"/>
            <a:ext cx="638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kern="1200" dirty="0">
                <a:solidFill>
                  <a:srgbClr val="111111"/>
                </a:solidFill>
                <a:latin typeface="+mn-lt"/>
              </a:rPr>
              <a:t>Zdroj: Měření vědecké výkonnosti: H-index v </a:t>
            </a:r>
            <a:r>
              <a:rPr lang="cs-CZ" altLang="cs-CZ" i="1" kern="1200" dirty="0" err="1">
                <a:solidFill>
                  <a:srgbClr val="111111"/>
                </a:solidFill>
                <a:latin typeface="+mn-lt"/>
              </a:rPr>
              <a:t>SciVerse</a:t>
            </a:r>
            <a:r>
              <a:rPr lang="cs-CZ" altLang="cs-CZ" i="1" kern="1200" dirty="0">
                <a:solidFill>
                  <a:srgbClr val="111111"/>
                </a:solidFill>
                <a:latin typeface="+mn-lt"/>
              </a:rPr>
              <a:t> </a:t>
            </a:r>
            <a:r>
              <a:rPr lang="cs-CZ" altLang="cs-CZ" i="1" kern="1200" dirty="0" err="1">
                <a:solidFill>
                  <a:srgbClr val="111111"/>
                </a:solidFill>
                <a:latin typeface="+mn-lt"/>
              </a:rPr>
              <a:t>Scopus</a:t>
            </a:r>
            <a:r>
              <a:rPr lang="cs-CZ" altLang="cs-CZ" i="1" kern="1200" dirty="0">
                <a:solidFill>
                  <a:srgbClr val="111111"/>
                </a:solidFill>
                <a:latin typeface="+mn-lt"/>
              </a:rPr>
              <a:t> se představuje</a:t>
            </a: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740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13ab93460_0_13"/>
          <p:cNvSpPr txBox="1"/>
          <p:nvPr/>
        </p:nvSpPr>
        <p:spPr>
          <a:xfrm>
            <a:off x="414475" y="459575"/>
            <a:ext cx="8880900" cy="4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000000"/>
              </a:buClr>
              <a:buSzPts val="2565"/>
              <a:buFont typeface="Arial"/>
              <a:buNone/>
            </a:pPr>
            <a:endParaRPr sz="256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613ab93460_0_13" descr="ED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613ab93460_0_13"/>
          <p:cNvSpPr txBox="1"/>
          <p:nvPr/>
        </p:nvSpPr>
        <p:spPr>
          <a:xfrm>
            <a:off x="1730725" y="5299075"/>
            <a:ext cx="5985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cs-CZ" sz="5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discovery.muni.cz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539393" y="727788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>
              <a:lnSpc>
                <a:spcPct val="130000"/>
              </a:lnSpc>
              <a:buClr>
                <a:srgbClr val="111111"/>
              </a:buClr>
              <a:buSzPts val="2400"/>
              <a:defRPr/>
            </a:pP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Bibliometrie</a:t>
            </a: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též RPM (</a:t>
            </a: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Performance </a:t>
            </a: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</a:t>
            </a: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8100">
              <a:lnSpc>
                <a:spcPct val="130000"/>
              </a:lnSpc>
              <a:buClr>
                <a:srgbClr val="111111"/>
              </a:buClr>
              <a:buSzPts val="2400"/>
              <a:defRPr/>
            </a:pPr>
            <a:endParaRPr lang="cs-CZ" altLang="cs-CZ" sz="3600" b="1" dirty="0">
              <a:solidFill>
                <a:srgbClr val="0000DC"/>
              </a:solidFill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Obor měřící:</a:t>
            </a:r>
          </a:p>
          <a:p>
            <a:pPr marL="1128713" lvl="1" indent="-4191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lang="cs-CZ" altLang="cs-CZ" sz="2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vědeckou výkonnost výzkumníka</a:t>
            </a:r>
          </a:p>
          <a:p>
            <a:pPr marL="1128713" lvl="1" indent="-4191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lang="cs-CZ" altLang="cs-CZ" sz="2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soubor vybraných článků, časopisu</a:t>
            </a:r>
          </a:p>
          <a:p>
            <a:pPr marL="1128713" lvl="1" indent="-4191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lang="cs-CZ" altLang="cs-CZ" sz="2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celé instituce</a:t>
            </a: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</a:endParaRP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36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616239" y="30791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ct val="50000"/>
              </a:spcBef>
              <a:buClrTx/>
              <a:defRPr/>
            </a:pP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Producenti databází</a:t>
            </a: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28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Web </a:t>
            </a:r>
            <a:r>
              <a:rPr lang="cs-CZ" altLang="cs-CZ" sz="2800" b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lang="cs-CZ" altLang="cs-CZ" sz="28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Science </a:t>
            </a:r>
            <a:r>
              <a:rPr lang="cs-CZ" altLang="cs-CZ" sz="2800" i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→ ISI → Thomson Reuters → </a:t>
            </a:r>
            <a:r>
              <a:rPr lang="cs-CZ" altLang="cs-CZ" sz="2800" i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Clarivate</a:t>
            </a:r>
            <a:r>
              <a:rPr lang="cs-CZ" altLang="cs-CZ" sz="2800" i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2800" i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Analytics</a:t>
            </a:r>
            <a:endParaRPr lang="cs-CZ" altLang="cs-CZ" sz="2800" i="1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tabLst>
                <a:tab pos="442913" algn="l"/>
              </a:tabLst>
            </a:pPr>
            <a:endParaRPr lang="cs-CZ" altLang="cs-CZ" sz="2800" b="1" i="1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2800" b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Scopus</a:t>
            </a:r>
            <a:r>
              <a:rPr lang="cs-CZ" altLang="cs-CZ" sz="28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2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→ </a:t>
            </a:r>
            <a:r>
              <a:rPr lang="cs-CZ" altLang="cs-CZ" sz="2800" i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Elsevier</a:t>
            </a:r>
            <a:endParaRPr lang="cs-CZ" altLang="cs-CZ" sz="2800" i="1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</a:endParaRP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56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ct val="50000"/>
              </a:spcBef>
              <a:buClrTx/>
              <a:defRPr/>
            </a:pP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</a:t>
            </a: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Science (</a:t>
            </a: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WoS</a:t>
            </a: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442913" lvl="0" indent="-44291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26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Citační a abstraktová </a:t>
            </a:r>
            <a:r>
              <a:rPr lang="cs-CZ" altLang="cs-CZ" sz="2600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db</a:t>
            </a:r>
            <a:r>
              <a:rPr lang="cs-CZ" altLang="cs-CZ" sz="26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producent </a:t>
            </a:r>
            <a:r>
              <a:rPr lang="cs-CZ" altLang="cs-CZ" sz="2600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Clarivate</a:t>
            </a:r>
            <a:r>
              <a:rPr lang="cs-CZ" altLang="cs-CZ" sz="26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2600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Analytics</a:t>
            </a:r>
            <a:r>
              <a:rPr lang="cs-CZ" altLang="cs-CZ" sz="26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(dříve Thomson Reuters, předtím ISI) </a:t>
            </a:r>
          </a:p>
          <a:p>
            <a:pPr marL="442913" lvl="0" indent="-44291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260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79+ </a:t>
            </a:r>
            <a:r>
              <a:rPr lang="cs-CZ" altLang="cs-CZ" sz="26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miliónu záznamů, více jak 1 miliarda citovaných referencí</a:t>
            </a:r>
          </a:p>
          <a:p>
            <a:pPr marL="442913" lvl="0" indent="-44291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26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Pravidelně aktualizované bibliografické údaje o článcích z více jak </a:t>
            </a:r>
            <a:r>
              <a:rPr lang="cs-CZ" altLang="cs-CZ" sz="26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21.000 předních světových odborných časopisů</a:t>
            </a:r>
            <a:r>
              <a:rPr lang="cs-CZ" altLang="cs-CZ" sz="26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ze všech oblastí vědy</a:t>
            </a:r>
          </a:p>
          <a:p>
            <a:pPr marL="442913" lvl="0" indent="-44291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2600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Restrospektiva</a:t>
            </a:r>
            <a:r>
              <a:rPr lang="cs-CZ" altLang="cs-CZ" sz="26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více jak 60 let (u některých rejstříků jsou k dispozici data od r. 1945)</a:t>
            </a:r>
          </a:p>
          <a:p>
            <a:pPr marL="442912" lvl="0" indent="-404812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</a:pPr>
            <a:endParaRPr sz="2200" dirty="0">
              <a:solidFill>
                <a:srgbClr val="111111"/>
              </a:solidFill>
            </a:endParaRP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</a:endParaRP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36320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WoS</a:t>
            </a:r>
            <a:endParaRPr lang="cs-CZ" altLang="cs-CZ" sz="3600" b="1" dirty="0">
              <a:solidFill>
                <a:srgbClr val="0000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Citační </a:t>
            </a:r>
            <a:r>
              <a:rPr lang="cs-CZ" altLang="cs-CZ" sz="24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rejstříky: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  <a:r>
              <a:rPr lang="cs-CZ" altLang="cs-CZ" sz="22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Citation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</a:t>
            </a:r>
            <a:r>
              <a:rPr lang="cs-CZ" altLang="cs-CZ" sz="22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Expanded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- 1945 - současnost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altLang="cs-CZ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cs-CZ" altLang="cs-CZ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Citation</a:t>
            </a:r>
            <a:r>
              <a:rPr lang="cs-CZ" altLang="cs-CZ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</a:t>
            </a:r>
            <a:r>
              <a:rPr lang="cs-CZ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- 1977 -současnost 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2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cs-CZ" altLang="cs-CZ" sz="22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Citation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- 1977- současnost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2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Proceedings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Citation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- Science - 1990 - současnost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cs-CZ" altLang="cs-CZ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Proceedings</a:t>
            </a:r>
            <a:r>
              <a:rPr lang="cs-CZ" altLang="cs-CZ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Citation</a:t>
            </a:r>
            <a:r>
              <a:rPr lang="cs-CZ" altLang="cs-CZ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Index- </a:t>
            </a:r>
            <a:r>
              <a:rPr lang="cs-CZ" altLang="cs-CZ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altLang="cs-CZ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&amp; </a:t>
            </a:r>
            <a:r>
              <a:rPr lang="cs-CZ" altLang="cs-CZ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altLang="cs-CZ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- 1990 - současnost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Emerging</a:t>
            </a:r>
            <a:r>
              <a:rPr lang="cs-CZ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cs-CZ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Citation</a:t>
            </a:r>
            <a:r>
              <a:rPr lang="cs-CZ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(ESCI) </a:t>
            </a:r>
            <a:r>
              <a:rPr 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- 2015 – současnost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en-US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Citation Index– Science (BKCI-S) 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2008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současnost</a:t>
            </a:r>
            <a:endParaRPr lang="en-US" altLang="cs-CZ" sz="2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en-US" altLang="cs-CZ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Citation Index– Social Sciences &amp; Humanities (BKCI-SSH) </a:t>
            </a:r>
            <a:r>
              <a:rPr lang="cs-CZ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2008</a:t>
            </a:r>
            <a:r>
              <a:rPr lang="cs-CZ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současnost</a:t>
            </a:r>
          </a:p>
          <a:p>
            <a:pPr marL="442912" lvl="0" indent="-404812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</a:pPr>
            <a:endParaRPr sz="22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09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ct val="50000"/>
              </a:spcBef>
              <a:buClrTx/>
              <a:defRPr/>
            </a:pP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</a:t>
            </a: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Citation</a:t>
            </a: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Reports</a:t>
            </a: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(JCR)</a:t>
            </a: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442912" lvl="0" indent="-40481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</a:pPr>
            <a:r>
              <a:rPr lang="cs-CZ" altLang="cs-CZ" sz="2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Součást </a:t>
            </a:r>
            <a:r>
              <a:rPr lang="cs-CZ" altLang="cs-CZ" sz="2800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WoS</a:t>
            </a:r>
            <a:endParaRPr lang="cs-CZ" altLang="cs-CZ" sz="2800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2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Měření kvality excerpovaných časopisů pomocí tzv. </a:t>
            </a:r>
            <a:r>
              <a:rPr lang="cs-CZ" altLang="cs-CZ" sz="2800" b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impact</a:t>
            </a:r>
            <a:r>
              <a:rPr lang="cs-CZ" altLang="cs-CZ" sz="28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faktoru</a:t>
            </a: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2800" i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Impact</a:t>
            </a:r>
            <a:r>
              <a:rPr lang="cs-CZ" altLang="cs-CZ" sz="2800" i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faktor </a:t>
            </a:r>
            <a:r>
              <a:rPr lang="en-US" altLang="cs-CZ" sz="2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r>
              <a:rPr lang="cs-CZ" altLang="cs-CZ" sz="2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míra frekvence citací průměrného článku daného časopisu za dané časové období </a:t>
            </a: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2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lze využít jako základ pro odhad prestiže odborných časopisů </a:t>
            </a:r>
          </a:p>
          <a:p>
            <a:pPr marL="442912" lvl="0" indent="-404812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</a:pPr>
            <a:endParaRPr sz="2200" dirty="0">
              <a:solidFill>
                <a:srgbClr val="111111"/>
              </a:solidFill>
            </a:endParaRP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</a:endParaRP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69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3600" b="1" dirty="0">
                <a:latin typeface="Calibri" panose="020F0502020204030204" pitchFamily="34" charset="0"/>
              </a:rPr>
              <a:t> </a:t>
            </a: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Výpočet IF </a:t>
            </a: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</a:endParaRP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8BAE42B-B130-437C-BF80-B9AF7939A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7" y="894168"/>
            <a:ext cx="8848393" cy="506966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24FA63A-334E-4857-B277-833471773D19}"/>
              </a:ext>
            </a:extLst>
          </p:cNvPr>
          <p:cNvSpPr txBox="1"/>
          <p:nvPr/>
        </p:nvSpPr>
        <p:spPr>
          <a:xfrm>
            <a:off x="485192" y="6027003"/>
            <a:ext cx="817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Výpočet IF zde vkládám pro zajímavost, není třeba jej běžně vypočítávat, lze jej zjistit v JCR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539393" y="466531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>
              <a:lnSpc>
                <a:spcPct val="130000"/>
              </a:lnSpc>
              <a:buClr>
                <a:srgbClr val="111111"/>
              </a:buClr>
              <a:buSzPts val="2400"/>
              <a:defRPr/>
            </a:pP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</a:t>
            </a: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Science</a:t>
            </a: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Krátký </a:t>
            </a: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tutoriál</a:t>
            </a: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 v češtině</a:t>
            </a: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tabLst>
                <a:tab pos="442913" algn="l"/>
              </a:tabLst>
            </a:pPr>
            <a:endParaRPr lang="cs-CZ" altLang="cs-CZ" sz="3000" dirty="0">
              <a:solidFill>
                <a:srgbClr val="11111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</a:endParaRPr>
          </a:p>
          <a:p>
            <a:pPr marL="1128712" lvl="1" indent="-419100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  <a:buFont typeface="Arial"/>
              <a:buChar char="❖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16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</a:t>
            </a:r>
            <a:endParaRPr lang="cs-CZ" altLang="cs-CZ" sz="3600" b="1" dirty="0">
              <a:solidFill>
                <a:srgbClr val="0000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citační a abstraktová databáze, producent </a:t>
            </a:r>
            <a:r>
              <a:rPr lang="cs-CZ" altLang="cs-CZ" sz="3000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Elsevier</a:t>
            </a:r>
            <a:endParaRPr lang="cs-CZ" altLang="cs-CZ" sz="3000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Téměř 80 milionů záznamů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24.000 recenzovaných vědeckých časopisů ze všech vědních oblastí, odborné knihy a jejich části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zaměření na Evropu (včetně vybraných časopisů z České republiky) 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Plné pokrytí dat garantuje od r. 1996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Každoročně jsou přidány zhruba 3 miliony záznamů</a:t>
            </a: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  <a:latin typeface="+mn-lt"/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45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Indikátory SJR, SNIP</a:t>
            </a: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Metrika</a:t>
            </a: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 měření "prestiže" časopisů:</a:t>
            </a:r>
            <a:endParaRPr lang="cs-CZ" altLang="cs-CZ" sz="2400" b="1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lang="cs-CZ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SJR (</a:t>
            </a:r>
            <a:r>
              <a:rPr lang="cs-CZ" altLang="cs-CZ" sz="22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SCImago</a:t>
            </a:r>
            <a:r>
              <a:rPr lang="cs-CZ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cs-CZ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Rank) 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hodnota indikátoru pro daný časopis (do hodnoty se promítá vědecký obor, kvalita a renomé </a:t>
            </a:r>
            <a:r>
              <a:rPr lang="cs-CZ" altLang="cs-CZ" sz="22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časop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709613" lvl="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tabLst>
                <a:tab pos="442913" algn="l"/>
              </a:tabLst>
              <a:defRPr/>
            </a:pPr>
            <a:endParaRPr lang="cs-CZ" altLang="cs-CZ" sz="2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lang="cs-CZ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SNIP (Source-</a:t>
            </a:r>
            <a:r>
              <a:rPr lang="cs-CZ" altLang="cs-CZ" sz="22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</a:t>
            </a:r>
            <a:r>
              <a:rPr lang="cs-CZ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cs-CZ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cs-CZ" altLang="cs-CZ" sz="22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  <a:r>
              <a:rPr lang="cs-CZ" altLang="cs-CZ" sz="22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měří kontextuální citační dopad na základě celkového počtu citací v jednotlivých věd. obor.)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endParaRPr lang="cs-CZ" altLang="cs-CZ"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  <a:latin typeface="+mn-lt"/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60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539393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</a:t>
            </a:r>
            <a:endParaRPr lang="cs-CZ" altLang="cs-CZ" sz="3600" b="1" dirty="0">
              <a:solidFill>
                <a:srgbClr val="0000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citační a abstraktová databáze, producent </a:t>
            </a:r>
            <a:r>
              <a:rPr lang="cs-CZ" altLang="cs-CZ" sz="3000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Elsevier</a:t>
            </a:r>
            <a:endParaRPr lang="cs-CZ" altLang="cs-CZ" sz="3000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Téměř 60 milionů záznamů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24.000 recenzovaných vědeckých časopisů ze všech vědních oblastí, odborné knihy a jejich části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zaměření na Evropu (včetně vybraných časopisů z České republiky) 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Plné pokrytí dat garantuje od r. 1996</a:t>
            </a:r>
          </a:p>
          <a:p>
            <a:pPr marL="1128713" lvl="1" indent="-4191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Každoročně jsou přidány zhruba 3 miliony záznamů</a:t>
            </a: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  <a:latin typeface="+mn-lt"/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8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13ab93460_0_20"/>
          <p:cNvSpPr txBox="1"/>
          <p:nvPr/>
        </p:nvSpPr>
        <p:spPr>
          <a:xfrm>
            <a:off x="282925" y="571825"/>
            <a:ext cx="8148694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32" name="Google Shape;132;g613ab93460_0_20"/>
          <p:cNvSpPr txBox="1"/>
          <p:nvPr/>
        </p:nvSpPr>
        <p:spPr>
          <a:xfrm>
            <a:off x="414475" y="2137050"/>
            <a:ext cx="801714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 základě jednoho vyhledávacího  dotazu umožňuje prohledávat více zdrojů současně v rámci jednoho rozhraní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Podpora vzdáleného přístupu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Producent fa EBSCO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H-index</a:t>
            </a: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Pro výpočet používá </a:t>
            </a:r>
            <a:r>
              <a:rPr lang="cs-CZ" altLang="cs-CZ" sz="30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h-index (</a:t>
            </a:r>
            <a:r>
              <a:rPr lang="cs-CZ" altLang="cs-CZ" sz="3000" b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highly</a:t>
            </a:r>
            <a:r>
              <a:rPr lang="cs-CZ" altLang="cs-CZ" sz="30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altLang="cs-CZ" sz="3000" b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cited</a:t>
            </a:r>
            <a:r>
              <a:rPr lang="cs-CZ" altLang="cs-CZ" sz="30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 index - index vysoké citovanosti)</a:t>
            </a: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</a:rPr>
              <a:t>2006- vyvinut prof. Hirschem z Kalifornské univerzity v San Diegu</a:t>
            </a: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lang="cs-CZ" altLang="cs-CZ" sz="2200" dirty="0">
                <a:solidFill>
                  <a:srgbClr val="111111"/>
                </a:solidFill>
                <a:latin typeface="Calibri" panose="020F0502020204030204" pitchFamily="34" charset="0"/>
              </a:rPr>
              <a:t>Výpočet dopadu a kvantity vědecké výkonnosti jednotlivých badatelů</a:t>
            </a: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lang="cs-CZ" altLang="cs-CZ" sz="2200" b="1" i="1" dirty="0">
                <a:solidFill>
                  <a:srgbClr val="111111"/>
                </a:solidFill>
                <a:latin typeface="Calibri" panose="020F0502020204030204" pitchFamily="34" charset="0"/>
              </a:rPr>
              <a:t>Výpočet - vědec má index h, pokud h-počet jeho publikací získaly každá alespoň h-počet citací, zatímco ostatní práce mají každá méně než h citací</a:t>
            </a: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  <a:latin typeface="+mn-lt"/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35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606908" y="438539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</a:t>
            </a:r>
            <a:endParaRPr lang="cs-CZ" altLang="cs-CZ" sz="3600" b="1" dirty="0">
              <a:solidFill>
                <a:srgbClr val="0000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Uživatelské příručky</a:t>
            </a:r>
            <a:endParaRPr lang="cs-CZ" altLang="cs-CZ" sz="3000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  <a:latin typeface="+mn-lt"/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982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539393" y="30791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</a:t>
            </a: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</a:t>
            </a: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h-index</a:t>
            </a:r>
          </a:p>
          <a:p>
            <a:pPr marL="381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b="1" dirty="0">
              <a:solidFill>
                <a:srgbClr val="0000CC"/>
              </a:solidFill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3000" b="1" i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altLang="cs-CZ" sz="3000" b="1" i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Impact</a:t>
            </a:r>
            <a:r>
              <a:rPr lang="cs-CZ" altLang="cs-CZ" sz="3000" b="1" i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3000" b="1" i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factor</a:t>
            </a:r>
            <a:r>
              <a:rPr lang="cs-CZ" altLang="cs-CZ" sz="3000" b="1" i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 zakládá na evaluaci časopisů, </a:t>
            </a:r>
            <a:r>
              <a:rPr lang="cs-CZ" altLang="cs-CZ" sz="3000" b="1" i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h-index</a:t>
            </a:r>
            <a:r>
              <a:rPr lang="cs-CZ" altLang="cs-CZ" sz="30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je založen na celkové práci konkrétního výzkumníka a nepřihlíží k vlivu vnějších faktorů (např. redakční strategie)</a:t>
            </a:r>
            <a:endParaRPr lang="cs-CZ" altLang="cs-CZ" sz="3000" b="1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endParaRPr lang="cs-CZ" altLang="cs-CZ" sz="2200" dirty="0">
              <a:solidFill>
                <a:srgbClr val="111111"/>
              </a:solidFill>
              <a:latin typeface="Calibri" panose="020F0502020204030204" pitchFamily="34" charset="0"/>
            </a:endParaRP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  <a:latin typeface="+mn-lt"/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374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268806" y="181108"/>
            <a:ext cx="840866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</a:p>
          <a:p>
            <a:pPr>
              <a:spcBef>
                <a:spcPct val="50000"/>
              </a:spcBef>
              <a:defRPr/>
            </a:pPr>
            <a:endParaRPr lang="cs-CZ" sz="2400" b="1" dirty="0">
              <a:solidFill>
                <a:srgbClr val="0000CC"/>
              </a:solidFill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24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Web </a:t>
            </a:r>
            <a:r>
              <a:rPr lang="cs-CZ" altLang="cs-CZ" sz="2400" b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</a:t>
            </a:r>
            <a:r>
              <a:rPr lang="cs-CZ" altLang="cs-CZ" sz="2400" b="1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Knowledge</a:t>
            </a:r>
            <a:endParaRPr lang="cs-CZ" altLang="cs-CZ" sz="2400" b="1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Clarivate</a:t>
            </a: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Analytics</a:t>
            </a:r>
            <a:endParaRPr lang="cs-CZ" altLang="cs-CZ"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"Delší" historie</a:t>
            </a: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Citation</a:t>
            </a: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endParaRPr lang="cs-CZ" altLang="cs-CZ"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tabLst>
                <a:tab pos="442913" algn="l"/>
              </a:tabLst>
            </a:pPr>
            <a:endParaRPr lang="cs-CZ" altLang="cs-CZ" sz="2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0" indent="-442913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</a:pPr>
            <a:r>
              <a:rPr lang="cs-CZ" altLang="cs-CZ" sz="2400" b="1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Scopus</a:t>
            </a:r>
            <a:endParaRPr lang="cs-CZ" altLang="cs-CZ" sz="2400" b="1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Elsevier</a:t>
            </a:r>
            <a:endParaRPr lang="cs-CZ" altLang="cs-CZ"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počátku zaměření na Evropu (i časopisy z ČR)</a:t>
            </a: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</a:pP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Jiné metriky - h index, SNIP, SJR</a:t>
            </a:r>
          </a:p>
          <a:p>
            <a:pPr marL="709613" lvl="1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tabLst>
                <a:tab pos="442913" algn="l"/>
              </a:tabLst>
              <a:defRPr/>
            </a:pPr>
            <a:endParaRPr lang="cs-CZ" altLang="cs-CZ" sz="22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>
              <a:lnSpc>
                <a:spcPct val="130000"/>
              </a:lnSpc>
              <a:spcBef>
                <a:spcPts val="600"/>
              </a:spcBef>
              <a:buClr>
                <a:srgbClr val="111111"/>
              </a:buClr>
              <a:buSzPts val="3000"/>
            </a:pPr>
            <a:endParaRPr lang="cs-CZ" sz="2400" dirty="0">
              <a:solidFill>
                <a:srgbClr val="111111"/>
              </a:solidFill>
              <a:latin typeface="+mn-lt"/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  <a:p>
            <a:pPr marL="735012" lvl="1" algn="l" rtl="0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</a:pPr>
            <a:endParaRPr lang="cs-CZ" sz="24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662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13c9f9505_0_102"/>
          <p:cNvSpPr txBox="1">
            <a:spLocks noGrp="1"/>
          </p:cNvSpPr>
          <p:nvPr>
            <p:ph type="title"/>
          </p:nvPr>
        </p:nvSpPr>
        <p:spPr>
          <a:xfrm>
            <a:off x="345232" y="86633"/>
            <a:ext cx="8979056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Použité zdroje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5" name="Google Shape;345;g613c9f9505_0_102"/>
          <p:cNvSpPr txBox="1"/>
          <p:nvPr/>
        </p:nvSpPr>
        <p:spPr>
          <a:xfrm>
            <a:off x="208280" y="987321"/>
            <a:ext cx="8403875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1950" lvl="0" indent="-28575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STEINEROVÁ, Jela; GREŠKOVÁ, Mirka; ILAVSKÁ, Jana. </a:t>
            </a:r>
            <a:r>
              <a:rPr lang="cs-CZ" sz="18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Informačné</a:t>
            </a:r>
            <a:r>
              <a:rPr lang="cs-CZ" sz="18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stratégie</a:t>
            </a:r>
            <a:r>
              <a:rPr lang="cs-CZ" sz="18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sz="18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elektronickom</a:t>
            </a:r>
            <a:r>
              <a:rPr lang="cs-CZ" sz="18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prostredí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1. vyd. Bratislava: Univerzita Komenského v Bratislavě, 2010, 190 s. ISBN 9788022328487.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0" indent="-4429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z portálu ezdroje.muni.cz</a:t>
            </a: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tabLst>
                <a:tab pos="442913" algn="l"/>
              </a:tabLst>
              <a:defRPr/>
            </a:pPr>
            <a:endParaRPr lang="cs-CZ" altLang="cs-CZ" sz="1800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442913" lvl="0" indent="-4429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Měření vědecké výkonnosti: H-index v </a:t>
            </a:r>
            <a:r>
              <a:rPr lang="cs-CZ" altLang="cs-CZ" sz="1800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SciVerse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altLang="cs-CZ" sz="1800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Scopus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 se představuje 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[online]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[cit. 25-5-2021]. Dostupný z: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 https://docs.google.com/a/apps.fss.muni.cz/file/d/0B6l5SlM5Ig7LOVotWG1MVmJRMEtESFpSeVVNektuZw/preview</a:t>
            </a: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tabLst>
                <a:tab pos="442913" algn="l"/>
              </a:tabLst>
              <a:defRPr/>
            </a:pPr>
            <a:endParaRPr lang="cs-CZ" altLang="cs-CZ" sz="1800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442913" indent="-4429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en-US" sz="1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Web of Science platform: Web of Science: Summary of Coverage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</a:rPr>
              <a:t>. 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[cit. 25-5-2021]. Dostupný z: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 https://clarivate.libguides.com/webofscienceplatform/coverage</a:t>
            </a:r>
          </a:p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tabLst>
                <a:tab pos="442913" algn="l"/>
              </a:tabLst>
              <a:defRPr/>
            </a:pPr>
            <a:endParaRPr lang="cs-CZ" altLang="cs-CZ" sz="1800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442913" indent="-4429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en-US" sz="1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What content is indexed in Scopus? 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</a:rPr>
              <a:t>. 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[cit. 25-5-2021]. Dostupný z:</a:t>
            </a:r>
            <a:r>
              <a:rPr lang="cs-CZ" altLang="cs-CZ" sz="18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+mn-cs"/>
              </a:rPr>
              <a:t> https://service.elsevier.com/app/answers/detail/a_id/11274/supporthub/scopus/</a:t>
            </a:r>
          </a:p>
          <a:p>
            <a:pPr marL="442913" indent="-4429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endParaRPr lang="cs-CZ" altLang="cs-CZ" sz="1800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g609c77370a_1_2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609c77370a_1_235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dirty="0">
                <a:solidFill>
                  <a:schemeClr val="lt1"/>
                </a:solidFill>
              </a:rPr>
              <a:t>Zadání 2. praktického úkolu</a:t>
            </a:r>
            <a:endParaRPr sz="531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dirty="0">
              <a:solidFill>
                <a:srgbClr val="FFFFFF"/>
              </a:solidFill>
            </a:endParaRPr>
          </a:p>
        </p:txBody>
      </p:sp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94CEAA75-26E5-4907-9C68-442BD70CA8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g609c77370a_1_242">
            <a:extLst>
              <a:ext uri="{FF2B5EF4-FFF2-40B4-BE49-F238E27FC236}">
                <a16:creationId xmlns:a16="http://schemas.microsoft.com/office/drawing/2014/main" id="{18503148-A911-472A-99CA-AC93331BAB76}"/>
              </a:ext>
            </a:extLst>
          </p:cNvPr>
          <p:cNvSpPr txBox="1"/>
          <p:nvPr/>
        </p:nvSpPr>
        <p:spPr>
          <a:xfrm>
            <a:off x="180745" y="2212406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</a:rPr>
              <a:t>V případě jakýchkoli dotazů se prosím ozvěte </a:t>
            </a:r>
            <a:r>
              <a:rPr lang="cs-CZ" sz="4000" b="1" dirty="0">
                <a:solidFill>
                  <a:srgbClr val="0000DC"/>
                </a:solidFill>
                <a:sym typeface="Wingdings" panose="05000000000000000000" pitchFamily="2" charset="2"/>
              </a:rPr>
              <a:t></a:t>
            </a:r>
            <a:endParaRPr sz="4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g609c77370a_1_242">
            <a:extLst>
              <a:ext uri="{FF2B5EF4-FFF2-40B4-BE49-F238E27FC236}">
                <a16:creationId xmlns:a16="http://schemas.microsoft.com/office/drawing/2014/main" id="{F9A9EAF9-31AF-4579-8842-763DB838C1B4}"/>
              </a:ext>
            </a:extLst>
          </p:cNvPr>
          <p:cNvSpPr txBox="1"/>
          <p:nvPr/>
        </p:nvSpPr>
        <p:spPr>
          <a:xfrm>
            <a:off x="-77428" y="3433985"/>
            <a:ext cx="9144000" cy="14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i="0" u="none" strike="noStrike" cap="none" dirty="0">
                <a:solidFill>
                  <a:srgbClr val="0000CC"/>
                </a:solidFill>
              </a:rPr>
              <a:t>Dana Mazancová</a:t>
            </a: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3000" b="1" i="0" u="none" strike="noStrike" cap="none" dirty="0">
              <a:solidFill>
                <a:srgbClr val="0000CC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cs-CZ" sz="3000" b="1" u="sng" dirty="0">
                <a:solidFill>
                  <a:srgbClr val="0000CC"/>
                </a:solidFill>
                <a:latin typeface="+mn-lt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mazancov</a:t>
            </a:r>
            <a:r>
              <a:rPr lang="cs-CZ" sz="3000" b="1" i="0" u="sng" strike="noStrike" cap="none" dirty="0">
                <a:solidFill>
                  <a:srgbClr val="0000CC"/>
                </a:solidFill>
                <a:latin typeface="+mn-lt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@fss.muni.cz</a:t>
            </a:r>
            <a:endParaRPr sz="3000" i="0" u="none" strike="noStrike" cap="none" dirty="0">
              <a:solidFill>
                <a:srgbClr val="0000CC"/>
              </a:solidFill>
              <a:latin typeface="+mn-lt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613ab93460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613ab93460_0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79625"/>
            <a:ext cx="9143999" cy="26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43D56B4-C687-4C2A-A094-BA0E548ED6E8}"/>
              </a:ext>
            </a:extLst>
          </p:cNvPr>
          <p:cNvSpPr/>
          <p:nvPr/>
        </p:nvSpPr>
        <p:spPr>
          <a:xfrm>
            <a:off x="2907587" y="3010328"/>
            <a:ext cx="1664413" cy="3082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A703D14-C406-45EB-9572-B9A2D96FC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2" t="19924" r="17558" b="11859"/>
          <a:stretch/>
        </p:blipFill>
        <p:spPr>
          <a:xfrm>
            <a:off x="170120" y="35495"/>
            <a:ext cx="7836195" cy="3802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2EEF82A-8F3C-45E4-B1F3-E054039B4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4" t="18153" r="17441" b="12314"/>
          <a:stretch/>
        </p:blipFill>
        <p:spPr>
          <a:xfrm>
            <a:off x="1307807" y="3019645"/>
            <a:ext cx="7836194" cy="380286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4F33D5B-D578-45F0-B30F-BBACDECD78B1}"/>
              </a:ext>
            </a:extLst>
          </p:cNvPr>
          <p:cNvSpPr txBox="1"/>
          <p:nvPr/>
        </p:nvSpPr>
        <p:spPr>
          <a:xfrm>
            <a:off x="5404207" y="472611"/>
            <a:ext cx="2342508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Rozšířené vyhledávání</a:t>
            </a:r>
          </a:p>
        </p:txBody>
      </p:sp>
    </p:spTree>
    <p:extLst>
      <p:ext uri="{BB962C8B-B14F-4D97-AF65-F5344CB8AC3E}">
        <p14:creationId xmlns:p14="http://schemas.microsoft.com/office/powerpoint/2010/main" val="226143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3ab93460_0_33"/>
          <p:cNvSpPr txBox="1"/>
          <p:nvPr/>
        </p:nvSpPr>
        <p:spPr>
          <a:xfrm>
            <a:off x="282925" y="571825"/>
            <a:ext cx="836134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46" name="Google Shape;146;g613ab93460_0_33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Umožňuje prohledávání: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Souborného katalogu knihoven MU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Univerzitních databází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Databází elektronických knih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Závěrečných prací MU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Volně dostupných zdrojů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3ab93460_0_48"/>
          <p:cNvSpPr txBox="1"/>
          <p:nvPr/>
        </p:nvSpPr>
        <p:spPr>
          <a:xfrm>
            <a:off x="945399" y="590486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Full Text </a:t>
            </a:r>
            <a:r>
              <a:rPr lang="cs-CZ" sz="4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sz="4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60" name="Google Shape;160;g613ab93460_0_48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</a:pPr>
            <a:r>
              <a:rPr lang="cs-CZ" sz="3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3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Pokud v databázi není obsažen plný text  </a:t>
            </a:r>
            <a:endParaRPr sz="3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3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dokumentu, tak je prostřednictvím této   </a:t>
            </a:r>
            <a:endParaRPr sz="3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3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služby nabídnuto jeho dohledání v jiném </a:t>
            </a:r>
            <a:endParaRPr sz="3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3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zdroji (databázi, katalogu, vyhledávači)</a:t>
            </a:r>
            <a:endParaRPr sz="3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1478</Words>
  <Application>Microsoft Office PowerPoint</Application>
  <PresentationFormat>Předvádění na obrazovce (4:3)</PresentationFormat>
  <Paragraphs>262</Paragraphs>
  <Slides>55</Slides>
  <Notes>45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3" baseType="lpstr">
      <vt:lpstr>Arial</vt:lpstr>
      <vt:lpstr>Calibri</vt:lpstr>
      <vt:lpstr>Noto Sans Symbols</vt:lpstr>
      <vt:lpstr>Tahoma</vt:lpstr>
      <vt:lpstr>Times New Roman</vt:lpstr>
      <vt:lpstr>Verdana</vt:lpstr>
      <vt:lpstr>Wingdings</vt:lpstr>
      <vt:lpstr>Motiv Office</vt:lpstr>
      <vt:lpstr>Práce s informačními zdroji pro magisterské studenty ZUR</vt:lpstr>
      <vt:lpstr>Osnova lekce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Seznam dostupných časopisů a knih na MU </vt:lpstr>
      <vt:lpstr>Seznam dostupných časopisů a knih na MU – ukázka časopis</vt:lpstr>
      <vt:lpstr> Seznam dostupných časopisů a knih na MU </vt:lpstr>
      <vt:lpstr>Seznam dostupných časopisů a knih na MU – prolinkování do databáze Taylor&amp;Francis</vt:lpstr>
      <vt:lpstr> Seznam dostupných časopisů a knih na MU – ukázka kniha </vt:lpstr>
      <vt:lpstr> Seznam dostupných časopisů a knih  na MU - - prolinkování do databáze Sage knowledge </vt:lpstr>
      <vt:lpstr>Prezentace aplikace PowerPoint</vt:lpstr>
      <vt:lpstr>EBSCO Discovery Service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Taylor&amp;Francis</vt:lpstr>
      <vt:lpstr>Prezentace aplikace PowerPoint</vt:lpstr>
      <vt:lpstr>Sage Knowledge</vt:lpstr>
      <vt:lpstr>Prezentace aplikace PowerPoint</vt:lpstr>
      <vt:lpstr>Gale Virtual Reference Library</vt:lpstr>
      <vt:lpstr>Prezentace aplikace PowerPoint</vt:lpstr>
      <vt:lpstr>Bookport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bakalářské studenty ZUR</dc:title>
  <dc:creator>Aneta Pilátová</dc:creator>
  <cp:lastModifiedBy>Dana Mazancová</cp:lastModifiedBy>
  <cp:revision>51</cp:revision>
  <cp:lastPrinted>2021-05-25T13:10:36Z</cp:lastPrinted>
  <dcterms:created xsi:type="dcterms:W3CDTF">2019-07-22T10:37:01Z</dcterms:created>
  <dcterms:modified xsi:type="dcterms:W3CDTF">2021-05-27T06:16:42Z</dcterms:modified>
</cp:coreProperties>
</file>