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8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1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15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67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465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88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74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565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07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701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31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7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1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5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2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60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22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21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185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02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3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7.jpeg"/><Relationship Id="rId7" Type="http://schemas.openxmlformats.org/officeDocument/2006/relationships/image" Target="../media/image1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Listy agáve v pastelových barvách">
            <a:extLst>
              <a:ext uri="{FF2B5EF4-FFF2-40B4-BE49-F238E27FC236}">
                <a16:creationId xmlns:a16="http://schemas.microsoft.com/office/drawing/2014/main" id="{9E5FECA8-E193-4986-98FB-F2840FE32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91" b="864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>
                  <a:alpha val="15000"/>
                </a:schemeClr>
              </a:gs>
              <a:gs pos="75200">
                <a:schemeClr val="bg1">
                  <a:alpha val="15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69CA32-6643-437A-AF4C-78828F6B9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2449742"/>
            <a:ext cx="10905059" cy="15240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Změna reprezentace postav v pohádkách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A51754-76C7-4ACD-83F0-37EAD55A9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1800" dirty="0"/>
              <a:t>pasivní role VS aktivní role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608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Listy agáve v pastelových barvách">
            <a:extLst>
              <a:ext uri="{FF2B5EF4-FFF2-40B4-BE49-F238E27FC236}">
                <a16:creationId xmlns:a16="http://schemas.microsoft.com/office/drawing/2014/main" id="{9E5FECA8-E193-4986-98FB-F2840FE32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7091" b="8640"/>
          <a:stretch/>
        </p:blipFill>
        <p:spPr>
          <a:xfrm>
            <a:off x="20" y="-1"/>
            <a:ext cx="12191981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06A51754-76C7-4ACD-83F0-37EAD55A9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2011" y="5569431"/>
            <a:ext cx="6211956" cy="547962"/>
          </a:xfrm>
        </p:spPr>
        <p:txBody>
          <a:bodyPr anchor="t">
            <a:normAutofit/>
          </a:bodyPr>
          <a:lstStyle/>
          <a:p>
            <a:pPr algn="l"/>
            <a:endParaRPr lang="cs-CZ" sz="2000">
              <a:solidFill>
                <a:schemeClr val="tx1">
                  <a:alpha val="85000"/>
                </a:schemeClr>
              </a:solidFill>
            </a:endParaRP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C93C87AB-E50E-4BCB-A91F-09DD6A347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-555276" y="1209913"/>
            <a:ext cx="5221378" cy="4110824"/>
          </a:xfrm>
          <a:prstGeom prst="round2SameRect">
            <a:avLst>
              <a:gd name="adj1" fmla="val 3138"/>
              <a:gd name="adj2" fmla="val 235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 descr="Obsah obrázku text, patro, sport, tanečník&#10;&#10;Popis byl vytvořen automaticky">
            <a:extLst>
              <a:ext uri="{FF2B5EF4-FFF2-40B4-BE49-F238E27FC236}">
                <a16:creationId xmlns:a16="http://schemas.microsoft.com/office/drawing/2014/main" id="{CDEDDF22-8FE0-4B15-BE8E-AA42C59DC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r="15828" b="3"/>
          <a:stretch/>
        </p:blipFill>
        <p:spPr>
          <a:xfrm>
            <a:off x="0" y="819230"/>
            <a:ext cx="3950208" cy="4892040"/>
          </a:xfrm>
          <a:custGeom>
            <a:avLst/>
            <a:gdLst/>
            <a:ahLst/>
            <a:cxnLst/>
            <a:rect l="l" t="t" r="r" b="b"/>
            <a:pathLst>
              <a:path w="3950208" h="4892040">
                <a:moveTo>
                  <a:pt x="9283" y="0"/>
                </a:moveTo>
                <a:lnTo>
                  <a:pt x="3826250" y="0"/>
                </a:lnTo>
                <a:cubicBezTo>
                  <a:pt x="3894710" y="0"/>
                  <a:pt x="3950208" y="55498"/>
                  <a:pt x="3950208" y="123958"/>
                </a:cubicBezTo>
                <a:lnTo>
                  <a:pt x="3950208" y="4768082"/>
                </a:lnTo>
                <a:cubicBezTo>
                  <a:pt x="3950208" y="4836542"/>
                  <a:pt x="3894710" y="4892040"/>
                  <a:pt x="3826250" y="4892040"/>
                </a:cubicBezTo>
                <a:lnTo>
                  <a:pt x="9283" y="4892040"/>
                </a:lnTo>
                <a:cubicBezTo>
                  <a:pt x="4156" y="4892040"/>
                  <a:pt x="0" y="4887884"/>
                  <a:pt x="0" y="4882757"/>
                </a:cubicBezTo>
                <a:lnTo>
                  <a:pt x="0" y="9283"/>
                </a:lnTo>
                <a:cubicBezTo>
                  <a:pt x="0" y="4156"/>
                  <a:pt x="4156" y="0"/>
                  <a:pt x="9283" y="0"/>
                </a:cubicBezTo>
                <a:close/>
              </a:path>
            </a:pathLst>
          </a:custGeom>
        </p:spPr>
      </p:pic>
      <p:sp>
        <p:nvSpPr>
          <p:cNvPr id="17" name="Rectangle: Top Corners Rounded 23">
            <a:extLst>
              <a:ext uri="{FF2B5EF4-FFF2-40B4-BE49-F238E27FC236}">
                <a16:creationId xmlns:a16="http://schemas.microsoft.com/office/drawing/2014/main" id="{9DC3C9DC-A64F-4BCA-8AF4-5AF06BD38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557304" y="0"/>
            <a:ext cx="3712695" cy="3162712"/>
          </a:xfrm>
          <a:prstGeom prst="round2SameRect">
            <a:avLst>
              <a:gd name="adj1" fmla="val 4111"/>
              <a:gd name="adj2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B45672-37A0-4640-B276-133868A5E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48" b="1"/>
          <a:stretch/>
        </p:blipFill>
        <p:spPr>
          <a:xfrm>
            <a:off x="4722011" y="10"/>
            <a:ext cx="3383280" cy="2999222"/>
          </a:xfrm>
          <a:custGeom>
            <a:avLst/>
            <a:gdLst/>
            <a:ahLst/>
            <a:cxnLst/>
            <a:rect l="l" t="t" r="r" b="b"/>
            <a:pathLst>
              <a:path w="3383280" h="2999232">
                <a:moveTo>
                  <a:pt x="0" y="0"/>
                </a:moveTo>
                <a:lnTo>
                  <a:pt x="3383280" y="0"/>
                </a:lnTo>
                <a:lnTo>
                  <a:pt x="3383280" y="2875934"/>
                </a:lnTo>
                <a:cubicBezTo>
                  <a:pt x="3383280" y="2944030"/>
                  <a:pt x="3328078" y="2999232"/>
                  <a:pt x="3259982" y="2999232"/>
                </a:cubicBezTo>
                <a:lnTo>
                  <a:pt x="123298" y="2999232"/>
                </a:lnTo>
                <a:cubicBezTo>
                  <a:pt x="55202" y="2999232"/>
                  <a:pt x="0" y="2944030"/>
                  <a:pt x="0" y="2875934"/>
                </a:cubicBezTo>
                <a:close/>
              </a:path>
            </a:pathLst>
          </a:custGeom>
        </p:spPr>
      </p:pic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F79A1D25-E857-4166-93CA-B8772927C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785858" y="631778"/>
            <a:ext cx="3383284" cy="3429000"/>
          </a:xfrm>
          <a:prstGeom prst="round2SameRect">
            <a:avLst>
              <a:gd name="adj1" fmla="val 4111"/>
              <a:gd name="adj2" fmla="val 235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4F954F0-6A1B-4BD6-8B22-8351ECE1AE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r="15607" b="2"/>
          <a:stretch/>
        </p:blipFill>
        <p:spPr>
          <a:xfrm>
            <a:off x="8927592" y="819230"/>
            <a:ext cx="3264408" cy="3054096"/>
          </a:xfrm>
          <a:custGeom>
            <a:avLst/>
            <a:gdLst/>
            <a:ahLst/>
            <a:cxnLst/>
            <a:rect l="l" t="t" r="r" b="b"/>
            <a:pathLst>
              <a:path w="3264408" h="3054096">
                <a:moveTo>
                  <a:pt x="87897" y="0"/>
                </a:moveTo>
                <a:lnTo>
                  <a:pt x="3264408" y="0"/>
                </a:lnTo>
                <a:lnTo>
                  <a:pt x="3264408" y="3054096"/>
                </a:lnTo>
                <a:lnTo>
                  <a:pt x="87897" y="3054096"/>
                </a:lnTo>
                <a:cubicBezTo>
                  <a:pt x="39353" y="3054096"/>
                  <a:pt x="0" y="3014743"/>
                  <a:pt x="0" y="2966199"/>
                </a:cubicBezTo>
                <a:lnTo>
                  <a:pt x="0" y="87897"/>
                </a:lnTo>
                <a:cubicBezTo>
                  <a:pt x="0" y="39353"/>
                  <a:pt x="39353" y="0"/>
                  <a:pt x="87897" y="0"/>
                </a:cubicBezTo>
                <a:close/>
              </a:path>
            </a:pathLst>
          </a:custGeom>
        </p:spPr>
      </p:pic>
      <p:pic>
        <p:nvPicPr>
          <p:cNvPr id="25" name="Obrázek 24" descr="Obsah obrázku obloha, exteriér&#10;&#10;Popis byl vytvořen automaticky">
            <a:extLst>
              <a:ext uri="{FF2B5EF4-FFF2-40B4-BE49-F238E27FC236}">
                <a16:creationId xmlns:a16="http://schemas.microsoft.com/office/drawing/2014/main" id="{8ADADA6A-FDB9-44EE-82A3-7984C1448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99" y="3873326"/>
            <a:ext cx="4479646" cy="27976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Nadpis 1">
            <a:extLst>
              <a:ext uri="{FF2B5EF4-FFF2-40B4-BE49-F238E27FC236}">
                <a16:creationId xmlns:a16="http://schemas.microsoft.com/office/drawing/2014/main" id="{7EAA16FD-6020-4DE4-97AA-AAD6039FC2ED}"/>
              </a:ext>
            </a:extLst>
          </p:cNvPr>
          <p:cNvSpPr txBox="1">
            <a:spLocks/>
          </p:cNvSpPr>
          <p:nvPr/>
        </p:nvSpPr>
        <p:spPr>
          <a:xfrm>
            <a:off x="-314909" y="654635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1950</a:t>
            </a:r>
          </a:p>
        </p:txBody>
      </p:sp>
      <p:sp>
        <p:nvSpPr>
          <p:cNvPr id="30" name="Nadpis 1">
            <a:extLst>
              <a:ext uri="{FF2B5EF4-FFF2-40B4-BE49-F238E27FC236}">
                <a16:creationId xmlns:a16="http://schemas.microsoft.com/office/drawing/2014/main" id="{C5327C16-33ED-4497-AF57-1721BB41FF6A}"/>
              </a:ext>
            </a:extLst>
          </p:cNvPr>
          <p:cNvSpPr txBox="1">
            <a:spLocks/>
          </p:cNvSpPr>
          <p:nvPr/>
        </p:nvSpPr>
        <p:spPr>
          <a:xfrm>
            <a:off x="4179681" y="-90793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1959</a:t>
            </a: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7AA4EB08-D528-41DB-8FD4-00C4745DC610}"/>
              </a:ext>
            </a:extLst>
          </p:cNvPr>
          <p:cNvSpPr txBox="1">
            <a:spLocks/>
          </p:cNvSpPr>
          <p:nvPr/>
        </p:nvSpPr>
        <p:spPr>
          <a:xfrm>
            <a:off x="8328141" y="654635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1937</a:t>
            </a:r>
          </a:p>
        </p:txBody>
      </p:sp>
      <p:sp>
        <p:nvSpPr>
          <p:cNvPr id="32" name="Nadpis 1">
            <a:extLst>
              <a:ext uri="{FF2B5EF4-FFF2-40B4-BE49-F238E27FC236}">
                <a16:creationId xmlns:a16="http://schemas.microsoft.com/office/drawing/2014/main" id="{EA8AA1E6-ED30-41EE-ABEC-0D8CB56491B4}"/>
              </a:ext>
            </a:extLst>
          </p:cNvPr>
          <p:cNvSpPr txBox="1">
            <a:spLocks/>
          </p:cNvSpPr>
          <p:nvPr/>
        </p:nvSpPr>
        <p:spPr>
          <a:xfrm>
            <a:off x="3841950" y="3871461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1991</a:t>
            </a:r>
          </a:p>
        </p:txBody>
      </p:sp>
    </p:spTree>
    <p:extLst>
      <p:ext uri="{BB962C8B-B14F-4D97-AF65-F5344CB8AC3E}">
        <p14:creationId xmlns:p14="http://schemas.microsoft.com/office/powerpoint/2010/main" val="86055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Listy agáve v pastelových barvách">
            <a:extLst>
              <a:ext uri="{FF2B5EF4-FFF2-40B4-BE49-F238E27FC236}">
                <a16:creationId xmlns:a16="http://schemas.microsoft.com/office/drawing/2014/main" id="{9E5FECA8-E193-4986-98FB-F2840FE32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7091" b="86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643744B7-D6F7-4616-9026-F38871E4D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0363" y="4192241"/>
            <a:ext cx="6211956" cy="1377190"/>
          </a:xfrm>
        </p:spPr>
        <p:txBody>
          <a:bodyPr anchor="b">
            <a:normAutofit/>
          </a:bodyPr>
          <a:lstStyle/>
          <a:p>
            <a:pPr algn="l"/>
            <a:endParaRPr lang="cs-CZ" sz="4800">
              <a:solidFill>
                <a:schemeClr val="tx1"/>
              </a:solidFill>
            </a:endParaRP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C93C87AB-E50E-4BCB-A91F-09DD6A347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-555276" y="1209913"/>
            <a:ext cx="5221378" cy="4110824"/>
          </a:xfrm>
          <a:prstGeom prst="round2SameRect">
            <a:avLst>
              <a:gd name="adj1" fmla="val 3138"/>
              <a:gd name="adj2" fmla="val 235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panenka, hračka, nošení, oblečený&#10;&#10;Popis byl vytvořen automaticky">
            <a:extLst>
              <a:ext uri="{FF2B5EF4-FFF2-40B4-BE49-F238E27FC236}">
                <a16:creationId xmlns:a16="http://schemas.microsoft.com/office/drawing/2014/main" id="{EA17CE37-055D-443F-9FB1-69CC24DD0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791"/>
          <a:stretch/>
        </p:blipFill>
        <p:spPr>
          <a:xfrm>
            <a:off x="1" y="819305"/>
            <a:ext cx="3950208" cy="4892040"/>
          </a:xfrm>
          <a:custGeom>
            <a:avLst/>
            <a:gdLst/>
            <a:ahLst/>
            <a:cxnLst/>
            <a:rect l="l" t="t" r="r" b="b"/>
            <a:pathLst>
              <a:path w="3950208" h="4892040">
                <a:moveTo>
                  <a:pt x="9283" y="0"/>
                </a:moveTo>
                <a:lnTo>
                  <a:pt x="3826250" y="0"/>
                </a:lnTo>
                <a:cubicBezTo>
                  <a:pt x="3894710" y="0"/>
                  <a:pt x="3950208" y="55498"/>
                  <a:pt x="3950208" y="123958"/>
                </a:cubicBezTo>
                <a:lnTo>
                  <a:pt x="3950208" y="4768082"/>
                </a:lnTo>
                <a:cubicBezTo>
                  <a:pt x="3950208" y="4836542"/>
                  <a:pt x="3894710" y="4892040"/>
                  <a:pt x="3826250" y="4892040"/>
                </a:cubicBezTo>
                <a:lnTo>
                  <a:pt x="9283" y="4892040"/>
                </a:lnTo>
                <a:cubicBezTo>
                  <a:pt x="4156" y="4892040"/>
                  <a:pt x="0" y="4887884"/>
                  <a:pt x="0" y="4882757"/>
                </a:cubicBezTo>
                <a:lnTo>
                  <a:pt x="0" y="9283"/>
                </a:lnTo>
                <a:cubicBezTo>
                  <a:pt x="0" y="4156"/>
                  <a:pt x="4156" y="0"/>
                  <a:pt x="9283" y="0"/>
                </a:cubicBezTo>
                <a:close/>
              </a:path>
            </a:pathLst>
          </a:custGeom>
        </p:spPr>
      </p:pic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9DC3C9DC-A64F-4BCA-8AF4-5AF06BD38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557304" y="0"/>
            <a:ext cx="3712695" cy="3162712"/>
          </a:xfrm>
          <a:prstGeom prst="round2SameRect">
            <a:avLst>
              <a:gd name="adj1" fmla="val 4111"/>
              <a:gd name="adj2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 descr="Obsah obrázku obloha, osoba, exteriér, skupina&#10;&#10;Popis byl vytvořen automaticky">
            <a:extLst>
              <a:ext uri="{FF2B5EF4-FFF2-40B4-BE49-F238E27FC236}">
                <a16:creationId xmlns:a16="http://schemas.microsoft.com/office/drawing/2014/main" id="{CC305A4A-AEE2-4582-AF01-EDFDC06826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35115" b="-2"/>
          <a:stretch/>
        </p:blipFill>
        <p:spPr>
          <a:xfrm>
            <a:off x="4722011" y="10"/>
            <a:ext cx="3383280" cy="2999222"/>
          </a:xfrm>
          <a:custGeom>
            <a:avLst/>
            <a:gdLst/>
            <a:ahLst/>
            <a:cxnLst/>
            <a:rect l="l" t="t" r="r" b="b"/>
            <a:pathLst>
              <a:path w="3383280" h="2999232">
                <a:moveTo>
                  <a:pt x="0" y="0"/>
                </a:moveTo>
                <a:lnTo>
                  <a:pt x="3383280" y="0"/>
                </a:lnTo>
                <a:lnTo>
                  <a:pt x="3383280" y="2875934"/>
                </a:lnTo>
                <a:cubicBezTo>
                  <a:pt x="3383280" y="2944030"/>
                  <a:pt x="3328078" y="2999232"/>
                  <a:pt x="3259982" y="2999232"/>
                </a:cubicBezTo>
                <a:lnTo>
                  <a:pt x="123298" y="2999232"/>
                </a:lnTo>
                <a:cubicBezTo>
                  <a:pt x="55202" y="2999232"/>
                  <a:pt x="0" y="2944030"/>
                  <a:pt x="0" y="2875934"/>
                </a:cubicBezTo>
                <a:close/>
              </a:path>
            </a:pathLst>
          </a:custGeom>
        </p:spPr>
      </p:pic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F79A1D25-E857-4166-93CA-B8772927C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785858" y="631778"/>
            <a:ext cx="3383284" cy="3429000"/>
          </a:xfrm>
          <a:prstGeom prst="round2SameRect">
            <a:avLst>
              <a:gd name="adj1" fmla="val 4111"/>
              <a:gd name="adj2" fmla="val 235"/>
            </a:avLst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F0CAF289-F38A-4121-94E3-880BD02CAD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r="18060" b="-3"/>
          <a:stretch/>
        </p:blipFill>
        <p:spPr>
          <a:xfrm>
            <a:off x="8927592" y="819230"/>
            <a:ext cx="3264408" cy="3054096"/>
          </a:xfrm>
          <a:custGeom>
            <a:avLst/>
            <a:gdLst/>
            <a:ahLst/>
            <a:cxnLst/>
            <a:rect l="l" t="t" r="r" b="b"/>
            <a:pathLst>
              <a:path w="3264408" h="3054096">
                <a:moveTo>
                  <a:pt x="87897" y="0"/>
                </a:moveTo>
                <a:lnTo>
                  <a:pt x="3264408" y="0"/>
                </a:lnTo>
                <a:lnTo>
                  <a:pt x="3264408" y="3054096"/>
                </a:lnTo>
                <a:lnTo>
                  <a:pt x="87897" y="3054096"/>
                </a:lnTo>
                <a:cubicBezTo>
                  <a:pt x="39353" y="3054096"/>
                  <a:pt x="0" y="3014743"/>
                  <a:pt x="0" y="2966199"/>
                </a:cubicBezTo>
                <a:lnTo>
                  <a:pt x="0" y="87897"/>
                </a:lnTo>
                <a:cubicBezTo>
                  <a:pt x="0" y="39353"/>
                  <a:pt x="39353" y="0"/>
                  <a:pt x="87897" y="0"/>
                </a:cubicBezTo>
                <a:close/>
              </a:path>
            </a:pathLst>
          </a:cu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06A51754-76C7-4ACD-83F0-37EAD55A9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418" y="6924685"/>
            <a:ext cx="9440034" cy="1049867"/>
          </a:xfrm>
        </p:spPr>
        <p:txBody>
          <a:bodyPr>
            <a:normAutofit/>
          </a:bodyPr>
          <a:lstStyle/>
          <a:p>
            <a:r>
              <a:rPr lang="cs-CZ" dirty="0"/>
              <a:t>Bojovnost a statečnost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9771A1D9-E56D-47F1-93D2-8A8DDFF79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73" y="3703263"/>
            <a:ext cx="3899504" cy="29264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Nadpis 1">
            <a:extLst>
              <a:ext uri="{FF2B5EF4-FFF2-40B4-BE49-F238E27FC236}">
                <a16:creationId xmlns:a16="http://schemas.microsoft.com/office/drawing/2014/main" id="{78501B53-D6D8-43B0-B297-4FB666266DCD}"/>
              </a:ext>
            </a:extLst>
          </p:cNvPr>
          <p:cNvSpPr txBox="1">
            <a:spLocks/>
          </p:cNvSpPr>
          <p:nvPr/>
        </p:nvSpPr>
        <p:spPr>
          <a:xfrm>
            <a:off x="4179681" y="-90793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2012</a:t>
            </a:r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9832F1BC-FE02-4B74-BD93-256A3717D4C1}"/>
              </a:ext>
            </a:extLst>
          </p:cNvPr>
          <p:cNvSpPr txBox="1">
            <a:spLocks/>
          </p:cNvSpPr>
          <p:nvPr/>
        </p:nvSpPr>
        <p:spPr>
          <a:xfrm>
            <a:off x="-549858" y="609271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2012</a:t>
            </a: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0EB01569-67F7-4C1D-8DC7-E99F9D6BF089}"/>
              </a:ext>
            </a:extLst>
          </p:cNvPr>
          <p:cNvSpPr txBox="1">
            <a:spLocks/>
          </p:cNvSpPr>
          <p:nvPr/>
        </p:nvSpPr>
        <p:spPr>
          <a:xfrm>
            <a:off x="4060996" y="3774131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2012</a:t>
            </a:r>
          </a:p>
        </p:txBody>
      </p:sp>
      <p:sp>
        <p:nvSpPr>
          <p:cNvPr id="29" name="Nadpis 1">
            <a:extLst>
              <a:ext uri="{FF2B5EF4-FFF2-40B4-BE49-F238E27FC236}">
                <a16:creationId xmlns:a16="http://schemas.microsoft.com/office/drawing/2014/main" id="{F3DD1361-E535-4EAA-946C-50A4962E0F00}"/>
              </a:ext>
            </a:extLst>
          </p:cNvPr>
          <p:cNvSpPr txBox="1">
            <a:spLocks/>
          </p:cNvSpPr>
          <p:nvPr/>
        </p:nvSpPr>
        <p:spPr>
          <a:xfrm>
            <a:off x="8404814" y="731631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419299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6AAB769-9635-4A0E-8861-BB3FE8396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Listy agáve v pastelových barvách">
            <a:extLst>
              <a:ext uri="{FF2B5EF4-FFF2-40B4-BE49-F238E27FC236}">
                <a16:creationId xmlns:a16="http://schemas.microsoft.com/office/drawing/2014/main" id="{9E5FECA8-E193-4986-98FB-F2840FE32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l="16721" r="10004" b="-1"/>
          <a:stretch/>
        </p:blipFill>
        <p:spPr>
          <a:xfrm>
            <a:off x="4663723" y="10"/>
            <a:ext cx="7528276" cy="685799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643744B7-D6F7-4616-9026-F38871E4D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9441" y="1233378"/>
            <a:ext cx="5441285" cy="2364964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BF7BBCC-A085-493E-83D9-01D4F8E8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9B0CD53E-5C07-4E06-BECC-7B17061569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2" r="3701" b="2"/>
          <a:stretch/>
        </p:blipFill>
        <p:spPr>
          <a:xfrm>
            <a:off x="-11427" y="3475691"/>
            <a:ext cx="6098013" cy="338327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06A51754-76C7-4ACD-83F0-37EAD55A9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418" y="6924685"/>
            <a:ext cx="9440034" cy="1049867"/>
          </a:xfrm>
        </p:spPr>
        <p:txBody>
          <a:bodyPr>
            <a:normAutofit/>
          </a:bodyPr>
          <a:lstStyle/>
          <a:p>
            <a:r>
              <a:rPr lang="cs-CZ" dirty="0"/>
              <a:t>Bojovnost a statečnost</a:t>
            </a:r>
          </a:p>
        </p:txBody>
      </p:sp>
      <p:pic>
        <p:nvPicPr>
          <p:cNvPr id="10" name="Obrázek 9" descr="Obsah obrázku osoba, interiér, hudba&#10;&#10;Popis byl vytvořen automaticky">
            <a:extLst>
              <a:ext uri="{FF2B5EF4-FFF2-40B4-BE49-F238E27FC236}">
                <a16:creationId xmlns:a16="http://schemas.microsoft.com/office/drawing/2014/main" id="{DD2085F9-BFF0-41F6-AECD-8477F299A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013" y="7033"/>
            <a:ext cx="6303066" cy="3939407"/>
          </a:xfrm>
          <a:prstGeom prst="rect">
            <a:avLst/>
          </a:prstGeom>
        </p:spPr>
      </p:pic>
      <p:pic>
        <p:nvPicPr>
          <p:cNvPr id="16" name="Obrázek 15" descr="Obsah obrázku zdobené&#10;&#10;Popis byl vytvořen automaticky">
            <a:extLst>
              <a:ext uri="{FF2B5EF4-FFF2-40B4-BE49-F238E27FC236}">
                <a16:creationId xmlns:a16="http://schemas.microsoft.com/office/drawing/2014/main" id="{6BA84C6A-EE7D-40BD-A8B8-1566DAA91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00" y="3664066"/>
            <a:ext cx="6230576" cy="3260617"/>
          </a:xfrm>
          <a:prstGeom prst="rect">
            <a:avLst/>
          </a:prstGeom>
        </p:spPr>
      </p:pic>
      <p:pic>
        <p:nvPicPr>
          <p:cNvPr id="19" name="Obrázek 18" descr="Obsah obrázku hračka, panenka, osoba&#10;&#10;Popis byl vytvořen automaticky">
            <a:extLst>
              <a:ext uri="{FF2B5EF4-FFF2-40B4-BE49-F238E27FC236}">
                <a16:creationId xmlns:a16="http://schemas.microsoft.com/office/drawing/2014/main" id="{D79D9CD4-89A2-4174-87FA-E009C67EC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" y="6072"/>
            <a:ext cx="5993363" cy="3516561"/>
          </a:xfrm>
          <a:prstGeom prst="rect">
            <a:avLst/>
          </a:prstGeom>
        </p:spPr>
      </p:pic>
      <p:sp>
        <p:nvSpPr>
          <p:cNvPr id="41" name="Nadpis 1">
            <a:extLst>
              <a:ext uri="{FF2B5EF4-FFF2-40B4-BE49-F238E27FC236}">
                <a16:creationId xmlns:a16="http://schemas.microsoft.com/office/drawing/2014/main" id="{5152B3CF-C379-4749-A409-B0D33A28AFFF}"/>
              </a:ext>
            </a:extLst>
          </p:cNvPr>
          <p:cNvSpPr txBox="1">
            <a:spLocks/>
          </p:cNvSpPr>
          <p:nvPr/>
        </p:nvSpPr>
        <p:spPr>
          <a:xfrm>
            <a:off x="-550435" y="-75771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2013</a:t>
            </a:r>
          </a:p>
        </p:txBody>
      </p:sp>
      <p:sp>
        <p:nvSpPr>
          <p:cNvPr id="42" name="Nadpis 1">
            <a:extLst>
              <a:ext uri="{FF2B5EF4-FFF2-40B4-BE49-F238E27FC236}">
                <a16:creationId xmlns:a16="http://schemas.microsoft.com/office/drawing/2014/main" id="{9E784254-7B25-4539-A140-D6D25BAEA942}"/>
              </a:ext>
            </a:extLst>
          </p:cNvPr>
          <p:cNvSpPr txBox="1">
            <a:spLocks/>
          </p:cNvSpPr>
          <p:nvPr/>
        </p:nvSpPr>
        <p:spPr>
          <a:xfrm>
            <a:off x="-964435" y="3084926"/>
            <a:ext cx="3219472" cy="1026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00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44" name="Nadpis 1">
            <a:extLst>
              <a:ext uri="{FF2B5EF4-FFF2-40B4-BE49-F238E27FC236}">
                <a16:creationId xmlns:a16="http://schemas.microsoft.com/office/drawing/2014/main" id="{559D4338-7DB1-4E82-97AD-0508A6CEC1D8}"/>
              </a:ext>
            </a:extLst>
          </p:cNvPr>
          <p:cNvSpPr txBox="1">
            <a:spLocks/>
          </p:cNvSpPr>
          <p:nvPr/>
        </p:nvSpPr>
        <p:spPr>
          <a:xfrm>
            <a:off x="6057539" y="-126439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1995 - 1999</a:t>
            </a:r>
          </a:p>
        </p:txBody>
      </p:sp>
      <p:sp>
        <p:nvSpPr>
          <p:cNvPr id="46" name="Nadpis 1">
            <a:extLst>
              <a:ext uri="{FF2B5EF4-FFF2-40B4-BE49-F238E27FC236}">
                <a16:creationId xmlns:a16="http://schemas.microsoft.com/office/drawing/2014/main" id="{B8EEC6A4-33A0-428E-B771-F6A29BD3D832}"/>
              </a:ext>
            </a:extLst>
          </p:cNvPr>
          <p:cNvSpPr txBox="1">
            <a:spLocks/>
          </p:cNvSpPr>
          <p:nvPr/>
        </p:nvSpPr>
        <p:spPr>
          <a:xfrm>
            <a:off x="5535997" y="3551444"/>
            <a:ext cx="2370322" cy="745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600" dirty="0">
                <a:solidFill>
                  <a:schemeClr val="tx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28800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Listy agáve v pastelových barvách">
            <a:extLst>
              <a:ext uri="{FF2B5EF4-FFF2-40B4-BE49-F238E27FC236}">
                <a16:creationId xmlns:a16="http://schemas.microsoft.com/office/drawing/2014/main" id="{9E5FECA8-E193-4986-98FB-F2840FE32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91" b="864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2" name="Rectangle 2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5000">
                <a:schemeClr val="bg1">
                  <a:alpha val="15000"/>
                </a:schemeClr>
              </a:gs>
              <a:gs pos="75200">
                <a:schemeClr val="bg1">
                  <a:alpha val="15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69CA32-6643-437A-AF4C-78828F6B9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9" y="509411"/>
            <a:ext cx="10905059" cy="8021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Otázky do diskuze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6A51754-76C7-4ACD-83F0-37EAD55A9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110" y="1488252"/>
            <a:ext cx="10902016" cy="3028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endParaRPr lang="cs-CZ" sz="1800" dirty="0"/>
          </a:p>
          <a:p>
            <a:r>
              <a:rPr lang="cs-CZ" sz="10800" dirty="0">
                <a:solidFill>
                  <a:schemeClr val="bg1"/>
                </a:solidFill>
              </a:rPr>
              <a:t>Domníváte se, že je reprezentace současných ženských a mužských postav v pohádkách zpracována dobře?</a:t>
            </a:r>
          </a:p>
          <a:p>
            <a:r>
              <a:rPr lang="cs-CZ" sz="10800" dirty="0">
                <a:solidFill>
                  <a:schemeClr val="bg1"/>
                </a:solidFill>
              </a:rPr>
              <a:t>V čem se podle vás posunula reprezentace k lepšímu a v čem třeba k horšímu a proč?</a:t>
            </a:r>
          </a:p>
          <a:p>
            <a:r>
              <a:rPr lang="cs-CZ" sz="10800" dirty="0">
                <a:solidFill>
                  <a:schemeClr val="bg1"/>
                </a:solidFill>
              </a:rPr>
              <a:t>Odpovídá podle vás současné vyobrazení realitě?</a:t>
            </a:r>
          </a:p>
          <a:p>
            <a:r>
              <a:rPr lang="cs-CZ" sz="10800" dirty="0">
                <a:solidFill>
                  <a:schemeClr val="bg1"/>
                </a:solidFill>
              </a:rPr>
              <a:t>Proč si myslíte, že je tvůrci začínají takhle zobrazovat?</a:t>
            </a:r>
          </a:p>
          <a:p>
            <a:endParaRPr lang="cs-CZ" sz="1800" dirty="0"/>
          </a:p>
        </p:txBody>
      </p:sp>
      <p:cxnSp>
        <p:nvCxnSpPr>
          <p:cNvPr id="33" name="Straight Connector 29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5555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LightSeed_2SEEDS">
      <a:dk1>
        <a:srgbClr val="000000"/>
      </a:dk1>
      <a:lt1>
        <a:srgbClr val="FFFFFF"/>
      </a:lt1>
      <a:dk2>
        <a:srgbClr val="213B38"/>
      </a:dk2>
      <a:lt2>
        <a:srgbClr val="E2E8E7"/>
      </a:lt2>
      <a:accent1>
        <a:srgbClr val="CB6E78"/>
      </a:accent1>
      <a:accent2>
        <a:srgbClr val="D488B0"/>
      </a:accent2>
      <a:accent3>
        <a:srgbClr val="D0967C"/>
      </a:accent3>
      <a:accent4>
        <a:srgbClr val="60B287"/>
      </a:accent4>
      <a:accent5>
        <a:srgbClr val="70AEA7"/>
      </a:accent5>
      <a:accent6>
        <a:srgbClr val="6AACC9"/>
      </a:accent6>
      <a:hlink>
        <a:srgbClr val="568E88"/>
      </a:hlink>
      <a:folHlink>
        <a:srgbClr val="7F7F7F"/>
      </a:folHlink>
    </a:clrScheme>
    <a:fontScheme name="Slate">
      <a:majorFont>
        <a:latin typeface="Georgia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Dubai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85</Words>
  <Application>Microsoft Office PowerPoint</Application>
  <PresentationFormat>Širokoúhlá obrazovka</PresentationFormat>
  <Paragraphs>22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Dubai</vt:lpstr>
      <vt:lpstr>Georgia Pro</vt:lpstr>
      <vt:lpstr>Wingdings 2</vt:lpstr>
      <vt:lpstr>SlateVTI</vt:lpstr>
      <vt:lpstr>Změna reprezentace postav v pohádkách</vt:lpstr>
      <vt:lpstr>Prezentace aplikace PowerPoint</vt:lpstr>
      <vt:lpstr>Prezentace aplikace PowerPoint</vt:lpstr>
      <vt:lpstr>Prezentace aplikace PowerPoint</vt:lpstr>
      <vt:lpstr>Otázky do diskuze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Změna reprezentace a rolí mužských a ženských postav v pohádkách</dc:title>
  <dc:creator>Klara.Straska@outlook.cz</dc:creator>
  <cp:lastModifiedBy>Klara.Straska@outlook.cz</cp:lastModifiedBy>
  <cp:revision>5</cp:revision>
  <dcterms:created xsi:type="dcterms:W3CDTF">2021-11-08T08:01:04Z</dcterms:created>
  <dcterms:modified xsi:type="dcterms:W3CDTF">2021-11-11T08:09:17Z</dcterms:modified>
</cp:coreProperties>
</file>