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0" r:id="rId7"/>
    <p:sldId id="266" r:id="rId8"/>
    <p:sldId id="263" r:id="rId9"/>
    <p:sldId id="264" r:id="rId10"/>
    <p:sldId id="265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ýmová Renata" initials="TR" lastIdx="7" clrIdx="0">
    <p:extLst>
      <p:ext uri="{19B8F6BF-5375-455C-9EA6-DF929625EA0E}">
        <p15:presenceInfo xmlns:p15="http://schemas.microsoft.com/office/powerpoint/2012/main" userId="S::Renata.Tymova@ceskatelevize.cz::cf80ccbc-0f2c-44bc-9882-7774fe360f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1754" autoAdjust="0"/>
  </p:normalViewPr>
  <p:slideViewPr>
    <p:cSldViewPr snapToGrid="0">
      <p:cViewPr varScale="1">
        <p:scale>
          <a:sx n="48" d="100"/>
          <a:sy n="48" d="100"/>
        </p:scale>
        <p:origin x="66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.vac\Downloads\Po&#345;ady_RT_2021%20(1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.vac\Downloads\Po&#345;ady_RT_2021%20(1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.vac\Downloads\Po&#345;ady_RT_2021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.vac\Downloads\Po&#345;ady_RT_2021%20(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i.vac\Downloads\Po&#345;ady_RT_2021%20(1)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bg1">
                <a:lumMod val="6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BA4-455C-8996-0FB51D7A0D00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BA4-455C-8996-0FB51D7A0D00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BA4-455C-8996-0FB51D7A0D00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BA4-455C-8996-0FB51D7A0D00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BA4-455C-8996-0FB51D7A0D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'Stardance_Zázraky 2019'!$AD$30:$AD$34</c:f>
              <c:strCache>
                <c:ptCount val="5"/>
                <c:pt idx="0">
                  <c:v>Stardance X</c:v>
                </c:pt>
                <c:pt idx="1">
                  <c:v>Zázraky přírody</c:v>
                </c:pt>
                <c:pt idx="2">
                  <c:v>Zkáza Dejvického divadla </c:v>
                </c:pt>
                <c:pt idx="3">
                  <c:v>Rapl II.</c:v>
                </c:pt>
                <c:pt idx="4">
                  <c:v>Most!</c:v>
                </c:pt>
              </c:strCache>
            </c:strRef>
          </c:cat>
          <c:val>
            <c:numRef>
              <c:f>'Stardance_Zázraky 2019'!$AE$30:$AE$34</c:f>
              <c:numCache>
                <c:formatCode>General</c:formatCode>
                <c:ptCount val="5"/>
                <c:pt idx="0">
                  <c:v>1352</c:v>
                </c:pt>
                <c:pt idx="1">
                  <c:v>763</c:v>
                </c:pt>
                <c:pt idx="2">
                  <c:v>764</c:v>
                </c:pt>
                <c:pt idx="3">
                  <c:v>1318</c:v>
                </c:pt>
                <c:pt idx="4">
                  <c:v>1682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A4-455C-8996-0FB51D7A0D0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3836144"/>
        <c:axId val="503836464"/>
      </c:barChart>
      <c:catAx>
        <c:axId val="503836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836464"/>
        <c:crosses val="autoZero"/>
        <c:auto val="1"/>
        <c:lblAlgn val="ctr"/>
        <c:lblOffset val="100"/>
        <c:noMultiLvlLbl val="0"/>
      </c:catAx>
      <c:valAx>
        <c:axId val="503836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03836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'Stardance_Zázraky 2019'!$O$12</c:f>
              <c:strCache>
                <c:ptCount val="1"/>
                <c:pt idx="0">
                  <c:v>StardanceX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'Stardance_Zázraky 2019'!$N$13:$N$14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'Stardance_Zázraky 2019'!$O$13:$O$14</c:f>
              <c:numCache>
                <c:formatCode>General</c:formatCode>
                <c:ptCount val="2"/>
                <c:pt idx="0">
                  <c:v>26.97</c:v>
                </c:pt>
                <c:pt idx="1">
                  <c:v>39.270000000000003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294-400C-9907-0D9225592331}"/>
            </c:ext>
          </c:extLst>
        </c:ser>
        <c:ser>
          <c:idx val="1"/>
          <c:order val="1"/>
          <c:tx>
            <c:strRef>
              <c:f>'Stardance_Zázraky 2019'!$P$12</c:f>
              <c:strCache>
                <c:ptCount val="1"/>
                <c:pt idx="0">
                  <c:v>Zázraky přírody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'Stardance_Zázraky 2019'!$N$13:$N$14</c:f>
              <c:strCache>
                <c:ptCount val="2"/>
                <c:pt idx="0">
                  <c:v>Muži</c:v>
                </c:pt>
                <c:pt idx="1">
                  <c:v>Ženy</c:v>
                </c:pt>
              </c:strCache>
            </c:strRef>
          </c:cat>
          <c:val>
            <c:numRef>
              <c:f>'Stardance_Zázraky 2019'!$P$13:$P$14</c:f>
              <c:numCache>
                <c:formatCode>General</c:formatCode>
                <c:ptCount val="2"/>
                <c:pt idx="0">
                  <c:v>21.33</c:v>
                </c:pt>
                <c:pt idx="1">
                  <c:v>23.5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294-400C-9907-0D92255923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5590288"/>
        <c:axId val="585595408"/>
      </c:barChart>
      <c:catAx>
        <c:axId val="585590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5595408"/>
        <c:crosses val="autoZero"/>
        <c:auto val="1"/>
        <c:lblAlgn val="ctr"/>
        <c:lblOffset val="100"/>
        <c:noMultiLvlLbl val="0"/>
      </c:catAx>
      <c:valAx>
        <c:axId val="585595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5590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'Stardance_Zázraky 2019'!$V$4</c:f>
              <c:strCache>
                <c:ptCount val="1"/>
                <c:pt idx="0">
                  <c:v>Stardance X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'Stardance_Zázraky 2019'!$W$3:$AA$3</c:f>
              <c:strCache>
                <c:ptCount val="5"/>
                <c:pt idx="0">
                  <c:v>4–14</c:v>
                </c:pt>
                <c:pt idx="1">
                  <c:v>15–34</c:v>
                </c:pt>
                <c:pt idx="2">
                  <c:v>35–44</c:v>
                </c:pt>
                <c:pt idx="3">
                  <c:v>45–54</c:v>
                </c:pt>
                <c:pt idx="4">
                  <c:v>55+</c:v>
                </c:pt>
              </c:strCache>
            </c:strRef>
          </c:cat>
          <c:val>
            <c:numRef>
              <c:f>'Stardance_Zázraky 2019'!$W$4:$AA$4</c:f>
              <c:numCache>
                <c:formatCode>#,##0.00</c:formatCode>
                <c:ptCount val="5"/>
                <c:pt idx="0">
                  <c:v>43.384858710421298</c:v>
                </c:pt>
                <c:pt idx="1">
                  <c:v>26.4278128629797</c:v>
                </c:pt>
                <c:pt idx="2">
                  <c:v>34.520583510537499</c:v>
                </c:pt>
                <c:pt idx="3">
                  <c:v>26.216205863506499</c:v>
                </c:pt>
                <c:pt idx="4">
                  <c:v>37.922115775057499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C4-449C-9D23-C9B28E358EAF}"/>
            </c:ext>
          </c:extLst>
        </c:ser>
        <c:ser>
          <c:idx val="1"/>
          <c:order val="1"/>
          <c:tx>
            <c:strRef>
              <c:f>'Stardance_Zázraky 2019'!$V$5</c:f>
              <c:strCache>
                <c:ptCount val="1"/>
                <c:pt idx="0">
                  <c:v>Zázraky přírody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'Stardance_Zázraky 2019'!$W$3:$AA$3</c:f>
              <c:strCache>
                <c:ptCount val="5"/>
                <c:pt idx="0">
                  <c:v>4–14</c:v>
                </c:pt>
                <c:pt idx="1">
                  <c:v>15–34</c:v>
                </c:pt>
                <c:pt idx="2">
                  <c:v>35–44</c:v>
                </c:pt>
                <c:pt idx="3">
                  <c:v>45–54</c:v>
                </c:pt>
                <c:pt idx="4">
                  <c:v>55+</c:v>
                </c:pt>
              </c:strCache>
            </c:strRef>
          </c:cat>
          <c:val>
            <c:numRef>
              <c:f>'Stardance_Zázraky 2019'!$W$5:$AA$5</c:f>
              <c:numCache>
                <c:formatCode>#,##0.00</c:formatCode>
                <c:ptCount val="5"/>
                <c:pt idx="0">
                  <c:v>18.454293092780802</c:v>
                </c:pt>
                <c:pt idx="1">
                  <c:v>10.909889227220001</c:v>
                </c:pt>
                <c:pt idx="2">
                  <c:v>18.633939933685198</c:v>
                </c:pt>
                <c:pt idx="3">
                  <c:v>18.100519490164299</c:v>
                </c:pt>
                <c:pt idx="4">
                  <c:v>26.973051675536599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C4-449C-9D23-C9B28E358EA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86300368"/>
        <c:axId val="586301328"/>
      </c:barChart>
      <c:catAx>
        <c:axId val="586300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6301328"/>
        <c:crosses val="autoZero"/>
        <c:auto val="1"/>
        <c:lblAlgn val="ctr"/>
        <c:lblOffset val="100"/>
        <c:noMultiLvlLbl val="0"/>
      </c:catAx>
      <c:valAx>
        <c:axId val="58630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63003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8329958241133882"/>
          <c:y val="0.93133136227469049"/>
          <c:w val="0.21234838245261492"/>
          <c:h val="6.866863772530952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'Stardance_Zázraky 2019'!$AD$4</c:f>
              <c:strCache>
                <c:ptCount val="1"/>
                <c:pt idx="0">
                  <c:v>Stardance X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'Stardance_Zázraky 2019'!$AE$3:$AG$3</c:f>
              <c:strCache>
                <c:ptCount val="3"/>
                <c:pt idx="0">
                  <c:v>ZŠ+VYUČ</c:v>
                </c:pt>
                <c:pt idx="1">
                  <c:v>SŠ 25+</c:v>
                </c:pt>
                <c:pt idx="2">
                  <c:v>VŠ 25+</c:v>
                </c:pt>
              </c:strCache>
            </c:strRef>
          </c:cat>
          <c:val>
            <c:numRef>
              <c:f>'Stardance_Zázraky 2019'!$AE$4:$AG$4</c:f>
              <c:numCache>
                <c:formatCode>#,##0.00</c:formatCode>
                <c:ptCount val="3"/>
                <c:pt idx="0">
                  <c:v>26.371802696747601</c:v>
                </c:pt>
                <c:pt idx="1">
                  <c:v>36.734335841246399</c:v>
                </c:pt>
                <c:pt idx="2">
                  <c:v>49.5712490643701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E6-42FB-9C85-860EBB3CF2A2}"/>
            </c:ext>
          </c:extLst>
        </c:ser>
        <c:ser>
          <c:idx val="1"/>
          <c:order val="1"/>
          <c:tx>
            <c:strRef>
              <c:f>'Stardance_Zázraky 2019'!$AD$5</c:f>
              <c:strCache>
                <c:ptCount val="1"/>
                <c:pt idx="0">
                  <c:v>Zázraky přírody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'Stardance_Zázraky 2019'!$AE$3:$AG$3</c:f>
              <c:strCache>
                <c:ptCount val="3"/>
                <c:pt idx="0">
                  <c:v>ZŠ+VYUČ</c:v>
                </c:pt>
                <c:pt idx="1">
                  <c:v>SŠ 25+</c:v>
                </c:pt>
                <c:pt idx="2">
                  <c:v>VŠ 25+</c:v>
                </c:pt>
              </c:strCache>
            </c:strRef>
          </c:cat>
          <c:val>
            <c:numRef>
              <c:f>'Stardance_Zázraky 2019'!$AE$5:$AG$5</c:f>
              <c:numCache>
                <c:formatCode>#,##0.00</c:formatCode>
                <c:ptCount val="3"/>
                <c:pt idx="0">
                  <c:v>19.806742964353401</c:v>
                </c:pt>
                <c:pt idx="1">
                  <c:v>23.7909713392783</c:v>
                </c:pt>
                <c:pt idx="2">
                  <c:v>29.6251185474229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E6-42FB-9C85-860EBB3CF2A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1397240"/>
        <c:axId val="391395640"/>
      </c:barChart>
      <c:catAx>
        <c:axId val="391397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1395640"/>
        <c:crosses val="autoZero"/>
        <c:auto val="1"/>
        <c:lblAlgn val="ctr"/>
        <c:lblOffset val="100"/>
        <c:noMultiLvlLbl val="0"/>
      </c:catAx>
      <c:valAx>
        <c:axId val="391395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13972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918919784870784"/>
          <c:y val="0.90120476521661075"/>
          <c:w val="0.18303787251525219"/>
          <c:h val="8.39295381587020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61727606967345"/>
          <c:y val="2.7744131977068293E-2"/>
          <c:w val="0.83926221100360843"/>
          <c:h val="0.810650370514243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'Stardance_Zázraky 2019'!$AM$7</c:f>
              <c:strCache>
                <c:ptCount val="1"/>
                <c:pt idx="0">
                  <c:v>Stardance X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'Stardance_Zázraky 2019'!$AN$4:$AO$4</c:f>
              <c:strCache>
                <c:ptCount val="2"/>
                <c:pt idx="0">
                  <c:v>Odložená     0-7 dní</c:v>
                </c:pt>
                <c:pt idx="1">
                  <c:v>Odložená     0-30 dní</c:v>
                </c:pt>
              </c:strCache>
              <c:extLst/>
            </c:strRef>
          </c:cat>
          <c:val>
            <c:numRef>
              <c:f>'Stardance_Zázraky 2019'!$AN$7:$AO$7</c:f>
              <c:numCache>
                <c:formatCode>#\ ###</c:formatCode>
                <c:ptCount val="2"/>
                <c:pt idx="0">
                  <c:v>6.4126343924250699</c:v>
                </c:pt>
                <c:pt idx="1">
                  <c:v>7.7261580207785698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9D-4414-8C96-F644F0C5617B}"/>
            </c:ext>
          </c:extLst>
        </c:ser>
        <c:ser>
          <c:idx val="1"/>
          <c:order val="1"/>
          <c:tx>
            <c:strRef>
              <c:f>'Stardance_Zázraky 2019'!$AM$8</c:f>
              <c:strCache>
                <c:ptCount val="1"/>
                <c:pt idx="0">
                  <c:v>Zázraky přírody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'Stardance_Zázraky 2019'!$AN$4:$AO$4</c:f>
              <c:strCache>
                <c:ptCount val="2"/>
                <c:pt idx="0">
                  <c:v>Odložená     0-7 dní</c:v>
                </c:pt>
                <c:pt idx="1">
                  <c:v>Odložená     0-30 dní</c:v>
                </c:pt>
              </c:strCache>
              <c:extLst/>
            </c:strRef>
          </c:cat>
          <c:val>
            <c:numRef>
              <c:f>'Stardance_Zázraky 2019'!$AN$8:$AO$8</c:f>
              <c:numCache>
                <c:formatCode>#\ ###</c:formatCode>
                <c:ptCount val="2"/>
                <c:pt idx="0">
                  <c:v>3.5153309649028599</c:v>
                </c:pt>
                <c:pt idx="1">
                  <c:v>3.7236084683911201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9D-4414-8C96-F644F0C5617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586307088"/>
        <c:axId val="586305808"/>
      </c:barChart>
      <c:catAx>
        <c:axId val="586307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6305808"/>
        <c:crosses val="autoZero"/>
        <c:auto val="1"/>
        <c:lblAlgn val="ctr"/>
        <c:lblOffset val="100"/>
        <c:noMultiLvlLbl val="0"/>
      </c:catAx>
      <c:valAx>
        <c:axId val="586305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\ ###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586307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411172212489858"/>
          <c:y val="0.90194941750231716"/>
          <c:w val="0.26980354702031289"/>
          <c:h val="8.291741960110014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6C979E-571C-46BB-B62C-237E8D716D26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82D76-471F-459D-8FF3-8C3B086D1B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451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C82D76-471F-459D-8FF3-8C3B086D1B8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133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Pořad se vysílal na ČT v prime </a:t>
            </a:r>
            <a:r>
              <a:rPr lang="cs-CZ" dirty="0" err="1"/>
              <a:t>timu</a:t>
            </a:r>
            <a:r>
              <a:rPr lang="cs-CZ" dirty="0"/>
              <a:t>. Z tabulky vyplývá, že v průměru se na každou sekundu 10. série pořadu dívalo právě 1350 tisíc lidí. </a:t>
            </a:r>
          </a:p>
          <a:p>
            <a:r>
              <a:rPr lang="cs-CZ" dirty="0"/>
              <a:t>Z výsledku ukazatele </a:t>
            </a:r>
            <a:r>
              <a:rPr lang="cs-CZ" dirty="0" err="1"/>
              <a:t>share</a:t>
            </a:r>
            <a:r>
              <a:rPr lang="cs-CZ" dirty="0"/>
              <a:t> vychází, že se v době vysílání </a:t>
            </a:r>
            <a:r>
              <a:rPr lang="cs-CZ" dirty="0" err="1"/>
              <a:t>Stardance</a:t>
            </a:r>
            <a:r>
              <a:rPr lang="cs-CZ" dirty="0"/>
              <a:t> X dívalo na ČT1 průměrně 33,98 % televizních diváků. Poslední ukazatel nám vysvětluje, že danou stanici si v době vysílání soutěže naladilo alespoň na 15 minut právě 4458 tisíc lidí.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C82D76-471F-459D-8FF3-8C3B086D1B8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8923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Pořad se vysílá v prime </a:t>
            </a:r>
            <a:r>
              <a:rPr lang="cs-CZ" dirty="0" err="1"/>
              <a:t>timu</a:t>
            </a:r>
            <a:r>
              <a:rPr lang="cs-CZ" dirty="0"/>
              <a:t>. Z tabulky vyplývá, že v průměru se na každou vteřinu pořadu v roce 2019 dívalo právě 763 tisíc lidí. </a:t>
            </a:r>
          </a:p>
          <a:p>
            <a:r>
              <a:rPr lang="cs-CZ" dirty="0"/>
              <a:t>Z výsledku ukazatele </a:t>
            </a:r>
            <a:r>
              <a:rPr lang="cs-CZ" dirty="0" err="1"/>
              <a:t>share</a:t>
            </a:r>
            <a:r>
              <a:rPr lang="cs-CZ" dirty="0"/>
              <a:t> vychází, že se během roku vysílání Zázraky přírody dívalo na ČT1 průměrně 22,56 % televizních diváků. Poslední ukazatel nám vysvětluje, že danou stanici si v době vysílání soutěže naladilo alespoň na 15 minut právě 3542 tisíc lidí. </a:t>
            </a:r>
          </a:p>
          <a:p>
            <a:r>
              <a:rPr lang="cs-CZ" dirty="0"/>
              <a:t>Pokud tabulku porovnáme s tou na slidu 4 vidíme, že </a:t>
            </a:r>
            <a:r>
              <a:rPr lang="cs-CZ" dirty="0" err="1"/>
              <a:t>Stardance</a:t>
            </a:r>
            <a:r>
              <a:rPr lang="cs-CZ" dirty="0"/>
              <a:t> X měla vyšší rating, než Zázraky přírody. Rozdíl v ratingu byl 587 tisíc.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C82D76-471F-459D-8FF3-8C3B086D1B8B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937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grafu vidíme předtím zkoumané pořady s dalšími pořady, které byly v roce 2019 vysílány v </a:t>
            </a:r>
            <a:r>
              <a:rPr lang="cs-CZ" dirty="0" err="1"/>
              <a:t>primetimu</a:t>
            </a:r>
            <a:r>
              <a:rPr lang="cs-CZ" dirty="0"/>
              <a:t>. Vidíme, že nejsledovanějším pořadem byl seriál Most!, na který se v průměru na každou sekundu dívalo 1682 tisíc lidí starších patnácti let. Za ním následuje právě show </a:t>
            </a:r>
            <a:r>
              <a:rPr lang="cs-CZ" dirty="0" err="1"/>
              <a:t>Stardance</a:t>
            </a:r>
            <a:r>
              <a:rPr lang="cs-CZ" dirty="0"/>
              <a:t> X, hned po ní se sledovaností 1318 tisíc bylo pokračování série </a:t>
            </a:r>
            <a:r>
              <a:rPr lang="cs-CZ" dirty="0" err="1"/>
              <a:t>Rapl</a:t>
            </a:r>
            <a:r>
              <a:rPr lang="cs-CZ" dirty="0"/>
              <a:t>. Zázraky přírody na tom se sledovaností byly průměrně téměř stejně jako Zkáza Dejvického divadla s průměrnou sledovaností 764 tisíc lidí starších patnácti let.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C82D76-471F-459D-8FF3-8C3B086D1B8B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821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Podle tohoto grafu můžeme určit, že podle pohlaví byl </a:t>
            </a:r>
            <a:r>
              <a:rPr lang="cs-CZ" dirty="0" err="1"/>
              <a:t>Stardance</a:t>
            </a:r>
            <a:r>
              <a:rPr lang="cs-CZ" dirty="0"/>
              <a:t> X v roce 2019 sledovanějším pořadem než Zázraky přírody, a to jak u žen tak u mužů starších patnácti let. Na </a:t>
            </a:r>
            <a:r>
              <a:rPr lang="cs-CZ" dirty="0" err="1"/>
              <a:t>Stardance</a:t>
            </a:r>
            <a:r>
              <a:rPr lang="cs-CZ" dirty="0"/>
              <a:t> X se dívalo 39,27 % žen a 26,97 % mužů z populace starší patnácti let. U Zázraků přírody to bylo za rok 2019 23,5 % žen a 21,33 % mužů. U Zázraků přírody je rozdíl ve sledovanosti u mužů a žen 2,17 %, v případě </a:t>
            </a:r>
            <a:r>
              <a:rPr lang="cs-CZ" dirty="0" err="1"/>
              <a:t>Stardance</a:t>
            </a:r>
            <a:r>
              <a:rPr lang="cs-CZ" dirty="0"/>
              <a:t> X je to 12,3 %.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C82D76-471F-459D-8FF3-8C3B086D1B8B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848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Tento graf nám ukazuje porovnání publika pořadů podle věkových kategorií. Ve všech kategoriích převažuje vyšší podíl na sledovanosti publik u pořadu </a:t>
            </a:r>
            <a:r>
              <a:rPr lang="cs-CZ" dirty="0" err="1"/>
              <a:t>Stardance</a:t>
            </a:r>
            <a:r>
              <a:rPr lang="cs-CZ" dirty="0"/>
              <a:t> X. Nejvyšší podíl sledovanosti byl u věkové kategorie 4-14 let, poté následovala kategorie 55plus, a pak 35-44 let. Nejnižší podíl sledovanosti byl u kategorie 45-54 let, ale jen s rozdílem několik setin procent s kategorií 15-34 let. U Zázraků přírody byl nejvyšší podíl sledovanosti pořadu u kategorie 55 plus. Následují kategorie 35-44 let, 4-14 let a 45-54 let (rozdíly v těchto kategoriích jsou však v řádu pouhých setin). Nejmenší podíl sledovanosti byl ve věkové kategorii 15-34 let. Vidíme tedy, že o </a:t>
            </a:r>
            <a:r>
              <a:rPr lang="cs-CZ" dirty="0" err="1"/>
              <a:t>Stardance</a:t>
            </a:r>
            <a:r>
              <a:rPr lang="cs-CZ" dirty="0"/>
              <a:t> X projevuje největší zájem nejmladší věková kategorie, oproti tomu o Zázraky přírody zase nejstarší věková kategorie. Kategorie 35–44 se vyznačuje průměrným podílem sledovanosti u obou pořadů.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C82D76-471F-459D-8FF3-8C3B086D1B8B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793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Podle tohoto grafu mělo o </a:t>
            </a:r>
            <a:r>
              <a:rPr lang="cs-CZ" dirty="0" err="1"/>
              <a:t>Stardance</a:t>
            </a:r>
            <a:r>
              <a:rPr lang="cs-CZ" dirty="0"/>
              <a:t> X největší zájem lidé s vysokoškolským vzděláním, těch bylo 49,57 %. O Zázraky přírody měly rovněž největší zájem vysokoškolsky vzdělaní (29,63 %). Zájem o oba pořady se poté zmenšoval v souvislosti s mírou vzdělání, nejmenší sledovanost tedy byla u lidí s vyučením a základním vzděláním.                                                                                                       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C82D76-471F-459D-8FF3-8C3B086D1B8B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67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Na následujícím grafu můžeme vidět průměrnou odloženou sledovanost na internetu uvedenou v tisících se zaměřením na cílovou skupinu 4+.  Nejprve vidíme odložení o 30 dní po odvysílání pořadu. V případě </a:t>
            </a:r>
            <a:r>
              <a:rPr lang="cs-CZ" dirty="0" err="1"/>
              <a:t>Stardance</a:t>
            </a:r>
            <a:r>
              <a:rPr lang="cs-CZ" dirty="0"/>
              <a:t> X se jedná průměrně o 8 tisíc lidí, což je větší než v případě Zázraků přírody, kdy se jedná o 4 tisíce. Není to tedy žádná rozdíl oproti  odloženému vysílání na internetu o 7 dní, kdy je údaj stejný. Oproti tomu </a:t>
            </a:r>
            <a:r>
              <a:rPr lang="cs-CZ" dirty="0" err="1"/>
              <a:t>Stardance</a:t>
            </a:r>
            <a:r>
              <a:rPr lang="cs-CZ" dirty="0"/>
              <a:t> X měla po 30 dnech v průměru o dva tisíce vyšší nárůst než v případě odložení o 7 dní.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C82D76-471F-459D-8FF3-8C3B086D1B8B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525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31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291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20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307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1139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849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24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0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48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670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96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DD315FC-0C77-4A50-A649-CE94965BCBBC}" type="datetimeFigureOut">
              <a:rPr lang="cs-CZ" smtClean="0"/>
              <a:t>03.02.2022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35638-7B54-4DAA-8CD3-A90E0AE95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87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eskatelevize.cz/porady/12607522764-stardance-x/#showmenu" TargetMode="External"/><Relationship Id="rId2" Type="http://schemas.openxmlformats.org/officeDocument/2006/relationships/hyperlink" Target="https://www.ceskatelevize.cz/vse-o-ct/sledovanost-a-data-o-vysilani/co-ct-nabidla-analyz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eskatelevize.cz/porady/10214135017-zazraky-prirody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FE0F5E-244C-4C3A-B9A9-B589446BAF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46111"/>
            <a:ext cx="9144000" cy="1166813"/>
          </a:xfrm>
        </p:spPr>
        <p:txBody>
          <a:bodyPr/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Analýza pořadů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A3E182-091A-4153-A171-F2B6AE94FF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05062" y="5534027"/>
            <a:ext cx="7381875" cy="896145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Anna Lambert (449676)</a:t>
            </a:r>
          </a:p>
          <a:p>
            <a:r>
              <a:rPr lang="cs-CZ" sz="2400" dirty="0">
                <a:solidFill>
                  <a:schemeClr val="bg2">
                    <a:lumMod val="50000"/>
                  </a:schemeClr>
                </a:solidFill>
              </a:rPr>
              <a:t>ZURn6350 Analýza čtenosti a sledovanosti médií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D305C493-A62F-4C08-8546-5C2822AB29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826" y="1975842"/>
            <a:ext cx="5905854" cy="33220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83B88D8-B818-4149-A1B2-5F7CF8B005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1" y="1906190"/>
            <a:ext cx="6029679" cy="339169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313453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4DAEA6-6678-43D9-9C8C-94D3A5713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657"/>
            <a:ext cx="10515600" cy="1325562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Analýza pořadů – vzdělání</a:t>
            </a:r>
            <a:endParaRPr lang="cs-CZ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DF069A6D-85CC-435E-9D93-FDAC497E87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4070794"/>
              </p:ext>
            </p:extLst>
          </p:nvPr>
        </p:nvGraphicFramePr>
        <p:xfrm>
          <a:off x="472965" y="1471448"/>
          <a:ext cx="11267089" cy="5125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105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1F0EB-36B1-4AFC-8C1E-3A2995D8C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Analýza pořadů – odložená sledovanost</a:t>
            </a:r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1C0EA866-D930-476F-BA35-4FA9F6FCC8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2548190"/>
              </p:ext>
            </p:extLst>
          </p:nvPr>
        </p:nvGraphicFramePr>
        <p:xfrm>
          <a:off x="1271752" y="1691321"/>
          <a:ext cx="10075121" cy="5035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651526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F9608E-5D36-4682-83D2-E02B5DDDC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CA6338-0EBA-4AB5-894A-59B7E05CD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127" y="1828800"/>
            <a:ext cx="10515600" cy="4663440"/>
          </a:xfrm>
        </p:spPr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Pořad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Stardance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X byl v roce 2019 sledovanějším pořadem než Zázraky přírody. V průměru se na pořad dívalo každou vteřinu o 587 tisíc více než na zázraky přírody.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Oba pořady průměrně více zajímaly ženy starších patnácti let něž muže ve stejné věkové kategorii. V případě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Stardance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X byl rozdíl vyšší.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Nejvyšší podíl na sledovanosti pořadu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Stardance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X měla věková kategorie 4 – 14 let. Paradoxně, v případě vzdělání, byl však nejvyšší podíl na sledovanosti u kategorie vysokoškolsky vzdělaných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Zázraky přírody nejvíce sleduje věková kategorie 55+, a rovněž byl o pořad největší zájem v kategorii vysokoškolsky vzdělaných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Oba pořady měly nejmenší podíl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sledovananosti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u lidí, kteří mají základní vzdělání nebo vyučení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Zázraky přírody mají nejmenší průměrnou sledovanost u věkové skupiny 15 – 34 let a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Stardance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X 45 – 54 let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Můžeme usoudit, že věkové skupiny a vzdělání se ve sledovanosti pořadů neovlivňují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6405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6C97A-E88D-4039-85A0-EDE31D529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F7C7C6-943D-4E55-A627-88A48B4020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ATO - Nielsen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Admosphere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, 18.11.2020 Live+TS0-3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 (data z poskytnutého excelu)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hlinkClick r:id="rId2"/>
              </a:rPr>
              <a:t>https://www.ceskatelevize.cz/vse-o-ct/sledovanost-a-data-o-vysilani/co-ct-nabidla-analyzy/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hlinkClick r:id="rId3"/>
              </a:rPr>
              <a:t>https://www.ceskatelevize.cz/porady/12607522764-stardance-x/#showmenu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  <a:hlinkClick r:id="rId4"/>
              </a:rPr>
              <a:t>https://www.ceskatelevize.cz/porady/10214135017-zazraky-prirody/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433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1FCAB2-6752-40A7-B185-839269469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5127" y="2017986"/>
            <a:ext cx="5156200" cy="41700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1. část</a:t>
            </a:r>
          </a:p>
          <a:p>
            <a:pPr marL="0" indent="0">
              <a:buNone/>
            </a:pP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Stardance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O pořadu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Analýza pořadu – rating,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share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reach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Zázraky přírody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O pořadu</a:t>
            </a:r>
          </a:p>
          <a:p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Analýza pořadu – rating,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share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cs-CZ" dirty="0" err="1">
                <a:solidFill>
                  <a:schemeClr val="bg2">
                    <a:lumMod val="50000"/>
                  </a:schemeClr>
                </a:solidFill>
              </a:rPr>
              <a:t>reach</a:t>
            </a:r>
            <a:endParaRPr lang="cs-CZ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DED2E11-7AC8-4AFE-8566-5C5B172D56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017986"/>
            <a:ext cx="5181601" cy="4170089"/>
          </a:xfrm>
        </p:spPr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2. Část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Analýza pořadů – pohlaví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Analýza pořadů – věk</a:t>
            </a:r>
          </a:p>
          <a:p>
            <a:pPr marL="0" indent="0">
              <a:buNone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Analýza pořadů – vzdělání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1F26A37-9D5E-486F-AD8E-D4E321A14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Osnova</a:t>
            </a:r>
          </a:p>
        </p:txBody>
      </p:sp>
    </p:spTree>
    <p:extLst>
      <p:ext uri="{BB962C8B-B14F-4D97-AF65-F5344CB8AC3E}">
        <p14:creationId xmlns:p14="http://schemas.microsoft.com/office/powerpoint/2010/main" val="14153443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94B40C23-F3A8-4162-B6CC-B105B5DA8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7" y="0"/>
            <a:ext cx="45735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E64E5D5-915F-4799-928C-56E7998F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4490" y="257051"/>
            <a:ext cx="3931920" cy="847725"/>
          </a:xfrm>
        </p:spPr>
        <p:txBody>
          <a:bodyPr>
            <a:normAutofit/>
          </a:bodyPr>
          <a:lstStyle/>
          <a:p>
            <a:pPr algn="ctr"/>
            <a:r>
              <a:rPr lang="cs-CZ" sz="4400" dirty="0" err="1">
                <a:solidFill>
                  <a:schemeClr val="bg1">
                    <a:lumMod val="50000"/>
                  </a:schemeClr>
                </a:solidFill>
              </a:rPr>
              <a:t>Stardance</a:t>
            </a:r>
            <a:endParaRPr lang="cs-CZ" sz="4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E0026E-A5E9-48CC-ABC7-EFA0FC5F7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428750"/>
            <a:ext cx="6172200" cy="5448300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Soutěžní/taneční show ČT</a:t>
            </a:r>
          </a:p>
          <a:p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10 řad (k roku 2019)</a:t>
            </a:r>
          </a:p>
          <a:p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Licence: BBC (</a:t>
            </a:r>
            <a:r>
              <a:rPr lang="cs-CZ" sz="2000" dirty="0" err="1">
                <a:solidFill>
                  <a:schemeClr val="bg2">
                    <a:lumMod val="50000"/>
                  </a:schemeClr>
                </a:solidFill>
              </a:rPr>
              <a:t>Strictly</a:t>
            </a:r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cs-CZ" sz="2000" dirty="0" err="1">
                <a:solidFill>
                  <a:schemeClr val="bg2">
                    <a:lumMod val="50000"/>
                  </a:schemeClr>
                </a:solidFill>
              </a:rPr>
              <a:t>Come</a:t>
            </a:r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 Dancing)</a:t>
            </a:r>
          </a:p>
          <a:p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Dramaturgie: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Jan Potměšil</a:t>
            </a:r>
          </a:p>
          <a:p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Moderátoři: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Marek Eben a Tereza Kostková</a:t>
            </a:r>
          </a:p>
          <a:p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Děj: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bg2">
                    <a:lumMod val="50000"/>
                  </a:schemeClr>
                </a:solidFill>
              </a:rPr>
              <a:t>Deset párů, které tvoří slavné osobnosti a profesionální tanečníci, proti sobě soutěží v latinskoamerickém a standartním tanci. Hodnotí je čtyřčlenná porota, ve složení tří profesionálních tanečníků a jednoho zástupce celebrit. Hlasy diváků a hodnocení poroty rozhodují, který pár na konci soutěžního večera vypadává. Vítězný pár je ve finálový večer vyhlášen jako král a královna tanečního parketu. Soutěžní večery doplňuje jeden charitativní večer pro centrum Paraple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31EEC1-540E-48E1-8D57-8694FA9CEA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04127" y="6534150"/>
            <a:ext cx="5686425" cy="2990850"/>
          </a:xfrm>
        </p:spPr>
        <p:txBody>
          <a:bodyPr>
            <a:normAutofit/>
          </a:bodyPr>
          <a:lstStyle/>
          <a:p>
            <a:r>
              <a:rPr lang="cs-CZ" sz="1400" dirty="0">
                <a:solidFill>
                  <a:schemeClr val="bg1"/>
                </a:solidFill>
              </a:rPr>
              <a:t>Výherci 10. řady Veronika </a:t>
            </a:r>
            <a:r>
              <a:rPr lang="cs-CZ" sz="1400" dirty="0" err="1">
                <a:solidFill>
                  <a:schemeClr val="bg1"/>
                </a:solidFill>
              </a:rPr>
              <a:t>Khek</a:t>
            </a:r>
            <a:r>
              <a:rPr lang="cs-CZ" sz="1400" dirty="0">
                <a:solidFill>
                  <a:schemeClr val="bg1"/>
                </a:solidFill>
              </a:rPr>
              <a:t> </a:t>
            </a:r>
            <a:r>
              <a:rPr lang="cs-CZ" sz="1400" dirty="0" err="1">
                <a:solidFill>
                  <a:schemeClr val="bg1"/>
                </a:solidFill>
              </a:rPr>
              <a:t>Kubařová</a:t>
            </a:r>
            <a:r>
              <a:rPr lang="cs-CZ" sz="1400" dirty="0">
                <a:solidFill>
                  <a:schemeClr val="bg1"/>
                </a:solidFill>
              </a:rPr>
              <a:t> a Dominik Vodička </a:t>
            </a:r>
          </a:p>
        </p:txBody>
      </p:sp>
    </p:spTree>
    <p:extLst>
      <p:ext uri="{BB962C8B-B14F-4D97-AF65-F5344CB8AC3E}">
        <p14:creationId xmlns:p14="http://schemas.microsoft.com/office/powerpoint/2010/main" val="308763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428D71-4AF7-40DD-8D6A-4C5A2E684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204"/>
            <a:ext cx="10515600" cy="1325562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Analýza pořadu – rating,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share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reach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9" name="Tabulka 9">
            <a:extLst>
              <a:ext uri="{FF2B5EF4-FFF2-40B4-BE49-F238E27FC236}">
                <a16:creationId xmlns:a16="http://schemas.microsoft.com/office/drawing/2014/main" id="{8AF56ACD-0349-42E1-A796-74B10C294F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0901088"/>
              </p:ext>
            </p:extLst>
          </p:nvPr>
        </p:nvGraphicFramePr>
        <p:xfrm>
          <a:off x="663575" y="2459421"/>
          <a:ext cx="10939845" cy="28588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87969">
                  <a:extLst>
                    <a:ext uri="{9D8B030D-6E8A-4147-A177-3AD203B41FA5}">
                      <a16:colId xmlns:a16="http://schemas.microsoft.com/office/drawing/2014/main" val="2079991211"/>
                    </a:ext>
                  </a:extLst>
                </a:gridCol>
                <a:gridCol w="2187969">
                  <a:extLst>
                    <a:ext uri="{9D8B030D-6E8A-4147-A177-3AD203B41FA5}">
                      <a16:colId xmlns:a16="http://schemas.microsoft.com/office/drawing/2014/main" val="3939627368"/>
                    </a:ext>
                  </a:extLst>
                </a:gridCol>
                <a:gridCol w="2187969">
                  <a:extLst>
                    <a:ext uri="{9D8B030D-6E8A-4147-A177-3AD203B41FA5}">
                      <a16:colId xmlns:a16="http://schemas.microsoft.com/office/drawing/2014/main" val="1537612213"/>
                    </a:ext>
                  </a:extLst>
                </a:gridCol>
                <a:gridCol w="2187969">
                  <a:extLst>
                    <a:ext uri="{9D8B030D-6E8A-4147-A177-3AD203B41FA5}">
                      <a16:colId xmlns:a16="http://schemas.microsoft.com/office/drawing/2014/main" val="563369681"/>
                    </a:ext>
                  </a:extLst>
                </a:gridCol>
                <a:gridCol w="2187969">
                  <a:extLst>
                    <a:ext uri="{9D8B030D-6E8A-4147-A177-3AD203B41FA5}">
                      <a16:colId xmlns:a16="http://schemas.microsoft.com/office/drawing/2014/main" val="396688526"/>
                    </a:ext>
                  </a:extLst>
                </a:gridCol>
              </a:tblGrid>
              <a:tr h="139899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Rating (%)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Rating (tisíce)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 err="1"/>
                        <a:t>Share</a:t>
                      </a:r>
                      <a:r>
                        <a:rPr lang="cs-CZ" dirty="0"/>
                        <a:t>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/>
                        <a:t>Reach</a:t>
                      </a:r>
                      <a:r>
                        <a:rPr lang="cs-CZ" dirty="0"/>
                        <a:t> (tisíce)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8420553"/>
                  </a:ext>
                </a:extLst>
              </a:tr>
              <a:tr h="1459820">
                <a:tc>
                  <a:txBody>
                    <a:bodyPr/>
                    <a:lstStyle/>
                    <a:p>
                      <a:pPr algn="ctr"/>
                      <a:endParaRPr lang="cs-CZ" dirty="0">
                        <a:solidFill>
                          <a:schemeClr val="dk1"/>
                        </a:solidFill>
                      </a:endParaRPr>
                    </a:p>
                    <a:p>
                      <a:pPr algn="ctr"/>
                      <a:r>
                        <a:rPr lang="cs-CZ" dirty="0">
                          <a:solidFill>
                            <a:schemeClr val="dk1"/>
                          </a:solidFill>
                        </a:rPr>
                        <a:t>Živé p</a:t>
                      </a:r>
                      <a:r>
                        <a:rPr lang="cs-CZ" dirty="0">
                          <a:solidFill>
                            <a:schemeClr val="tx1"/>
                          </a:solidFill>
                        </a:rPr>
                        <a:t>řenosy a rozhodnutí (10x, podzim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15,8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1350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33,98</a:t>
                      </a:r>
                    </a:p>
                    <a:p>
                      <a:pPr algn="ctr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4458</a:t>
                      </a:r>
                    </a:p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78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888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25A14D3-0A71-4FAC-A241-3EA286C40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9816" y="1221405"/>
            <a:ext cx="5156200" cy="4517773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>
                    <a:lumMod val="50000"/>
                  </a:schemeClr>
                </a:solidFill>
              </a:rPr>
              <a:t>Zábavná show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>
                    <a:lumMod val="50000"/>
                  </a:schemeClr>
                </a:solidFill>
              </a:rPr>
              <a:t>Vysíláno od roku 2009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>
                    <a:lumMod val="50000"/>
                  </a:schemeClr>
                </a:solidFill>
              </a:rPr>
              <a:t>Režie: 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bg1">
                    <a:lumMod val="50000"/>
                  </a:schemeClr>
                </a:solidFill>
              </a:rPr>
              <a:t>Adam Rezek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>
                    <a:lumMod val="50000"/>
                  </a:schemeClr>
                </a:solidFill>
              </a:rPr>
              <a:t>Scénář: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bg1">
                    <a:lumMod val="50000"/>
                  </a:schemeClr>
                </a:solidFill>
              </a:rPr>
              <a:t>Maroš </a:t>
            </a:r>
            <a:r>
              <a:rPr lang="cs-CZ" sz="1900" dirty="0" err="1">
                <a:solidFill>
                  <a:schemeClr val="bg1">
                    <a:lumMod val="50000"/>
                  </a:schemeClr>
                </a:solidFill>
              </a:rPr>
              <a:t>Kramár</a:t>
            </a:r>
            <a:endParaRPr lang="cs-CZ" sz="1900" dirty="0">
              <a:solidFill>
                <a:schemeClr val="bg1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>
                    <a:lumMod val="50000"/>
                  </a:schemeClr>
                </a:solidFill>
              </a:rPr>
              <a:t>Moderátoři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bg1">
                    <a:lumMod val="50000"/>
                  </a:schemeClr>
                </a:solidFill>
              </a:rPr>
              <a:t>Maroš </a:t>
            </a:r>
            <a:r>
              <a:rPr lang="cs-CZ" sz="1900" dirty="0" err="1">
                <a:solidFill>
                  <a:schemeClr val="bg1">
                    <a:lumMod val="50000"/>
                  </a:schemeClr>
                </a:solidFill>
              </a:rPr>
              <a:t>Kramár</a:t>
            </a:r>
            <a:r>
              <a:rPr lang="cs-CZ" sz="1900" dirty="0">
                <a:solidFill>
                  <a:schemeClr val="bg1">
                    <a:lumMod val="50000"/>
                  </a:schemeClr>
                </a:solidFill>
              </a:rPr>
              <a:t> a Vladimír Kořen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>
                <a:solidFill>
                  <a:schemeClr val="bg1">
                    <a:lumMod val="50000"/>
                  </a:schemeClr>
                </a:solidFill>
              </a:rPr>
              <a:t>Děj:</a:t>
            </a:r>
          </a:p>
          <a:p>
            <a:pPr marL="0" indent="0">
              <a:buNone/>
            </a:pPr>
            <a:r>
              <a:rPr lang="cs-CZ" sz="1900" dirty="0">
                <a:solidFill>
                  <a:schemeClr val="bg1">
                    <a:lumMod val="50000"/>
                  </a:schemeClr>
                </a:solidFill>
              </a:rPr>
              <a:t>V každém díle mezi sebou soutěží čtyři známé osobnosti, které odpovídají na otázky z šesti okruhů související s přírodou a možností jejího využití v moderním světě. Otázky bývají často doplněny o pokusy, které demonstruje moderátor Vladimír Kořen. Vítěz na závěr dostane „výsledek“ posledního pokusu. </a:t>
            </a:r>
          </a:p>
          <a:p>
            <a:endParaRPr lang="cs-CZ" sz="19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4E940C3-BAAC-4E29-ABC7-A353B2E5C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3728" y="113093"/>
            <a:ext cx="4802272" cy="1108312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chemeClr val="bg1">
                    <a:lumMod val="50000"/>
                  </a:schemeClr>
                </a:solidFill>
              </a:rPr>
              <a:t>Zázraky přírody</a:t>
            </a:r>
          </a:p>
        </p:txBody>
      </p:sp>
      <p:pic>
        <p:nvPicPr>
          <p:cNvPr id="3080" name="Picture 8" descr="Zázraky přírody - iVysílání | Česká televize">
            <a:extLst>
              <a:ext uri="{FF2B5EF4-FFF2-40B4-BE49-F238E27FC236}">
                <a16:creationId xmlns:a16="http://schemas.microsoft.com/office/drawing/2014/main" id="{54B85E24-088B-4EAE-BE89-60C363AEFF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7076" y="919497"/>
            <a:ext cx="6234923" cy="555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6771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9B1DD-48A2-4CE6-A61A-C7FFBD236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27" y="145043"/>
            <a:ext cx="10515600" cy="1325562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Analýza pořadu – rating,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share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cs-CZ" dirty="0" err="1">
                <a:solidFill>
                  <a:schemeClr val="bg1">
                    <a:lumMod val="50000"/>
                  </a:schemeClr>
                </a:solidFill>
              </a:rPr>
              <a:t>reach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12" name="Tabulka 12">
            <a:extLst>
              <a:ext uri="{FF2B5EF4-FFF2-40B4-BE49-F238E27FC236}">
                <a16:creationId xmlns:a16="http://schemas.microsoft.com/office/drawing/2014/main" id="{1F22EEF8-F608-4493-AB24-C6D2B9B58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262392"/>
              </p:ext>
            </p:extLst>
          </p:nvPr>
        </p:nvGraphicFramePr>
        <p:xfrm>
          <a:off x="651642" y="2245122"/>
          <a:ext cx="10836165" cy="288392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67233">
                  <a:extLst>
                    <a:ext uri="{9D8B030D-6E8A-4147-A177-3AD203B41FA5}">
                      <a16:colId xmlns:a16="http://schemas.microsoft.com/office/drawing/2014/main" val="2141044237"/>
                    </a:ext>
                  </a:extLst>
                </a:gridCol>
                <a:gridCol w="2167233">
                  <a:extLst>
                    <a:ext uri="{9D8B030D-6E8A-4147-A177-3AD203B41FA5}">
                      <a16:colId xmlns:a16="http://schemas.microsoft.com/office/drawing/2014/main" val="1435866755"/>
                    </a:ext>
                  </a:extLst>
                </a:gridCol>
                <a:gridCol w="2167233">
                  <a:extLst>
                    <a:ext uri="{9D8B030D-6E8A-4147-A177-3AD203B41FA5}">
                      <a16:colId xmlns:a16="http://schemas.microsoft.com/office/drawing/2014/main" val="2821316398"/>
                    </a:ext>
                  </a:extLst>
                </a:gridCol>
                <a:gridCol w="2167233">
                  <a:extLst>
                    <a:ext uri="{9D8B030D-6E8A-4147-A177-3AD203B41FA5}">
                      <a16:colId xmlns:a16="http://schemas.microsoft.com/office/drawing/2014/main" val="3695567834"/>
                    </a:ext>
                  </a:extLst>
                </a:gridCol>
                <a:gridCol w="2167233">
                  <a:extLst>
                    <a:ext uri="{9D8B030D-6E8A-4147-A177-3AD203B41FA5}">
                      <a16:colId xmlns:a16="http://schemas.microsoft.com/office/drawing/2014/main" val="4068181097"/>
                    </a:ext>
                  </a:extLst>
                </a:gridCol>
              </a:tblGrid>
              <a:tr h="144196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Rating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Rating (tisíc)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 err="1"/>
                        <a:t>Share</a:t>
                      </a:r>
                      <a:r>
                        <a:rPr lang="cs-CZ" dirty="0"/>
                        <a:t>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 err="1"/>
                        <a:t>Reach</a:t>
                      </a:r>
                      <a:r>
                        <a:rPr lang="cs-CZ" dirty="0"/>
                        <a:t> (tisíce)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5093035"/>
                  </a:ext>
                </a:extLst>
              </a:tr>
              <a:tr h="1441963">
                <a:tc>
                  <a:txBody>
                    <a:bodyPr/>
                    <a:lstStyle/>
                    <a:p>
                      <a:r>
                        <a:rPr lang="cs-CZ" dirty="0"/>
                        <a:t> </a:t>
                      </a:r>
                    </a:p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Záznam pořadu</a:t>
                      </a:r>
                    </a:p>
                    <a:p>
                      <a:pPr algn="ctr"/>
                      <a:r>
                        <a:rPr lang="cs-CZ" dirty="0"/>
                        <a:t>9x, rok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8,9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763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22,56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pPr algn="ctr"/>
                      <a:endParaRPr lang="cs-CZ" dirty="0"/>
                    </a:p>
                    <a:p>
                      <a:pPr algn="ctr"/>
                      <a:r>
                        <a:rPr lang="cs-CZ" dirty="0"/>
                        <a:t>3542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7393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1577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CAA806-2AE8-40BC-A8F7-031F1CD63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Analýza vybraných pořadů podle ratingu (tis.)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CBCE95B2-F35A-44EF-95FA-A49A988D03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464466"/>
              </p:ext>
            </p:extLst>
          </p:nvPr>
        </p:nvGraphicFramePr>
        <p:xfrm>
          <a:off x="1371600" y="1502979"/>
          <a:ext cx="9448800" cy="4989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52164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5CD8BA-65F7-463F-AE39-7906100B7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8040"/>
            <a:ext cx="10515600" cy="1325562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Analýza pořadů – pohlaví 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28158421-E317-4E18-8B5F-A81754B4A1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622843"/>
              </p:ext>
            </p:extLst>
          </p:nvPr>
        </p:nvGraphicFramePr>
        <p:xfrm>
          <a:off x="1954924" y="1617175"/>
          <a:ext cx="8282151" cy="50963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92836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309A49-2419-4CE3-807A-645CF45C6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5126" y="92491"/>
            <a:ext cx="10515600" cy="1325562"/>
          </a:xfrm>
        </p:spPr>
        <p:txBody>
          <a:bodyPr/>
          <a:lstStyle/>
          <a:p>
            <a:pPr algn="ctr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Analýza pořadů – věk</a:t>
            </a:r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1300FC0D-D4A7-4C8A-A591-D411A1EA60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618383"/>
              </p:ext>
            </p:extLst>
          </p:nvPr>
        </p:nvGraphicFramePr>
        <p:xfrm>
          <a:off x="315310" y="1240221"/>
          <a:ext cx="11561379" cy="5525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118477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Stébla</Template>
  <TotalTime>8419</TotalTime>
  <Words>1206</Words>
  <Application>Microsoft Office PowerPoint</Application>
  <PresentationFormat>Širokoúhlá obrazovka</PresentationFormat>
  <Paragraphs>122</Paragraphs>
  <Slides>13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 2</vt:lpstr>
      <vt:lpstr>HDOfficeLightV0</vt:lpstr>
      <vt:lpstr>Analýza pořadů</vt:lpstr>
      <vt:lpstr>Osnova</vt:lpstr>
      <vt:lpstr>Stardance</vt:lpstr>
      <vt:lpstr>Analýza pořadu – rating, share, reach</vt:lpstr>
      <vt:lpstr>Zázraky přírody</vt:lpstr>
      <vt:lpstr>Analýza pořadu – rating, share, reach</vt:lpstr>
      <vt:lpstr>Analýza vybraných pořadů podle ratingu (tis.)</vt:lpstr>
      <vt:lpstr>Analýza pořadů – pohlaví </vt:lpstr>
      <vt:lpstr>Analýza pořadů – věk</vt:lpstr>
      <vt:lpstr>Analýza pořadů – vzdělání</vt:lpstr>
      <vt:lpstr>Analýza pořadů – odložená sledovanost</vt:lpstr>
      <vt:lpstr>Závěr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pořadů</dc:title>
  <dc:creator>Anna Vaculikova</dc:creator>
  <cp:lastModifiedBy>Anna Vaculikova</cp:lastModifiedBy>
  <cp:revision>6</cp:revision>
  <dcterms:created xsi:type="dcterms:W3CDTF">2022-01-20T20:15:07Z</dcterms:created>
  <dcterms:modified xsi:type="dcterms:W3CDTF">2022-02-03T18:07:47Z</dcterms:modified>
</cp:coreProperties>
</file>