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ýmová Renata" initials="TR" lastIdx="8" clrIdx="0">
    <p:extLst>
      <p:ext uri="{19B8F6BF-5375-455C-9EA6-DF929625EA0E}">
        <p15:presenceInfo xmlns:p15="http://schemas.microsoft.com/office/powerpoint/2012/main" userId="S::Renata.Tymova@ceskatelevize.cz::cf80ccbc-0f2c-44bc-9882-7774fe360f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>
        <p:scale>
          <a:sx n="80" d="100"/>
          <a:sy n="80" d="100"/>
        </p:scale>
        <p:origin x="378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ch&#225;\Desktop\Po&#345;ady_RT_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ch&#225;\Desktop\Po&#345;ady_RT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ch&#225;\Desktop\Po&#345;ady_RT_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ch&#225;\Desktop\Po&#345;ady_RT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ch&#225;\Desktop\Po&#345;ady_RT_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Ochránce_Božena!$V$19</c:f>
              <c:strCache>
                <c:ptCount val="1"/>
                <c:pt idx="0">
                  <c:v>Božena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Ochránce_Božena!$W$17:$X$18</c:f>
              <c:multiLvlStrCache>
                <c:ptCount val="2"/>
                <c:lvl>
                  <c:pt idx="0">
                    <c:v>tisíce</c:v>
                  </c:pt>
                  <c:pt idx="1">
                    <c:v>tisíce</c:v>
                  </c:pt>
                </c:lvl>
                <c:lvl>
                  <c:pt idx="0">
                    <c:v>Rating</c:v>
                  </c:pt>
                  <c:pt idx="1">
                    <c:v>Reach</c:v>
                  </c:pt>
                </c:lvl>
              </c:multiLvlStrCache>
            </c:multiLvlStrRef>
          </c:cat>
          <c:val>
            <c:numRef>
              <c:f>Ochránce_Božena!$W$19:$X$19</c:f>
              <c:numCache>
                <c:formatCode>#\ ###</c:formatCode>
                <c:ptCount val="2"/>
                <c:pt idx="0">
                  <c:v>1711.27636292688</c:v>
                </c:pt>
                <c:pt idx="1">
                  <c:v>3103.7575824829401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03-43F5-8EBB-E352D107A45E}"/>
            </c:ext>
          </c:extLst>
        </c:ser>
        <c:ser>
          <c:idx val="1"/>
          <c:order val="1"/>
          <c:tx>
            <c:strRef>
              <c:f>Ochránce_Božena!$V$20</c:f>
              <c:strCache>
                <c:ptCount val="1"/>
                <c:pt idx="0">
                  <c:v>Ochránce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Ochránce_Božena!$W$17:$X$18</c:f>
              <c:multiLvlStrCache>
                <c:ptCount val="2"/>
                <c:lvl>
                  <c:pt idx="0">
                    <c:v>tisíce</c:v>
                  </c:pt>
                  <c:pt idx="1">
                    <c:v>tisíce</c:v>
                  </c:pt>
                </c:lvl>
                <c:lvl>
                  <c:pt idx="0">
                    <c:v>Rating</c:v>
                  </c:pt>
                  <c:pt idx="1">
                    <c:v>Reach</c:v>
                  </c:pt>
                </c:lvl>
              </c:multiLvlStrCache>
            </c:multiLvlStrRef>
          </c:cat>
          <c:val>
            <c:numRef>
              <c:f>Ochránce_Božena!$W$20:$X$20</c:f>
              <c:numCache>
                <c:formatCode>#\ ###</c:formatCode>
                <c:ptCount val="2"/>
                <c:pt idx="0">
                  <c:v>1373.1489910646301</c:v>
                </c:pt>
                <c:pt idx="1">
                  <c:v>3613.0513239192901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03-43F5-8EBB-E352D107A4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7"/>
        <c:axId val="580483544"/>
        <c:axId val="580481248"/>
      </c:barChart>
      <c:catAx>
        <c:axId val="580483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80481248"/>
        <c:crosses val="autoZero"/>
        <c:auto val="1"/>
        <c:lblAlgn val="ctr"/>
        <c:lblOffset val="100"/>
        <c:noMultiLvlLbl val="0"/>
      </c:catAx>
      <c:valAx>
        <c:axId val="580481248"/>
        <c:scaling>
          <c:orientation val="minMax"/>
        </c:scaling>
        <c:delete val="1"/>
        <c:axPos val="l"/>
        <c:numFmt formatCode="#\ ###" sourceLinked="1"/>
        <c:majorTickMark val="none"/>
        <c:minorTickMark val="none"/>
        <c:tickLblPos val="nextTo"/>
        <c:crossAx val="580483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Ochránce_Božena!$P$55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Ochránce_Božena!$O$56:$O$57</c:f>
              <c:strCache>
                <c:ptCount val="2"/>
                <c:pt idx="0">
                  <c:v>Božena</c:v>
                </c:pt>
                <c:pt idx="1">
                  <c:v>Ochránce</c:v>
                </c:pt>
              </c:strCache>
            </c:strRef>
          </c:cat>
          <c:val>
            <c:numRef>
              <c:f>Ochránce_Božena!$P$56:$P$57</c:f>
              <c:numCache>
                <c:formatCode>#,##0.00</c:formatCode>
                <c:ptCount val="2"/>
                <c:pt idx="0">
                  <c:v>28.617989926973799</c:v>
                </c:pt>
                <c:pt idx="1">
                  <c:v>28.4474397448407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5-4B49-8CBF-217A22249E98}"/>
            </c:ext>
          </c:extLst>
        </c:ser>
        <c:ser>
          <c:idx val="1"/>
          <c:order val="1"/>
          <c:tx>
            <c:strRef>
              <c:f>Ochránce_Božena!$Q$55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Ochránce_Božena!$O$56:$O$57</c:f>
              <c:strCache>
                <c:ptCount val="2"/>
                <c:pt idx="0">
                  <c:v>Božena</c:v>
                </c:pt>
                <c:pt idx="1">
                  <c:v>Ochránce</c:v>
                </c:pt>
              </c:strCache>
            </c:strRef>
          </c:cat>
          <c:val>
            <c:numRef>
              <c:f>Ochránce_Božena!$Q$56:$Q$57</c:f>
              <c:numCache>
                <c:formatCode>#,##0.00</c:formatCode>
                <c:ptCount val="2"/>
                <c:pt idx="0">
                  <c:v>41.750198051496497</c:v>
                </c:pt>
                <c:pt idx="1">
                  <c:v>34.568688805535203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45-4B49-8CBF-217A22249E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7"/>
        <c:axId val="425317824"/>
        <c:axId val="425323728"/>
      </c:barChart>
      <c:catAx>
        <c:axId val="42531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425323728"/>
        <c:crosses val="autoZero"/>
        <c:auto val="1"/>
        <c:lblAlgn val="ctr"/>
        <c:lblOffset val="100"/>
        <c:noMultiLvlLbl val="0"/>
      </c:catAx>
      <c:valAx>
        <c:axId val="42532372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42531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252212937466057E-2"/>
          <c:y val="5.5555555555555552E-2"/>
          <c:w val="0.95246080824112478"/>
          <c:h val="0.73577136191309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Ochránce_Božena!$S$57</c:f>
              <c:strCache>
                <c:ptCount val="1"/>
                <c:pt idx="0">
                  <c:v>Božena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Ochránce_Božena!$T$56:$V$56</c:f>
              <c:strCache>
                <c:ptCount val="3"/>
                <c:pt idx="0">
                  <c:v>ZŠ+VYUČ</c:v>
                </c:pt>
                <c:pt idx="1">
                  <c:v>SŠ 25+</c:v>
                </c:pt>
                <c:pt idx="2">
                  <c:v>VŠ 25+</c:v>
                </c:pt>
              </c:strCache>
            </c:strRef>
          </c:cat>
          <c:val>
            <c:numRef>
              <c:f>Ochránce_Božena!$T$57:$V$57</c:f>
              <c:numCache>
                <c:formatCode>#,##0.00</c:formatCode>
                <c:ptCount val="3"/>
                <c:pt idx="0">
                  <c:v>28.581868828958701</c:v>
                </c:pt>
                <c:pt idx="1">
                  <c:v>40.541420583604598</c:v>
                </c:pt>
                <c:pt idx="2">
                  <c:v>47.1705786614828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38-485A-8B4C-E27835B5273F}"/>
            </c:ext>
          </c:extLst>
        </c:ser>
        <c:ser>
          <c:idx val="1"/>
          <c:order val="1"/>
          <c:tx>
            <c:strRef>
              <c:f>Ochránce_Božena!$S$58</c:f>
              <c:strCache>
                <c:ptCount val="1"/>
                <c:pt idx="0">
                  <c:v>Ochránce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Ochránce_Božena!$T$56:$V$56</c:f>
              <c:strCache>
                <c:ptCount val="3"/>
                <c:pt idx="0">
                  <c:v>ZŠ+VYUČ</c:v>
                </c:pt>
                <c:pt idx="1">
                  <c:v>SŠ 25+</c:v>
                </c:pt>
                <c:pt idx="2">
                  <c:v>VŠ 25+</c:v>
                </c:pt>
              </c:strCache>
            </c:strRef>
          </c:cat>
          <c:val>
            <c:numRef>
              <c:f>Ochránce_Božena!$T$58:$V$58</c:f>
              <c:numCache>
                <c:formatCode>#,##0.00</c:formatCode>
                <c:ptCount val="3"/>
                <c:pt idx="0">
                  <c:v>26.8426460091598</c:v>
                </c:pt>
                <c:pt idx="1">
                  <c:v>33.268213482815703</c:v>
                </c:pt>
                <c:pt idx="2">
                  <c:v>43.1460673552033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38-485A-8B4C-E27835B527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25334224"/>
        <c:axId val="425326352"/>
      </c:barChart>
      <c:catAx>
        <c:axId val="42533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425326352"/>
        <c:crosses val="autoZero"/>
        <c:auto val="1"/>
        <c:lblAlgn val="ctr"/>
        <c:lblOffset val="100"/>
        <c:noMultiLvlLbl val="0"/>
      </c:catAx>
      <c:valAx>
        <c:axId val="42532635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425334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Calibri" panose="020F0502020204030204" pitchFamily="34" charset="0"/>
          <a:cs typeface="Calibri" panose="020F050202020403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Ochránce_Božena!$S$77</c:f>
              <c:strCache>
                <c:ptCount val="1"/>
                <c:pt idx="0">
                  <c:v>Božena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Ochránce_Božena!$T$76:$X$76</c:f>
              <c:strCache>
                <c:ptCount val="5"/>
                <c:pt idx="0">
                  <c:v>4–14</c:v>
                </c:pt>
                <c:pt idx="1">
                  <c:v>15–34</c:v>
                </c:pt>
                <c:pt idx="2">
                  <c:v>35–44</c:v>
                </c:pt>
                <c:pt idx="3">
                  <c:v>45–54</c:v>
                </c:pt>
                <c:pt idx="4">
                  <c:v>55+</c:v>
                </c:pt>
              </c:strCache>
            </c:strRef>
          </c:cat>
          <c:val>
            <c:numRef>
              <c:f>Ochránce_Božena!$T$77:$X$77</c:f>
              <c:numCache>
                <c:formatCode>#,##0.00</c:formatCode>
                <c:ptCount val="5"/>
                <c:pt idx="0">
                  <c:v>21.9976428498139</c:v>
                </c:pt>
                <c:pt idx="1">
                  <c:v>26.9640668778231</c:v>
                </c:pt>
                <c:pt idx="2">
                  <c:v>33.5591365369038</c:v>
                </c:pt>
                <c:pt idx="3">
                  <c:v>37.627802633349297</c:v>
                </c:pt>
                <c:pt idx="4">
                  <c:v>37.692249206925901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AA-4998-B1EC-8912CB0BB4DD}"/>
            </c:ext>
          </c:extLst>
        </c:ser>
        <c:ser>
          <c:idx val="1"/>
          <c:order val="1"/>
          <c:tx>
            <c:strRef>
              <c:f>Ochránce_Božena!$S$78</c:f>
              <c:strCache>
                <c:ptCount val="1"/>
                <c:pt idx="0">
                  <c:v>Ochránce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Ochránce_Božena!$T$76:$X$76</c:f>
              <c:strCache>
                <c:ptCount val="5"/>
                <c:pt idx="0">
                  <c:v>4–14</c:v>
                </c:pt>
                <c:pt idx="1">
                  <c:v>15–34</c:v>
                </c:pt>
                <c:pt idx="2">
                  <c:v>35–44</c:v>
                </c:pt>
                <c:pt idx="3">
                  <c:v>45–54</c:v>
                </c:pt>
                <c:pt idx="4">
                  <c:v>55+</c:v>
                </c:pt>
              </c:strCache>
            </c:strRef>
          </c:cat>
          <c:val>
            <c:numRef>
              <c:f>Ochránce_Božena!$T$78:$X$78</c:f>
              <c:numCache>
                <c:formatCode>#,##0.00</c:formatCode>
                <c:ptCount val="5"/>
                <c:pt idx="0">
                  <c:v>20.041089431946901</c:v>
                </c:pt>
                <c:pt idx="1">
                  <c:v>17.026693290524399</c:v>
                </c:pt>
                <c:pt idx="2">
                  <c:v>33.648017326936397</c:v>
                </c:pt>
                <c:pt idx="3">
                  <c:v>35.399442761837498</c:v>
                </c:pt>
                <c:pt idx="4">
                  <c:v>32.774439712293997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AA-4998-B1EC-8912CB0BB4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582326224"/>
        <c:axId val="582324912"/>
      </c:barChart>
      <c:catAx>
        <c:axId val="58232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582324912"/>
        <c:crosses val="autoZero"/>
        <c:auto val="1"/>
        <c:lblAlgn val="ctr"/>
        <c:lblOffset val="100"/>
        <c:noMultiLvlLbl val="0"/>
      </c:catAx>
      <c:valAx>
        <c:axId val="582324912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5823262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11111111111109E-2"/>
          <c:y val="4.1666666666666664E-2"/>
          <c:w val="0.93888888888888888"/>
          <c:h val="0.742008967629046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Ochránce_Božena!$T$76</c:f>
              <c:strCache>
                <c:ptCount val="1"/>
                <c:pt idx="0">
                  <c:v>4–14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Ochránce_Božena!$S$77:$S$78</c:f>
              <c:strCache>
                <c:ptCount val="2"/>
                <c:pt idx="0">
                  <c:v>Božena</c:v>
                </c:pt>
                <c:pt idx="1">
                  <c:v>Ochránce</c:v>
                </c:pt>
              </c:strCache>
            </c:strRef>
          </c:cat>
          <c:val>
            <c:numRef>
              <c:f>Ochránce_Božena!$T$77:$T$78</c:f>
              <c:numCache>
                <c:formatCode>#,##0.00</c:formatCode>
                <c:ptCount val="2"/>
                <c:pt idx="0">
                  <c:v>21.9976428498139</c:v>
                </c:pt>
                <c:pt idx="1">
                  <c:v>20.041089431946901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1F-444F-98C8-D064EB56539B}"/>
            </c:ext>
          </c:extLst>
        </c:ser>
        <c:ser>
          <c:idx val="1"/>
          <c:order val="1"/>
          <c:tx>
            <c:strRef>
              <c:f>Ochránce_Božena!$U$76</c:f>
              <c:strCache>
                <c:ptCount val="1"/>
                <c:pt idx="0">
                  <c:v>15–34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Ochránce_Božena!$S$77:$S$78</c:f>
              <c:strCache>
                <c:ptCount val="2"/>
                <c:pt idx="0">
                  <c:v>Božena</c:v>
                </c:pt>
                <c:pt idx="1">
                  <c:v>Ochránce</c:v>
                </c:pt>
              </c:strCache>
            </c:strRef>
          </c:cat>
          <c:val>
            <c:numRef>
              <c:f>Ochránce_Božena!$U$77:$U$78</c:f>
              <c:numCache>
                <c:formatCode>#,##0.00</c:formatCode>
                <c:ptCount val="2"/>
                <c:pt idx="0">
                  <c:v>26.9640668778231</c:v>
                </c:pt>
                <c:pt idx="1">
                  <c:v>17.026693290524399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1F-444F-98C8-D064EB56539B}"/>
            </c:ext>
          </c:extLst>
        </c:ser>
        <c:ser>
          <c:idx val="2"/>
          <c:order val="2"/>
          <c:tx>
            <c:strRef>
              <c:f>Ochránce_Božena!$V$76</c:f>
              <c:strCache>
                <c:ptCount val="1"/>
                <c:pt idx="0">
                  <c:v>35–44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Ochránce_Božena!$S$77:$S$78</c:f>
              <c:strCache>
                <c:ptCount val="2"/>
                <c:pt idx="0">
                  <c:v>Božena</c:v>
                </c:pt>
                <c:pt idx="1">
                  <c:v>Ochránce</c:v>
                </c:pt>
              </c:strCache>
            </c:strRef>
          </c:cat>
          <c:val>
            <c:numRef>
              <c:f>Ochránce_Božena!$V$77:$V$78</c:f>
              <c:numCache>
                <c:formatCode>#,##0.00</c:formatCode>
                <c:ptCount val="2"/>
                <c:pt idx="0">
                  <c:v>33.5591365369038</c:v>
                </c:pt>
                <c:pt idx="1">
                  <c:v>33.648017326936397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1F-444F-98C8-D064EB56539B}"/>
            </c:ext>
          </c:extLst>
        </c:ser>
        <c:ser>
          <c:idx val="3"/>
          <c:order val="3"/>
          <c:tx>
            <c:strRef>
              <c:f>Ochránce_Božena!$W$76</c:f>
              <c:strCache>
                <c:ptCount val="1"/>
                <c:pt idx="0">
                  <c:v>45–54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Ochránce_Božena!$S$77:$S$78</c:f>
              <c:strCache>
                <c:ptCount val="2"/>
                <c:pt idx="0">
                  <c:v>Božena</c:v>
                </c:pt>
                <c:pt idx="1">
                  <c:v>Ochránce</c:v>
                </c:pt>
              </c:strCache>
            </c:strRef>
          </c:cat>
          <c:val>
            <c:numRef>
              <c:f>Ochránce_Božena!$W$77:$W$78</c:f>
              <c:numCache>
                <c:formatCode>#,##0.00</c:formatCode>
                <c:ptCount val="2"/>
                <c:pt idx="0">
                  <c:v>37.627802633349297</c:v>
                </c:pt>
                <c:pt idx="1">
                  <c:v>35.399442761837498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1F-444F-98C8-D064EB56539B}"/>
            </c:ext>
          </c:extLst>
        </c:ser>
        <c:ser>
          <c:idx val="4"/>
          <c:order val="4"/>
          <c:tx>
            <c:strRef>
              <c:f>Ochránce_Božena!$X$76</c:f>
              <c:strCache>
                <c:ptCount val="1"/>
                <c:pt idx="0">
                  <c:v>55+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Ochránce_Božena!$S$77:$S$78</c:f>
              <c:strCache>
                <c:ptCount val="2"/>
                <c:pt idx="0">
                  <c:v>Božena</c:v>
                </c:pt>
                <c:pt idx="1">
                  <c:v>Ochránce</c:v>
                </c:pt>
              </c:strCache>
            </c:strRef>
          </c:cat>
          <c:val>
            <c:numRef>
              <c:f>Ochránce_Božena!$X$77:$X$78</c:f>
              <c:numCache>
                <c:formatCode>#,##0.00</c:formatCode>
                <c:ptCount val="2"/>
                <c:pt idx="0">
                  <c:v>37.692249206925901</c:v>
                </c:pt>
                <c:pt idx="1">
                  <c:v>32.774439712293997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1F-444F-98C8-D064EB5653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7"/>
        <c:axId val="425165624"/>
        <c:axId val="425166280"/>
      </c:barChart>
      <c:catAx>
        <c:axId val="425165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425166280"/>
        <c:crosses val="autoZero"/>
        <c:auto val="1"/>
        <c:lblAlgn val="ctr"/>
        <c:lblOffset val="100"/>
        <c:noMultiLvlLbl val="0"/>
      </c:catAx>
      <c:valAx>
        <c:axId val="425166280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425165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0.15429</cdr:x>
      <cdr:y>0.53533</cdr:y>
    </cdr:from>
    <cdr:to>
      <cdr:x>0.2702</cdr:x>
      <cdr:y>0.64797</cdr:y>
    </cdr:to>
    <cdr:sp macro="" textlink="">
      <cdr:nvSpPr>
        <cdr:cNvPr id="2" name="TextovéPole 1">
          <a:extLst xmlns:a="http://schemas.openxmlformats.org/drawingml/2006/main">
            <a:ext uri="{FF2B5EF4-FFF2-40B4-BE49-F238E27FC236}">
              <a16:creationId xmlns:a16="http://schemas.microsoft.com/office/drawing/2014/main" id="{DC38B0C4-E4C1-4B04-A35C-EC8716A8FD57}"/>
            </a:ext>
          </a:extLst>
        </cdr:cNvPr>
        <cdr:cNvSpPr txBox="1"/>
      </cdr:nvSpPr>
      <cdr:spPr>
        <a:xfrm xmlns:a="http://schemas.openxmlformats.org/drawingml/2006/main">
          <a:off x="881743" y="1755326"/>
          <a:ext cx="66247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100" dirty="0">
              <a:latin typeface="Calibri" panose="020F0502020204030204" pitchFamily="34" charset="0"/>
              <a:cs typeface="Calibri" panose="020F0502020204030204" pitchFamily="34" charset="0"/>
            </a:rPr>
            <a:t>20,1 %</a:t>
          </a:r>
        </a:p>
      </cdr:txBody>
    </cdr:sp>
  </cdr:relSizeAnchor>
  <cdr:relSizeAnchor xmlns:cdr="http://schemas.openxmlformats.org/drawingml/2006/chartDrawing">
    <cdr:from>
      <cdr:x>0.2828</cdr:x>
      <cdr:y>0.5366</cdr:y>
    </cdr:from>
    <cdr:to>
      <cdr:x>0.39872</cdr:x>
      <cdr:y>0.64924</cdr:y>
    </cdr:to>
    <cdr:sp macro="" textlink="">
      <cdr:nvSpPr>
        <cdr:cNvPr id="3" name="TextovéPole 1">
          <a:extLst xmlns:a="http://schemas.openxmlformats.org/drawingml/2006/main">
            <a:ext uri="{FF2B5EF4-FFF2-40B4-BE49-F238E27FC236}">
              <a16:creationId xmlns:a16="http://schemas.microsoft.com/office/drawing/2014/main" id="{66BAFB99-7EE9-469A-A193-5985A21336F4}"/>
            </a:ext>
          </a:extLst>
        </cdr:cNvPr>
        <cdr:cNvSpPr txBox="1"/>
      </cdr:nvSpPr>
      <cdr:spPr>
        <a:xfrm xmlns:a="http://schemas.openxmlformats.org/drawingml/2006/main">
          <a:off x="1616218" y="1759473"/>
          <a:ext cx="66247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dirty="0">
              <a:latin typeface="Calibri" panose="020F0502020204030204" pitchFamily="34" charset="0"/>
              <a:cs typeface="Calibri" panose="020F0502020204030204" pitchFamily="34" charset="0"/>
            </a:rPr>
            <a:t>16,1 %</a:t>
          </a:r>
        </a:p>
      </cdr:txBody>
    </cdr:sp>
  </cdr:relSizeAnchor>
  <cdr:relSizeAnchor xmlns:cdr="http://schemas.openxmlformats.org/drawingml/2006/chartDrawing">
    <cdr:from>
      <cdr:x>0.62195</cdr:x>
      <cdr:y>0.47115</cdr:y>
    </cdr:from>
    <cdr:to>
      <cdr:x>0.73787</cdr:x>
      <cdr:y>0.58379</cdr:y>
    </cdr:to>
    <cdr:sp macro="" textlink="">
      <cdr:nvSpPr>
        <cdr:cNvPr id="4" name="TextovéPole 1">
          <a:extLst xmlns:a="http://schemas.openxmlformats.org/drawingml/2006/main">
            <a:ext uri="{FF2B5EF4-FFF2-40B4-BE49-F238E27FC236}">
              <a16:creationId xmlns:a16="http://schemas.microsoft.com/office/drawing/2014/main" id="{66BAFB99-7EE9-469A-A193-5985A21336F4}"/>
            </a:ext>
          </a:extLst>
        </cdr:cNvPr>
        <cdr:cNvSpPr txBox="1"/>
      </cdr:nvSpPr>
      <cdr:spPr>
        <a:xfrm xmlns:a="http://schemas.openxmlformats.org/drawingml/2006/main">
          <a:off x="3554446" y="1544870"/>
          <a:ext cx="66247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dirty="0" err="1">
              <a:latin typeface="Calibri" panose="020F0502020204030204" pitchFamily="34" charset="0"/>
              <a:cs typeface="Calibri" panose="020F0502020204030204" pitchFamily="34" charset="0"/>
            </a:rPr>
            <a:t>Share</a:t>
          </a:r>
          <a:endParaRPr lang="cs-CZ" sz="1100" dirty="0">
            <a:latin typeface="Calibri" panose="020F0502020204030204" pitchFamily="34" charset="0"/>
            <a:cs typeface="Calibri" panose="020F0502020204030204" pitchFamily="34" charset="0"/>
          </a:endParaRPr>
        </a:p>
        <a:p xmlns:a="http://schemas.openxmlformats.org/drawingml/2006/main">
          <a:r>
            <a:rPr lang="cs-CZ" sz="1100" dirty="0">
              <a:latin typeface="Calibri" panose="020F0502020204030204" pitchFamily="34" charset="0"/>
              <a:cs typeface="Calibri" panose="020F0502020204030204" pitchFamily="34" charset="0"/>
            </a:rPr>
            <a:t>35,93 %</a:t>
          </a:r>
        </a:p>
      </cdr:txBody>
    </cdr:sp>
  </cdr:relSizeAnchor>
  <cdr:relSizeAnchor xmlns:cdr="http://schemas.openxmlformats.org/drawingml/2006/chartDrawing">
    <cdr:from>
      <cdr:x>0.75655</cdr:x>
      <cdr:y>0.46672</cdr:y>
    </cdr:from>
    <cdr:to>
      <cdr:x>0.87247</cdr:x>
      <cdr:y>0.57936</cdr:y>
    </cdr:to>
    <cdr:sp macro="" textlink="">
      <cdr:nvSpPr>
        <cdr:cNvPr id="5" name="TextovéPole 1">
          <a:extLst xmlns:a="http://schemas.openxmlformats.org/drawingml/2006/main">
            <a:ext uri="{FF2B5EF4-FFF2-40B4-BE49-F238E27FC236}">
              <a16:creationId xmlns:a16="http://schemas.microsoft.com/office/drawing/2014/main" id="{611BADD1-2472-4877-B183-61919A221623}"/>
            </a:ext>
          </a:extLst>
        </cdr:cNvPr>
        <cdr:cNvSpPr txBox="1"/>
      </cdr:nvSpPr>
      <cdr:spPr>
        <a:xfrm xmlns:a="http://schemas.openxmlformats.org/drawingml/2006/main">
          <a:off x="4323703" y="1530355"/>
          <a:ext cx="662473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dirty="0" err="1">
              <a:latin typeface="Calibri" panose="020F0502020204030204" pitchFamily="34" charset="0"/>
              <a:cs typeface="Calibri" panose="020F0502020204030204" pitchFamily="34" charset="0"/>
            </a:rPr>
            <a:t>Share</a:t>
          </a:r>
          <a:endParaRPr lang="cs-CZ" sz="1100" dirty="0">
            <a:latin typeface="Calibri" panose="020F0502020204030204" pitchFamily="34" charset="0"/>
            <a:cs typeface="Calibri" panose="020F0502020204030204" pitchFamily="34" charset="0"/>
          </a:endParaRPr>
        </a:p>
        <a:p xmlns:a="http://schemas.openxmlformats.org/drawingml/2006/main">
          <a:r>
            <a:rPr lang="cs-CZ" sz="1100" dirty="0">
              <a:latin typeface="Calibri" panose="020F0502020204030204" pitchFamily="34" charset="0"/>
              <a:cs typeface="Calibri" panose="020F0502020204030204" pitchFamily="34" charset="0"/>
            </a:rPr>
            <a:t>31,85 %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5B20-3DC0-49FF-B689-4350E02A65D6}" type="datetimeFigureOut">
              <a:rPr lang="cs-CZ" smtClean="0"/>
              <a:t>16.2.2022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DB85C-4941-43EC-840A-0107EF2D72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26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DB85C-4941-43EC-840A-0107EF2D728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45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3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3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2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8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99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2/16/2022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99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B0F36E-9A56-4D41-9821-8D46E16A1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cs-CZ" dirty="0"/>
              <a:t>Porovnání pořadů Ochránce a </a:t>
            </a:r>
            <a:r>
              <a:rPr lang="cs-CZ" dirty="0" err="1"/>
              <a:t>božena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DC9E6-B440-4191-AABE-76C29F1D38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cs-CZ" dirty="0"/>
              <a:t>Sára Suchá</a:t>
            </a:r>
          </a:p>
          <a:p>
            <a:r>
              <a:rPr lang="cs-CZ" dirty="0"/>
              <a:t>UČO 457504</a:t>
            </a:r>
          </a:p>
        </p:txBody>
      </p:sp>
      <p:pic>
        <p:nvPicPr>
          <p:cNvPr id="4" name="Picture 3" descr="Efekty bublin Multicolor">
            <a:extLst>
              <a:ext uri="{FF2B5EF4-FFF2-40B4-BE49-F238E27FC236}">
                <a16:creationId xmlns:a16="http://schemas.microsoft.com/office/drawing/2014/main" id="{B2A4BEA0-64A0-4BDB-B0AA-916BB86149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64" r="34669" b="-1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212D27-39A5-4867-9970-C59E0647B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Ochránce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86C62D-CD5B-4787-A79B-958B7CE03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sz="1800" dirty="0"/>
              <a:t>10 dílů</a:t>
            </a:r>
          </a:p>
          <a:p>
            <a:r>
              <a:rPr lang="cs-CZ" sz="1800" dirty="0"/>
              <a:t>Odvysíláno na ČT1</a:t>
            </a:r>
          </a:p>
          <a:p>
            <a:r>
              <a:rPr lang="cs-CZ" sz="1800" dirty="0"/>
              <a:t>Podzim 2021</a:t>
            </a:r>
          </a:p>
          <a:p>
            <a:pPr lvl="1"/>
            <a:r>
              <a:rPr lang="cs-CZ" sz="1600" dirty="0"/>
              <a:t>První díl vyšel 5.9. 2021 a poslední 7.11. 2021</a:t>
            </a:r>
          </a:p>
          <a:p>
            <a:r>
              <a:rPr lang="cs-CZ" sz="1800" dirty="0"/>
              <a:t>Vysílán v prime </a:t>
            </a:r>
            <a:r>
              <a:rPr lang="cs-CZ" sz="1800" dirty="0" err="1"/>
              <a:t>time</a:t>
            </a:r>
            <a:r>
              <a:rPr lang="cs-CZ" sz="1800" dirty="0"/>
              <a:t> každou neděli od 20 hodin (po dobu deseti týdnů)</a:t>
            </a:r>
          </a:p>
          <a:p>
            <a:r>
              <a:rPr lang="cs-CZ" sz="1800" dirty="0"/>
              <a:t>Stopáž jednotlivých dílů mezi 60 a 70 minutami</a:t>
            </a:r>
          </a:p>
          <a:p>
            <a:r>
              <a:rPr lang="cs-CZ" sz="1800" dirty="0"/>
              <a:t>Téma: představení problémových případů ve školství a způsobů, jakým je řešit (v sérii je řeší ombudsman Ministerstva školství)</a:t>
            </a:r>
          </a:p>
          <a:p>
            <a:r>
              <a:rPr lang="cs-CZ" sz="1800" dirty="0"/>
              <a:t>Cíl: rozpoutat diskuzi (k tomu sloužila i otevřená skupina na Facebooku), upozornění na různá témata ze školství, která ne vždy mají jednoduchá řešení (jak se na první pohled může zdát)</a:t>
            </a:r>
          </a:p>
        </p:txBody>
      </p:sp>
    </p:spTree>
    <p:extLst>
      <p:ext uri="{BB962C8B-B14F-4D97-AF65-F5344CB8AC3E}">
        <p14:creationId xmlns:p14="http://schemas.microsoft.com/office/powerpoint/2010/main" val="138466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CFC9B2-D86B-4C18-9ECC-65F4466E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 err="1"/>
              <a:t>božena</a:t>
            </a:r>
            <a:endParaRPr lang="cs-CZ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73287-86DB-4BE7-A253-47E880F54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sz="1800" dirty="0"/>
              <a:t>4 díly</a:t>
            </a:r>
          </a:p>
          <a:p>
            <a:r>
              <a:rPr lang="cs-CZ" sz="1800" dirty="0"/>
              <a:t>Odvysíláno na ČT1</a:t>
            </a:r>
          </a:p>
          <a:p>
            <a:r>
              <a:rPr lang="cs-CZ" sz="1800" dirty="0"/>
              <a:t>Jaro 2021</a:t>
            </a:r>
          </a:p>
          <a:p>
            <a:pPr lvl="1"/>
            <a:r>
              <a:rPr lang="cs-CZ" sz="1600" dirty="0"/>
              <a:t>První díl vyšel 3.1. 2021 a poslední 24.1. 2021</a:t>
            </a:r>
          </a:p>
          <a:p>
            <a:r>
              <a:rPr lang="cs-CZ" sz="1800" dirty="0"/>
              <a:t>Vysílán v prime </a:t>
            </a:r>
            <a:r>
              <a:rPr lang="cs-CZ" sz="1800" dirty="0" err="1"/>
              <a:t>time</a:t>
            </a:r>
            <a:r>
              <a:rPr lang="cs-CZ" sz="1800" dirty="0"/>
              <a:t> každou neděli od 20 hodin (po dobu čtyř týdnů)</a:t>
            </a:r>
          </a:p>
          <a:p>
            <a:r>
              <a:rPr lang="cs-CZ" sz="1800" dirty="0"/>
              <a:t>Stopáž jednotlivých dílů mezi 80 a 100 minutami</a:t>
            </a:r>
          </a:p>
          <a:p>
            <a:r>
              <a:rPr lang="cs-CZ" sz="1800" dirty="0"/>
              <a:t>Téma: O životě Boženy Němcové</a:t>
            </a:r>
          </a:p>
          <a:p>
            <a:r>
              <a:rPr lang="cs-CZ" sz="1800" dirty="0"/>
              <a:t>Cíl: Představení nástrah v životě ženy v 19. století na příkladu české spisovatelky Boženy Němcové</a:t>
            </a:r>
          </a:p>
        </p:txBody>
      </p:sp>
    </p:spTree>
    <p:extLst>
      <p:ext uri="{BB962C8B-B14F-4D97-AF65-F5344CB8AC3E}">
        <p14:creationId xmlns:p14="http://schemas.microsoft.com/office/powerpoint/2010/main" val="349538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5184E4-C93A-4E34-8365-1886AAC5D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7756A0-9FBD-4E0F-8D9C-5550D1B5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334" y="554762"/>
            <a:ext cx="3623818" cy="4559890"/>
          </a:xfrm>
        </p:spPr>
        <p:txBody>
          <a:bodyPr>
            <a:normAutofit/>
          </a:bodyPr>
          <a:lstStyle/>
          <a:p>
            <a:r>
              <a:rPr lang="cs-CZ" dirty="0"/>
              <a:t>srovnání podle sledovanosti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B0D40B-37F7-4F1F-B956-AFC12066A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972" y="723901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Graf 8">
            <a:extLst>
              <a:ext uri="{FF2B5EF4-FFF2-40B4-BE49-F238E27FC236}">
                <a16:creationId xmlns:a16="http://schemas.microsoft.com/office/drawing/2014/main" id="{22703C95-7E9B-4147-A710-9BACF2DAE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724785"/>
              </p:ext>
            </p:extLst>
          </p:nvPr>
        </p:nvGraphicFramePr>
        <p:xfrm>
          <a:off x="5715000" y="2855167"/>
          <a:ext cx="5715000" cy="327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ovéPole 10">
            <a:extLst>
              <a:ext uri="{FF2B5EF4-FFF2-40B4-BE49-F238E27FC236}">
                <a16:creationId xmlns:a16="http://schemas.microsoft.com/office/drawing/2014/main" id="{AF964DAC-3584-455E-9BBF-58BC4FF33392}"/>
              </a:ext>
            </a:extLst>
          </p:cNvPr>
          <p:cNvSpPr txBox="1"/>
          <p:nvPr/>
        </p:nvSpPr>
        <p:spPr>
          <a:xfrm>
            <a:off x="5953880" y="745437"/>
            <a:ext cx="295494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Ochránce sledovalo více lidí starších 15ti let přímo v daný čas (</a:t>
            </a:r>
            <a:r>
              <a:rPr lang="cs-CZ" sz="1600" dirty="0" err="1"/>
              <a:t>Reach</a:t>
            </a:r>
            <a:r>
              <a:rPr lang="cs-CZ" sz="1600" dirty="0"/>
              <a:t> 3 613 tisíc) oproti minisérii Božena. Ta však měla vyšší odloženou sledovanost (viz. Tabulka), také měla vyšší </a:t>
            </a:r>
            <a:r>
              <a:rPr lang="cs-CZ" sz="1600" dirty="0" err="1"/>
              <a:t>share</a:t>
            </a:r>
            <a:r>
              <a:rPr lang="cs-CZ" sz="1600" dirty="0"/>
              <a:t> 35,93 % (oproti 31,85% u Ochránce).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AD7021DD-CD83-41A3-980C-3F2BB5698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70532"/>
              </p:ext>
            </p:extLst>
          </p:nvPr>
        </p:nvGraphicFramePr>
        <p:xfrm>
          <a:off x="9453589" y="862207"/>
          <a:ext cx="1828800" cy="847725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43870417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809946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63457142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Odložená     0-7 dní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Odložená     0-30 dní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11656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>
                      <a:noFill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89863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endParaRPr lang="en-GB" sz="1050" b="0" i="0" u="none" strike="noStrike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tisíce 4+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tisíce 4+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647466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Božena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14300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132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14300" marT="9525" marB="0"/>
                </a:tc>
                <a:extLst>
                  <a:ext uri="{0D108BD9-81ED-4DB2-BD59-A6C34878D82A}">
                    <a16:rowId xmlns:a16="http://schemas.microsoft.com/office/drawing/2014/main" val="30477929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t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Ochránce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14300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114300" marT="9525" marB="0"/>
                </a:tc>
                <a:extLst>
                  <a:ext uri="{0D108BD9-81ED-4DB2-BD59-A6C34878D82A}">
                    <a16:rowId xmlns:a16="http://schemas.microsoft.com/office/drawing/2014/main" val="2201022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33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5184E4-C93A-4E34-8365-1886AAC5D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7756A0-9FBD-4E0F-8D9C-5550D1B5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334" y="554762"/>
            <a:ext cx="3623818" cy="4559890"/>
          </a:xfrm>
        </p:spPr>
        <p:txBody>
          <a:bodyPr>
            <a:normAutofit/>
          </a:bodyPr>
          <a:lstStyle/>
          <a:p>
            <a:r>
              <a:rPr lang="cs-CZ" dirty="0"/>
              <a:t>srovnání </a:t>
            </a:r>
            <a:br>
              <a:rPr lang="cs-CZ" dirty="0"/>
            </a:br>
            <a:r>
              <a:rPr lang="cs-CZ" dirty="0"/>
              <a:t>dle pohlaví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B0D40B-37F7-4F1F-B956-AFC12066A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972" y="723901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8D194B6C-F2C8-4BCC-A27C-5CD8A21C60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7660497"/>
              </p:ext>
            </p:extLst>
          </p:nvPr>
        </p:nvGraphicFramePr>
        <p:xfrm>
          <a:off x="5678618" y="3448937"/>
          <a:ext cx="57970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E8380F4F-45DF-4BA7-8EA0-84BA78FDA2BB}"/>
              </a:ext>
            </a:extLst>
          </p:cNvPr>
          <p:cNvSpPr txBox="1"/>
          <p:nvPr/>
        </p:nvSpPr>
        <p:spPr>
          <a:xfrm>
            <a:off x="6024574" y="826538"/>
            <a:ext cx="4868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Ve srovnání na základě pohlaví, tak oba pořady více sledovaly ženy. Zvláště u Boženy byl podíl ženského publika výrazně větší než mužského (41,75 % podíl žen, 28,62 % podíl mužů). U Ochránce byli diváci vyváženější (28,45 % podíl mužů a 34,57 % podíl žen).</a:t>
            </a:r>
          </a:p>
        </p:txBody>
      </p:sp>
    </p:spTree>
    <p:extLst>
      <p:ext uri="{BB962C8B-B14F-4D97-AF65-F5344CB8AC3E}">
        <p14:creationId xmlns:p14="http://schemas.microsoft.com/office/powerpoint/2010/main" val="166534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5184E4-C93A-4E34-8365-1886AAC5D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7756A0-9FBD-4E0F-8D9C-5550D1B5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334" y="554762"/>
            <a:ext cx="3623818" cy="4559890"/>
          </a:xfrm>
        </p:spPr>
        <p:txBody>
          <a:bodyPr>
            <a:normAutofit/>
          </a:bodyPr>
          <a:lstStyle/>
          <a:p>
            <a:r>
              <a:rPr lang="cs-CZ" dirty="0"/>
              <a:t>srovnání </a:t>
            </a:r>
            <a:br>
              <a:rPr lang="cs-CZ" dirty="0"/>
            </a:br>
            <a:r>
              <a:rPr lang="cs-CZ" dirty="0"/>
              <a:t>dle vzdělání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B0D40B-37F7-4F1F-B956-AFC12066A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972" y="723901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AC51C9A-633C-46BB-9C39-09BE3DF0DC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612631"/>
              </p:ext>
            </p:extLst>
          </p:nvPr>
        </p:nvGraphicFramePr>
        <p:xfrm>
          <a:off x="5598410" y="2971800"/>
          <a:ext cx="5877256" cy="3220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D5818297-96C9-407A-AC80-5C6DEDED48E7}"/>
              </a:ext>
            </a:extLst>
          </p:cNvPr>
          <p:cNvSpPr txBox="1"/>
          <p:nvPr/>
        </p:nvSpPr>
        <p:spPr>
          <a:xfrm>
            <a:off x="6019182" y="643812"/>
            <a:ext cx="5365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Nejvyšší podíl na sledovanosti byl u obou pořadů u vysokoškolsky vzdělaných lidí, naopak nejnižší byla u lidí se základním vzděláním a výučním listem. Mezi jednotlivými pořady nejsou velké rozdíly v podílu na sledovanosti v rámci stejné skupiny dle vzdělání. Největší rozdíl ve sledování bylo v podílu na publiku středoškolsky vzdělaných lidí, kdy Božena získala 40,54 procentní podíl na divácké skupině a Ochránce 33,27 procentní podíl.</a:t>
            </a:r>
          </a:p>
        </p:txBody>
      </p:sp>
    </p:spTree>
    <p:extLst>
      <p:ext uri="{BB962C8B-B14F-4D97-AF65-F5344CB8AC3E}">
        <p14:creationId xmlns:p14="http://schemas.microsoft.com/office/powerpoint/2010/main" val="413423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85184E4-C93A-4E34-8365-1886AAC5D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7756A0-9FBD-4E0F-8D9C-5550D1B52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334" y="554762"/>
            <a:ext cx="3623818" cy="4559890"/>
          </a:xfrm>
        </p:spPr>
        <p:txBody>
          <a:bodyPr>
            <a:normAutofit/>
          </a:bodyPr>
          <a:lstStyle/>
          <a:p>
            <a:r>
              <a:rPr lang="cs-CZ" dirty="0"/>
              <a:t>srovnání </a:t>
            </a:r>
            <a:br>
              <a:rPr lang="cs-CZ" dirty="0"/>
            </a:br>
            <a:r>
              <a:rPr lang="cs-CZ" dirty="0"/>
              <a:t>dle věku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AB0D40B-37F7-4F1F-B956-AFC12066A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972" y="723901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AED263CB-E772-4C3A-9361-EFCB419605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872112"/>
              </p:ext>
            </p:extLst>
          </p:nvPr>
        </p:nvGraphicFramePr>
        <p:xfrm>
          <a:off x="5181892" y="3573624"/>
          <a:ext cx="6293774" cy="2598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30513622-5008-4AA1-8A04-A0ECDB1E6E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607623"/>
              </p:ext>
            </p:extLst>
          </p:nvPr>
        </p:nvGraphicFramePr>
        <p:xfrm>
          <a:off x="5181892" y="685800"/>
          <a:ext cx="629377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E18B839C-77B2-4A51-9385-54866F054B50}"/>
              </a:ext>
            </a:extLst>
          </p:cNvPr>
          <p:cNvSpPr txBox="1"/>
          <p:nvPr/>
        </p:nvSpPr>
        <p:spPr>
          <a:xfrm>
            <a:off x="756870" y="2720079"/>
            <a:ext cx="35427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Ve věkovém srovnání vidíme, že Božena i Ochránce získali diváky ve věkových kategoriích od 35 let a starších. U Ochránce vidíme oproti Boženě mírný propad v podílu na sledovanosti u populace od 55 let. Nejméně sledovali Ochránce lidé mezi 15 a 34 lety. U Boženy byl nejmenší podíl na publiku ve věku od 4 do 14 let (nicméně to bylo více než u Ochránce ve stejné věkové skupině).</a:t>
            </a:r>
          </a:p>
        </p:txBody>
      </p:sp>
    </p:spTree>
    <p:extLst>
      <p:ext uri="{BB962C8B-B14F-4D97-AF65-F5344CB8AC3E}">
        <p14:creationId xmlns:p14="http://schemas.microsoft.com/office/powerpoint/2010/main" val="56271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F710FDB-0919-493E-8539-8240C23F1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FEC57D-EF34-4B87-BA74-A196130C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73" y="559063"/>
            <a:ext cx="3396420" cy="5256025"/>
          </a:xfrm>
        </p:spPr>
        <p:txBody>
          <a:bodyPr>
            <a:normAutofit/>
          </a:bodyPr>
          <a:lstStyle/>
          <a:p>
            <a:r>
              <a:rPr lang="cs-CZ" dirty="0"/>
              <a:t>shrnutí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AFF0B6C-73E2-4B40-9280-938C14922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868629" y="723900"/>
            <a:ext cx="15948" cy="5450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BE8912-73D1-4908-8513-260D118A1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91" y="622249"/>
            <a:ext cx="5809009" cy="5639712"/>
          </a:xfrm>
        </p:spPr>
        <p:txBody>
          <a:bodyPr>
            <a:normAutofit/>
          </a:bodyPr>
          <a:lstStyle/>
          <a:p>
            <a:r>
              <a:rPr lang="cs-CZ" sz="1800" dirty="0"/>
              <a:t>Oba pořady byly divácky úspěšné. O něco úspěšnější Božena dosáhla sledovanosti 1 milion a 711 tisíc a podíl na celkovém publiku starším 15 let 35,93 %. </a:t>
            </a:r>
            <a:br>
              <a:rPr lang="cs-CZ" sz="1800" dirty="0"/>
            </a:br>
            <a:r>
              <a:rPr lang="cs-CZ" sz="1800" dirty="0"/>
              <a:t>Ochránce dosáhl sledovanosti 1 milion 373 tisíc a podílu na celkovém publiku starším 15 let byl 31,85 %. </a:t>
            </a:r>
          </a:p>
          <a:p>
            <a:r>
              <a:rPr lang="cs-CZ" sz="1800" dirty="0"/>
              <a:t>Oba pořady měly vyšší podíl na sledovanosti u žen (Božena 41,75 %, Ochránce 34,57 %). </a:t>
            </a:r>
          </a:p>
          <a:p>
            <a:r>
              <a:rPr lang="cs-CZ" sz="1800" dirty="0"/>
              <a:t>Minisérii Božena nejvíce vyhledávali lidé starší 45 let (45-54 let 37,63, 55+ let 37,69 %), u Ochránce byla nejvýraznější cílová skupina mezi 45 a 54 lety (35,40 %). </a:t>
            </a:r>
          </a:p>
          <a:p>
            <a:r>
              <a:rPr lang="cs-CZ" sz="1800" dirty="0"/>
              <a:t>Oba pořady také podobně sledovali lidé vysokoškolsky vzdělaní.</a:t>
            </a:r>
          </a:p>
        </p:txBody>
      </p:sp>
    </p:spTree>
    <p:extLst>
      <p:ext uri="{BB962C8B-B14F-4D97-AF65-F5344CB8AC3E}">
        <p14:creationId xmlns:p14="http://schemas.microsoft.com/office/powerpoint/2010/main" val="4013785364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RightStep">
      <a:dk1>
        <a:srgbClr val="000000"/>
      </a:dk1>
      <a:lt1>
        <a:srgbClr val="FFFFFF"/>
      </a:lt1>
      <a:dk2>
        <a:srgbClr val="1B2431"/>
      </a:dk2>
      <a:lt2>
        <a:srgbClr val="F3F0F2"/>
      </a:lt2>
      <a:accent1>
        <a:srgbClr val="25B65D"/>
      </a:accent1>
      <a:accent2>
        <a:srgbClr val="18B496"/>
      </a:accent2>
      <a:accent3>
        <a:srgbClr val="2AACD2"/>
      </a:accent3>
      <a:accent4>
        <a:srgbClr val="1C5DD1"/>
      </a:accent4>
      <a:accent5>
        <a:srgbClr val="3A30E3"/>
      </a:accent5>
      <a:accent6>
        <a:srgbClr val="711CD1"/>
      </a:accent6>
      <a:hlink>
        <a:srgbClr val="968B32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562</Words>
  <Application>Microsoft Office PowerPoint</Application>
  <PresentationFormat>Širokoúhlá obrazovka</PresentationFormat>
  <Paragraphs>51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Calisto MT</vt:lpstr>
      <vt:lpstr>Univers Condensed</vt:lpstr>
      <vt:lpstr>ChronicleVTI</vt:lpstr>
      <vt:lpstr>Porovnání pořadů Ochránce a božena</vt:lpstr>
      <vt:lpstr>Ochránce</vt:lpstr>
      <vt:lpstr>božena</vt:lpstr>
      <vt:lpstr>srovnání podle sledovanosti</vt:lpstr>
      <vt:lpstr>srovnání  dle pohlaví</vt:lpstr>
      <vt:lpstr>srovnání  dle vzdělání</vt:lpstr>
      <vt:lpstr>srovnání  dle věku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Porovnání pořadů Ochránce a božena</dc:title>
  <dc:creator>Sára Suchá</dc:creator>
  <cp:lastModifiedBy>Sára Suchá</cp:lastModifiedBy>
  <cp:revision>5</cp:revision>
  <dcterms:created xsi:type="dcterms:W3CDTF">2022-02-02T19:14:45Z</dcterms:created>
  <dcterms:modified xsi:type="dcterms:W3CDTF">2022-02-16T19:38:01Z</dcterms:modified>
</cp:coreProperties>
</file>