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7" r:id="rId8"/>
    <p:sldId id="261" r:id="rId9"/>
    <p:sldId id="264" r:id="rId10"/>
    <p:sldId id="266" r:id="rId11"/>
    <p:sldId id="263" r:id="rId12"/>
    <p:sldId id="265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53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111" d="100"/>
          <a:sy n="111" d="100"/>
        </p:scale>
        <p:origin x="588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Akademický život 101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Akademický život 101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BSSb1101 Úvod do bezpečnostních a strategických studií</a:t>
            </a:r>
          </a:p>
          <a:p>
            <a:r>
              <a:rPr lang="cs-CZ" dirty="0"/>
              <a:t>Jan KLEINER</a:t>
            </a:r>
          </a:p>
          <a:p>
            <a:r>
              <a:rPr lang="cs-CZ" dirty="0"/>
              <a:t>jkleiner@mail.muni.cz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2886C21-AB48-D117-A9A6-6BC66892FA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879FD4-6835-02AD-47BD-1A86816100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159C74E-FDCB-0FFD-478A-004AB9538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 vyučujícími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9CCA71C-FE1B-FD40-F148-5ACA59A7E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737950" cy="4139998"/>
          </a:xfrm>
        </p:spPr>
        <p:txBody>
          <a:bodyPr/>
          <a:lstStyle/>
          <a:p>
            <a:r>
              <a:rPr lang="cs-CZ" sz="2400" dirty="0"/>
              <a:t>Maximální slušnost!</a:t>
            </a:r>
          </a:p>
          <a:p>
            <a:r>
              <a:rPr lang="cs-CZ" sz="2400" dirty="0"/>
              <a:t>Používejte akademické tituly (správně):</a:t>
            </a:r>
          </a:p>
          <a:p>
            <a:pPr lvl="1"/>
            <a:r>
              <a:rPr lang="cs-CZ" sz="1800" dirty="0"/>
              <a:t>Mgr./Ing. (doktorandi/asistenti) </a:t>
            </a:r>
            <a:r>
              <a:rPr lang="cs-CZ" sz="1800" dirty="0">
                <a:sym typeface="Wingdings" panose="05000000000000000000" pitchFamily="2" charset="2"/>
              </a:rPr>
              <a:t> PhDr.  Ph.D. (odborní asistenti)  doc.  prof. </a:t>
            </a:r>
          </a:p>
          <a:p>
            <a:pPr lvl="1"/>
            <a:r>
              <a:rPr lang="cs-CZ" sz="1800" dirty="0">
                <a:sym typeface="Wingdings" panose="05000000000000000000" pitchFamily="2" charset="2"/>
              </a:rPr>
              <a:t>Osobní stránky v </a:t>
            </a:r>
            <a:r>
              <a:rPr lang="cs-CZ" sz="1800" dirty="0" err="1">
                <a:sym typeface="Wingdings" panose="05000000000000000000" pitchFamily="2" charset="2"/>
              </a:rPr>
              <a:t>ISu</a:t>
            </a:r>
            <a:r>
              <a:rPr lang="cs-CZ" sz="1800" dirty="0">
                <a:sym typeface="Wingdings" panose="05000000000000000000" pitchFamily="2" charset="2"/>
              </a:rPr>
              <a:t>.</a:t>
            </a:r>
          </a:p>
          <a:p>
            <a:r>
              <a:rPr lang="cs-CZ" sz="2400" dirty="0"/>
              <a:t>Akademici nemají na starosti pouze výuku (vědecká činnost, projekty, administrace).</a:t>
            </a:r>
          </a:p>
          <a:p>
            <a:r>
              <a:rPr lang="cs-CZ" sz="2400" dirty="0"/>
              <a:t>Všichni jsou studenti a nikdo neví všechno, tak to respektujte </a:t>
            </a:r>
            <a:r>
              <a:rPr lang="cs-CZ" sz="2400" dirty="0">
                <a:sym typeface="Wingdings" panose="05000000000000000000" pitchFamily="2" charset="2"/>
              </a:rPr>
              <a:t></a:t>
            </a:r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pPr lvl="1"/>
            <a:endParaRPr lang="cs-CZ" sz="1800" dirty="0">
              <a:sym typeface="Wingdings" panose="05000000000000000000" pitchFamily="2" charset="2"/>
            </a:endParaRPr>
          </a:p>
          <a:p>
            <a:pPr marL="324000" lvl="1" indent="0">
              <a:buNone/>
            </a:pPr>
            <a:endParaRPr lang="en-GB" sz="1800" dirty="0"/>
          </a:p>
        </p:txBody>
      </p:sp>
      <p:pic>
        <p:nvPicPr>
          <p:cNvPr id="7170" name="Picture 2" descr="20+ Communication Memes to Make Your Workday More Fun | Chanty">
            <a:extLst>
              <a:ext uri="{FF2B5EF4-FFF2-40B4-BE49-F238E27FC236}">
                <a16:creationId xmlns:a16="http://schemas.microsoft.com/office/drawing/2014/main" id="{3DDF5A53-9F31-A83E-C3AA-E78404D56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75" y="1967997"/>
            <a:ext cx="4695825" cy="358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777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0C434B-9CF7-5C02-EBF7-7BFC1B434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970407D-EE58-4A0B-824B-1D3AE42DD9CF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CA30FE-3704-162C-6C71-F3FFD9E8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>
            <a:normAutofit/>
          </a:bodyPr>
          <a:lstStyle/>
          <a:p>
            <a:r>
              <a:rPr lang="cs-CZ" dirty="0"/>
              <a:t>Poslání univerzity</a:t>
            </a:r>
            <a:endParaRPr lang="en-GB" dirty="0"/>
          </a:p>
        </p:txBody>
      </p:sp>
      <p:sp>
        <p:nvSpPr>
          <p:cNvPr id="11" name="Subtitle 3">
            <a:extLst>
              <a:ext uri="{FF2B5EF4-FFF2-40B4-BE49-F238E27FC236}">
                <a16:creationId xmlns:a16="http://schemas.microsoft.com/office/drawing/2014/main" id="{159E6EBD-7E98-7FF5-A75E-088832C26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/>
          <a:lstStyle/>
          <a:p>
            <a:r>
              <a:rPr lang="cs-CZ" dirty="0"/>
              <a:t>Karierní žebříček.</a:t>
            </a:r>
          </a:p>
          <a:p>
            <a:r>
              <a:rPr lang="cs-CZ" dirty="0"/>
              <a:t>Osobnostní růst.</a:t>
            </a:r>
          </a:p>
          <a:p>
            <a:r>
              <a:rPr lang="cs-CZ" dirty="0"/>
              <a:t>Rozvoj společnosti a hodnot.</a:t>
            </a:r>
          </a:p>
          <a:p>
            <a:r>
              <a:rPr lang="cs-CZ" dirty="0"/>
              <a:t>Základní vs. aplikovaný výzkum.</a:t>
            </a:r>
          </a:p>
          <a:p>
            <a:endParaRPr lang="en-US" dirty="0"/>
          </a:p>
        </p:txBody>
      </p:sp>
      <p:pic>
        <p:nvPicPr>
          <p:cNvPr id="7" name="Video 6" descr="Klobouky aktivačních dílků">
            <a:extLst>
              <a:ext uri="{FF2B5EF4-FFF2-40B4-BE49-F238E27FC236}">
                <a16:creationId xmlns:a16="http://schemas.microsoft.com/office/drawing/2014/main" id="{24CD7D7A-9A3C-7027-D699-D93046C65E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8547" r="21310" b="-1"/>
          <a:stretch/>
        </p:blipFill>
        <p:spPr>
          <a:xfrm>
            <a:off x="6096000" y="10"/>
            <a:ext cx="6096000" cy="6857989"/>
          </a:xfrm>
          <a:prstGeom prst="rect">
            <a:avLst/>
          </a:prstGeom>
          <a:noFill/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36A604-7342-44F5-38A9-04674ABE13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101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72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93BDC2B-E074-FA63-7A5E-DADF229D09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101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47B239-FDF9-2880-0775-F729AD4FF0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5C50CE-1092-654C-1914-C13ED724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Erasmus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328656B-6DBD-25C7-AC1F-A1C478B80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92" y="1190510"/>
            <a:ext cx="10046216" cy="447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1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F79450-A91B-B970-FDB4-9D8076C36B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Akademický život 101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1C4640-6E6A-7FB3-EBE8-2FEA8E59B1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ABA66E-F7E7-A0D5-500C-48AF54E73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Vítejte na BSS!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564940A-B723-67C0-2CF2-165B683EB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738323" cy="4139998"/>
          </a:xfrm>
        </p:spPr>
        <p:txBody>
          <a:bodyPr/>
          <a:lstStyle/>
          <a:p>
            <a:r>
              <a:rPr lang="cs-CZ" sz="2000" dirty="0"/>
              <a:t>Prestižní pracoviště (vědecky, pedagogicky, i po stránce absolventů). </a:t>
            </a:r>
          </a:p>
          <a:p>
            <a:r>
              <a:rPr lang="cs-CZ" sz="2000" dirty="0"/>
              <a:t>Uplatnění v oboru (bezpečnostní sbory, ozbrojené síly, analytické instituce, mezinárodní organizace, korporace, krizové řízení, kyberbezpečnost apod.).</a:t>
            </a:r>
          </a:p>
          <a:p>
            <a:r>
              <a:rPr lang="cs-CZ" sz="2000" dirty="0"/>
              <a:t>MUNI </a:t>
            </a:r>
            <a:r>
              <a:rPr lang="cs-CZ" sz="2000" dirty="0">
                <a:sym typeface="Wingdings" panose="05000000000000000000" pitchFamily="2" charset="2"/>
              </a:rPr>
              <a:t> FSS  Katedra politologie (POL a BSS).</a:t>
            </a:r>
          </a:p>
          <a:p>
            <a:r>
              <a:rPr lang="cs-CZ" sz="2000" dirty="0">
                <a:sym typeface="Wingdings" panose="05000000000000000000" pitchFamily="2" charset="2"/>
              </a:rPr>
              <a:t>Úzký kontakt s budoucími zaměstnavateli (stáže, setkávání, exkurze atd.).</a:t>
            </a:r>
          </a:p>
          <a:p>
            <a:r>
              <a:rPr lang="cs-CZ" sz="2000" dirty="0">
                <a:sym typeface="Wingdings" panose="05000000000000000000" pitchFamily="2" charset="2"/>
              </a:rPr>
              <a:t>Web: https://polit.fss.muni.cz/</a:t>
            </a:r>
            <a:endParaRPr lang="en-GB" sz="2000" dirty="0"/>
          </a:p>
        </p:txBody>
      </p:sp>
      <p:pic>
        <p:nvPicPr>
          <p:cNvPr id="1026" name="Picture 2" descr="Logo NÚKIB">
            <a:extLst>
              <a:ext uri="{FF2B5EF4-FFF2-40B4-BE49-F238E27FC236}">
                <a16:creationId xmlns:a16="http://schemas.microsoft.com/office/drawing/2014/main" id="{5BA47E87-DCBC-6936-1D99-286FC137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557" y="1692002"/>
            <a:ext cx="2912975" cy="45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máda České republiky – Wikipedie">
            <a:extLst>
              <a:ext uri="{FF2B5EF4-FFF2-40B4-BE49-F238E27FC236}">
                <a16:creationId xmlns:a16="http://schemas.microsoft.com/office/drawing/2014/main" id="{D1BB056B-12EA-4ADC-5BDF-AC989146C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04" y="2424418"/>
            <a:ext cx="1176792" cy="117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licie České republiky – Wikipedie">
            <a:extLst>
              <a:ext uri="{FF2B5EF4-FFF2-40B4-BE49-F238E27FC236}">
                <a16:creationId xmlns:a16="http://schemas.microsoft.com/office/drawing/2014/main" id="{A25C4A5C-9466-EC27-3DD9-43B771CA8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258" y="2577308"/>
            <a:ext cx="1023902" cy="102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Bezpečnostní informační služba – Wikipedie">
            <a:extLst>
              <a:ext uri="{FF2B5EF4-FFF2-40B4-BE49-F238E27FC236}">
                <a16:creationId xmlns:a16="http://schemas.microsoft.com/office/drawing/2014/main" id="{4F03E3CA-257B-41C3-F87C-CEF2B6046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022" y="2522996"/>
            <a:ext cx="1176792" cy="117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ězeňská služba České republiky – Wikipedie">
            <a:extLst>
              <a:ext uri="{FF2B5EF4-FFF2-40B4-BE49-F238E27FC236}">
                <a16:creationId xmlns:a16="http://schemas.microsoft.com/office/drawing/2014/main" id="{7B866EAC-E99F-909A-5E1A-0BD8274D7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74" y="3850154"/>
            <a:ext cx="1201922" cy="132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Úvod | Accenture">
            <a:extLst>
              <a:ext uri="{FF2B5EF4-FFF2-40B4-BE49-F238E27FC236}">
                <a16:creationId xmlns:a16="http://schemas.microsoft.com/office/drawing/2014/main" id="{A3893164-4962-7F54-977B-8C1E4A12B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79" y="3762001"/>
            <a:ext cx="1735562" cy="9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eloitte Logo and symbol, meaning, history, PNG, brand">
            <a:extLst>
              <a:ext uri="{FF2B5EF4-FFF2-40B4-BE49-F238E27FC236}">
                <a16:creationId xmlns:a16="http://schemas.microsoft.com/office/drawing/2014/main" id="{F2445DA8-61FD-3813-9364-EA23E4321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379" y="4414323"/>
            <a:ext cx="1440660" cy="7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89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A908274-09D7-5224-3CC4-57CC8F1AA3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101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DC8B51A-5C0B-DAA1-A15D-60DA9435FF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B62F13-FFCE-A997-C4A4-4AC08CFCD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KPOL - </a:t>
            </a:r>
            <a:r>
              <a:rPr lang="cs-CZ" dirty="0" err="1"/>
              <a:t>terminář</a:t>
            </a:r>
            <a:endParaRPr lang="en-GB" dirty="0"/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E55AEFAA-50F7-0606-8572-27DFF6486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461285"/>
              </p:ext>
            </p:extLst>
          </p:nvPr>
        </p:nvGraphicFramePr>
        <p:xfrm>
          <a:off x="858742" y="1494841"/>
          <a:ext cx="6906038" cy="415919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93179">
                  <a:extLst>
                    <a:ext uri="{9D8B030D-6E8A-4147-A177-3AD203B41FA5}">
                      <a16:colId xmlns:a16="http://schemas.microsoft.com/office/drawing/2014/main" val="2249615247"/>
                    </a:ext>
                  </a:extLst>
                </a:gridCol>
                <a:gridCol w="5112859">
                  <a:extLst>
                    <a:ext uri="{9D8B030D-6E8A-4147-A177-3AD203B41FA5}">
                      <a16:colId xmlns:a16="http://schemas.microsoft.com/office/drawing/2014/main" val="987576600"/>
                    </a:ext>
                  </a:extLst>
                </a:gridCol>
              </a:tblGrid>
              <a:tr h="276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>
                          <a:effectLst/>
                        </a:rPr>
                        <a:t>18. 9. - 17. 12. 2023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dirty="0" err="1">
                          <a:effectLst/>
                        </a:rPr>
                        <a:t>výuka</a:t>
                      </a:r>
                      <a:endParaRPr lang="en-GB" sz="1100" b="1" dirty="0">
                        <a:effectLst/>
                      </a:endParaRP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521468851"/>
                  </a:ext>
                </a:extLst>
              </a:tr>
              <a:tr h="276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dirty="0">
                          <a:effectLst/>
                        </a:rPr>
                        <a:t>18. 9. - 1. 10. 2023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dirty="0" err="1">
                          <a:effectLst/>
                        </a:rPr>
                        <a:t>změny</a:t>
                      </a:r>
                      <a:r>
                        <a:rPr lang="en-GB" sz="1100" b="1" dirty="0">
                          <a:effectLst/>
                        </a:rPr>
                        <a:t> v </a:t>
                      </a:r>
                      <a:r>
                        <a:rPr lang="en-GB" sz="1100" b="1" dirty="0" err="1">
                          <a:effectLst/>
                        </a:rPr>
                        <a:t>zápise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dirty="0" err="1">
                          <a:effectLst/>
                        </a:rPr>
                        <a:t>předmětů</a:t>
                      </a:r>
                      <a:endParaRPr lang="en-GB" sz="1100" b="1" dirty="0">
                        <a:effectLst/>
                      </a:endParaRP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3611158407"/>
                  </a:ext>
                </a:extLst>
              </a:tr>
              <a:tr h="276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1. 8. - 30. 11. 2023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přihlášky do magisterského studia (zahájení studia jaro 2024)</a:t>
                      </a: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541932468"/>
                  </a:ext>
                </a:extLst>
              </a:tr>
              <a:tr h="276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1. 8. - 30. 11. 2023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 err="1">
                          <a:effectLst/>
                        </a:rPr>
                        <a:t>přihlášky</a:t>
                      </a:r>
                      <a:r>
                        <a:rPr lang="en-GB" sz="1100" dirty="0">
                          <a:effectLst/>
                        </a:rPr>
                        <a:t> do </a:t>
                      </a:r>
                      <a:r>
                        <a:rPr lang="en-GB" sz="1100" dirty="0" err="1">
                          <a:effectLst/>
                        </a:rPr>
                        <a:t>doktorského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studia</a:t>
                      </a:r>
                      <a:r>
                        <a:rPr lang="en-GB" sz="1100" dirty="0">
                          <a:effectLst/>
                        </a:rPr>
                        <a:t> (</a:t>
                      </a:r>
                      <a:r>
                        <a:rPr lang="en-GB" sz="1100" dirty="0" err="1">
                          <a:effectLst/>
                        </a:rPr>
                        <a:t>zahájení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studia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jaro</a:t>
                      </a:r>
                      <a:r>
                        <a:rPr lang="en-GB" sz="1100" dirty="0">
                          <a:effectLst/>
                        </a:rPr>
                        <a:t> 2024)</a:t>
                      </a: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1214377246"/>
                  </a:ext>
                </a:extLst>
              </a:tr>
              <a:tr h="276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1. 8. - 30. 11. 2023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přihlášky k rigoróznímu řízení</a:t>
                      </a: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1812163858"/>
                  </a:ext>
                </a:extLst>
              </a:tr>
              <a:tr h="276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do 21. 11. 2023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přihlášky k obhajobám doktorských prací a ke státním dokt. zkouškám</a:t>
                      </a: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837578071"/>
                  </a:ext>
                </a:extLst>
              </a:tr>
              <a:tr h="61378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do 30. 11. 2023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 err="1">
                          <a:effectLst/>
                        </a:rPr>
                        <a:t>registrace</a:t>
                      </a:r>
                      <a:r>
                        <a:rPr lang="en-GB" sz="1100" dirty="0">
                          <a:effectLst/>
                        </a:rPr>
                        <a:t> k </a:t>
                      </a:r>
                      <a:r>
                        <a:rPr lang="en-GB" sz="1100" dirty="0" err="1">
                          <a:effectLst/>
                        </a:rPr>
                        <a:t>tématu</a:t>
                      </a: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1100" dirty="0" err="1">
                          <a:effectLst/>
                        </a:rPr>
                        <a:t>bakalářských</a:t>
                      </a:r>
                      <a:r>
                        <a:rPr lang="en-GB" sz="1100" dirty="0">
                          <a:effectLst/>
                        </a:rPr>
                        <a:t> a </a:t>
                      </a:r>
                      <a:r>
                        <a:rPr lang="en-GB" sz="1100" dirty="0" err="1">
                          <a:effectLst/>
                        </a:rPr>
                        <a:t>magisterských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prací</a:t>
                      </a:r>
                      <a:r>
                        <a:rPr lang="en-GB" sz="1100" dirty="0">
                          <a:effectLst/>
                        </a:rPr>
                        <a:t> pro </a:t>
                      </a:r>
                      <a:r>
                        <a:rPr lang="en-GB" sz="1100" dirty="0" err="1">
                          <a:effectLst/>
                        </a:rPr>
                        <a:t>obory</a:t>
                      </a:r>
                      <a:r>
                        <a:rPr lang="en-GB" sz="1100" dirty="0">
                          <a:effectLst/>
                        </a:rPr>
                        <a:t> POL </a:t>
                      </a:r>
                      <a:r>
                        <a:rPr lang="en-GB" sz="1100" dirty="0" err="1">
                          <a:effectLst/>
                        </a:rPr>
                        <a:t>i</a:t>
                      </a:r>
                      <a:r>
                        <a:rPr lang="en-GB" sz="1100" dirty="0">
                          <a:effectLst/>
                        </a:rPr>
                        <a:t> BSS </a:t>
                      </a:r>
                      <a:r>
                        <a:rPr lang="en-GB" sz="1100" dirty="0" err="1">
                          <a:effectLst/>
                        </a:rPr>
                        <a:t>prostřednictvím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ISu</a:t>
                      </a:r>
                      <a:r>
                        <a:rPr lang="en-GB" sz="1100" dirty="0">
                          <a:effectLst/>
                        </a:rPr>
                        <a:t> s </a:t>
                      </a:r>
                      <a:r>
                        <a:rPr lang="en-GB" sz="1100" dirty="0" err="1">
                          <a:effectLst/>
                        </a:rPr>
                        <a:t>předpokládanou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obhajobou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červen</a:t>
                      </a:r>
                      <a:r>
                        <a:rPr lang="en-GB" sz="1100" dirty="0">
                          <a:effectLst/>
                        </a:rPr>
                        <a:t> 2024</a:t>
                      </a: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2586070602"/>
                  </a:ext>
                </a:extLst>
              </a:tr>
              <a:tr h="276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do 24. 12. 2023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 err="1">
                          <a:effectLst/>
                        </a:rPr>
                        <a:t>stanovení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složení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komisí</a:t>
                      </a:r>
                      <a:r>
                        <a:rPr lang="en-GB" sz="1100" dirty="0">
                          <a:effectLst/>
                        </a:rPr>
                        <a:t> SZZ</a:t>
                      </a: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1986585640"/>
                  </a:ext>
                </a:extLst>
              </a:tr>
              <a:tr h="276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do 18. 12. 2023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stanovení termínů zkoušek za podzimní semestr</a:t>
                      </a: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823288147"/>
                  </a:ext>
                </a:extLst>
              </a:tr>
              <a:tr h="276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>
                          <a:effectLst/>
                        </a:rPr>
                        <a:t>2. 1. - 16. 2. 2024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1" dirty="0" err="1">
                          <a:effectLst/>
                        </a:rPr>
                        <a:t>zkouškové</a:t>
                      </a:r>
                      <a:r>
                        <a:rPr lang="en-GB" sz="1100" b="1" dirty="0">
                          <a:effectLst/>
                        </a:rPr>
                        <a:t> </a:t>
                      </a:r>
                      <a:r>
                        <a:rPr lang="en-GB" sz="1100" b="1" dirty="0" err="1">
                          <a:effectLst/>
                        </a:rPr>
                        <a:t>období</a:t>
                      </a:r>
                      <a:endParaRPr lang="en-GB" sz="1100" b="1" dirty="0">
                        <a:effectLst/>
                      </a:endParaRP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3770697421"/>
                  </a:ext>
                </a:extLst>
              </a:tr>
              <a:tr h="389079">
                <a:tc>
                  <a:txBody>
                    <a:bodyPr/>
                    <a:lstStyle/>
                    <a:p>
                      <a:pPr algn="l" fontAlgn="t"/>
                      <a:r>
                        <a:rPr lang="nb-NO" sz="1100">
                          <a:effectLst/>
                        </a:rPr>
                        <a:t>25. 1. 2024 v 10:00 hod.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 err="1">
                          <a:effectLst/>
                        </a:rPr>
                        <a:t>přijímací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zkoušky</a:t>
                      </a:r>
                      <a:r>
                        <a:rPr lang="en-GB" sz="1100" dirty="0">
                          <a:effectLst/>
                        </a:rPr>
                        <a:t> do mgr. </a:t>
                      </a:r>
                      <a:r>
                        <a:rPr lang="en-GB" sz="1100" dirty="0" err="1">
                          <a:effectLst/>
                        </a:rPr>
                        <a:t>studia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obor</a:t>
                      </a:r>
                      <a:r>
                        <a:rPr lang="en-GB" sz="1100" dirty="0">
                          <a:effectLst/>
                        </a:rPr>
                        <a:t> POL</a:t>
                      </a: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54010666"/>
                  </a:ext>
                </a:extLst>
              </a:tr>
              <a:tr h="389079">
                <a:tc>
                  <a:txBody>
                    <a:bodyPr/>
                    <a:lstStyle/>
                    <a:p>
                      <a:pPr algn="l" fontAlgn="t"/>
                      <a:r>
                        <a:rPr lang="es-ES" sz="1100">
                          <a:effectLst/>
                        </a:rPr>
                        <a:t>25. 1. 2024 ve 12:00 hod.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přijímací zkoušky do mgr. studia obor BSS</a:t>
                      </a: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2499351925"/>
                  </a:ext>
                </a:extLst>
              </a:tr>
              <a:tr h="276725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>
                          <a:effectLst/>
                        </a:rPr>
                        <a:t>1. 2. 2024</a:t>
                      </a:r>
                    </a:p>
                  </a:txBody>
                  <a:tcPr marL="0" marR="56956" marT="25889" marB="25889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dirty="0" err="1">
                          <a:effectLst/>
                        </a:rPr>
                        <a:t>přijímací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zkoušky</a:t>
                      </a:r>
                      <a:r>
                        <a:rPr lang="en-GB" sz="1100" dirty="0">
                          <a:effectLst/>
                        </a:rPr>
                        <a:t> do </a:t>
                      </a:r>
                      <a:r>
                        <a:rPr lang="en-GB" sz="1100" dirty="0" err="1">
                          <a:effectLst/>
                        </a:rPr>
                        <a:t>doktorského</a:t>
                      </a:r>
                      <a:r>
                        <a:rPr lang="en-GB" sz="1100" dirty="0">
                          <a:effectLst/>
                        </a:rPr>
                        <a:t> </a:t>
                      </a:r>
                      <a:r>
                        <a:rPr lang="en-GB" sz="1100" dirty="0" err="1">
                          <a:effectLst/>
                        </a:rPr>
                        <a:t>studia</a:t>
                      </a:r>
                      <a:endParaRPr lang="en-GB" sz="1100" dirty="0">
                        <a:effectLst/>
                      </a:endParaRPr>
                    </a:p>
                  </a:txBody>
                  <a:tcPr marL="56956" marR="0" marT="25889" marB="25889"/>
                </a:tc>
                <a:extLst>
                  <a:ext uri="{0D108BD9-81ED-4DB2-BD59-A6C34878D82A}">
                    <a16:rowId xmlns:a16="http://schemas.microsoft.com/office/drawing/2014/main" val="640274118"/>
                  </a:ext>
                </a:extLst>
              </a:tr>
            </a:tbl>
          </a:graphicData>
        </a:graphic>
      </p:graphicFrame>
      <p:pic>
        <p:nvPicPr>
          <p:cNvPr id="2051" name="Picture 3" descr="GitHub - tomsimonart/panik: paniks all the time when something goes wrong">
            <a:extLst>
              <a:ext uri="{FF2B5EF4-FFF2-40B4-BE49-F238E27FC236}">
                <a16:creationId xmlns:a16="http://schemas.microsoft.com/office/drawing/2014/main" id="{EFF02F37-060A-D8FB-75DE-930EA215C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000" y="3720463"/>
            <a:ext cx="2176792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6F99758-1F21-639B-53B4-069F6F6AC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723" y="1375989"/>
            <a:ext cx="1873346" cy="214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1520B5-036D-925F-CA92-16AE1AEA83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101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CB9537F-CC8C-7F9B-D81C-C145D1029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7E1A55B-33E6-16C1-FEF9-6BCF421F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Sylabus: Úvod</a:t>
            </a:r>
            <a:endParaRPr lang="en-GB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EDB59D2-B4E1-AB7C-4824-C75138724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797" y="1254013"/>
            <a:ext cx="7874405" cy="4349974"/>
          </a:xfrm>
          <a:prstGeom prst="rect">
            <a:avLst/>
          </a:prstGeom>
        </p:spPr>
      </p:pic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C0D22595-6081-E003-DA79-48E322EF3C63}"/>
              </a:ext>
            </a:extLst>
          </p:cNvPr>
          <p:cNvSpPr/>
          <p:nvPr/>
        </p:nvSpPr>
        <p:spPr bwMode="auto">
          <a:xfrm>
            <a:off x="5191558" y="1254013"/>
            <a:ext cx="838200" cy="6534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FBB8660C-73C8-CCC0-10DB-224E15C7FA1A}"/>
              </a:ext>
            </a:extLst>
          </p:cNvPr>
          <p:cNvSpPr/>
          <p:nvPr/>
        </p:nvSpPr>
        <p:spPr bwMode="auto">
          <a:xfrm>
            <a:off x="1678738" y="4484893"/>
            <a:ext cx="838200" cy="65341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7613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3055640-52ED-8162-7379-A722783BD0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101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D2E226-7BA7-6293-FD57-F8D7C3DF5D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D8594E-67E8-3AD0-AC77-024972C8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 do BSS – cíle kurzu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BB228A-DA61-001F-51EC-C697F0738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071200" cy="4139998"/>
          </a:xfrm>
        </p:spPr>
        <p:txBody>
          <a:bodyPr/>
          <a:lstStyle/>
          <a:p>
            <a:r>
              <a:rPr lang="cs-CZ" sz="1600" dirty="0"/>
              <a:t>Úvod do studia na VŠ a akademického života (dnes).</a:t>
            </a:r>
          </a:p>
          <a:p>
            <a:r>
              <a:rPr lang="cs-CZ" sz="1600" b="1" dirty="0"/>
              <a:t>Psaní akademických textů, etika a plagiátorství.</a:t>
            </a:r>
          </a:p>
          <a:p>
            <a:r>
              <a:rPr lang="cs-CZ" sz="1600" dirty="0"/>
              <a:t>Principy vědecké činnosti a vědeckého myšlení.</a:t>
            </a:r>
          </a:p>
          <a:p>
            <a:r>
              <a:rPr lang="cs-CZ" sz="1600" dirty="0"/>
              <a:t>Základy oboru a jeho orientace v rámci vědeckého světa.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The Benefits of Exercise on the Mind - Research Outreach">
            <a:extLst>
              <a:ext uri="{FF2B5EF4-FFF2-40B4-BE49-F238E27FC236}">
                <a16:creationId xmlns:a16="http://schemas.microsoft.com/office/drawing/2014/main" id="{22C9806C-C743-04B0-9E00-9A12CD75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70" y="1752476"/>
            <a:ext cx="4126230" cy="285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63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7F9B39-3A21-98B0-57A0-B00ABFE9BB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101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B1B5BD-408E-1192-13E1-1639DE9670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8BFBBCC-C624-75F5-9AE4-73E8300BF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Strategie studia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FA5C97E-F96F-8A32-0963-4119E70AE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Doporučený studijní plán (v rámci katalogu v IS).</a:t>
            </a:r>
          </a:p>
          <a:p>
            <a:r>
              <a:rPr lang="cs-CZ" sz="1800" dirty="0"/>
              <a:t>Moje kontrola studia (šablona v IS).</a:t>
            </a:r>
          </a:p>
          <a:p>
            <a:r>
              <a:rPr lang="cs-CZ" sz="1800" dirty="0"/>
              <a:t>Čistě zodpovědnost studenta/</a:t>
            </a:r>
            <a:r>
              <a:rPr lang="cs-CZ" sz="1800" dirty="0" err="1"/>
              <a:t>ky</a:t>
            </a:r>
            <a:r>
              <a:rPr lang="cs-CZ" sz="1800" dirty="0"/>
              <a:t>.</a:t>
            </a:r>
          </a:p>
          <a:p>
            <a:r>
              <a:rPr lang="cs-CZ" sz="1800" dirty="0"/>
              <a:t>Time management a </a:t>
            </a:r>
            <a:r>
              <a:rPr lang="cs-CZ" sz="1800" dirty="0" err="1"/>
              <a:t>deadliny</a:t>
            </a:r>
            <a:r>
              <a:rPr lang="cs-CZ" sz="1800" dirty="0"/>
              <a:t>!</a:t>
            </a:r>
          </a:p>
          <a:p>
            <a:r>
              <a:rPr lang="cs-CZ" sz="1800" dirty="0" err="1"/>
              <a:t>Workload</a:t>
            </a:r>
            <a:r>
              <a:rPr lang="cs-CZ" sz="1800" dirty="0"/>
              <a:t> – cca 30-35 ECTS optimum, 20 minimum.</a:t>
            </a:r>
          </a:p>
          <a:p>
            <a:r>
              <a:rPr lang="cs-CZ" sz="1800" dirty="0"/>
              <a:t>Studijní a zkušební řád MU, problematika plagiátorství.</a:t>
            </a:r>
          </a:p>
          <a:p>
            <a:r>
              <a:rPr lang="cs-CZ" sz="1800" dirty="0"/>
              <a:t>Aktivita nad rámec studia.</a:t>
            </a:r>
          </a:p>
          <a:p>
            <a:r>
              <a:rPr lang="cs-CZ" sz="1800" dirty="0"/>
              <a:t>Postupné vyprofilování dle vašich zájmů.</a:t>
            </a:r>
          </a:p>
          <a:p>
            <a:endParaRPr lang="cs-CZ" sz="1800" dirty="0"/>
          </a:p>
          <a:p>
            <a:endParaRPr lang="cs-CZ" sz="1800" dirty="0"/>
          </a:p>
        </p:txBody>
      </p:sp>
      <p:pic>
        <p:nvPicPr>
          <p:cNvPr id="4100" name="Picture 4" descr="Brown Chess Piece on Chess Board · Free Stock Photo">
            <a:extLst>
              <a:ext uri="{FF2B5EF4-FFF2-40B4-BE49-F238E27FC236}">
                <a16:creationId xmlns:a16="http://schemas.microsoft.com/office/drawing/2014/main" id="{BB1841E7-A01F-B708-F97E-71DBE877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940" y="1722120"/>
            <a:ext cx="4160520" cy="312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16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BCDD1C-3566-4171-2781-21B4F94191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101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9BAB927-38B3-C86E-C2A1-DADB47FF58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7A0E89E-9CBE-DF5F-5365-D09A3B7D0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se můžete těšit?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48B5578-D53F-BA4B-2985-DB58FDCBD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Vojenská a bezpečnostní politika.</a:t>
            </a:r>
          </a:p>
          <a:p>
            <a:r>
              <a:rPr lang="cs-CZ" dirty="0"/>
              <a:t>Krizové řízení.</a:t>
            </a:r>
          </a:p>
          <a:p>
            <a:r>
              <a:rPr lang="cs-CZ" dirty="0"/>
              <a:t>Propaganda, dezinformace a manipulativní techniky.</a:t>
            </a:r>
          </a:p>
          <a:p>
            <a:r>
              <a:rPr lang="cs-CZ" dirty="0"/>
              <a:t>Kybernetická bezpečnost ze </a:t>
            </a:r>
            <a:r>
              <a:rPr lang="cs-CZ" dirty="0" err="1"/>
              <a:t>sociálněvědního</a:t>
            </a:r>
            <a:r>
              <a:rPr lang="cs-CZ" dirty="0"/>
              <a:t> pohledu.</a:t>
            </a:r>
          </a:p>
          <a:p>
            <a:r>
              <a:rPr lang="cs-CZ" dirty="0"/>
              <a:t>Statistika a práce s daty (vizualizace apod.).</a:t>
            </a:r>
          </a:p>
          <a:p>
            <a:r>
              <a:rPr lang="cs-CZ" dirty="0"/>
              <a:t>Kvalitativní i kvantitativní metody sběru a analýzy dat.</a:t>
            </a:r>
          </a:p>
          <a:p>
            <a:r>
              <a:rPr lang="cs-CZ" dirty="0" err="1"/>
              <a:t>Insurgency</a:t>
            </a:r>
            <a:r>
              <a:rPr lang="cs-CZ" dirty="0"/>
              <a:t> a COIN, rozpad států, mezinárodní organizace, terorismus, vojenství, kriminologie a penologie a spousta dalších témat…</a:t>
            </a:r>
          </a:p>
        </p:txBody>
      </p:sp>
    </p:spTree>
    <p:extLst>
      <p:ext uri="{BB962C8B-B14F-4D97-AF65-F5344CB8AC3E}">
        <p14:creationId xmlns:p14="http://schemas.microsoft.com/office/powerpoint/2010/main" val="3221401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36A604-7342-44F5-38A9-04674ABE13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101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80C434B-9CF7-5C02-EBF7-7BFC1B4340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CA30FE-3704-162C-6C71-F3FFD9E83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Takticko-operační úroveň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7A0A62-6ECA-C203-E8BF-DFC1D70D6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354238"/>
            <a:ext cx="6490425" cy="4139998"/>
          </a:xfrm>
        </p:spPr>
        <p:txBody>
          <a:bodyPr/>
          <a:lstStyle/>
          <a:p>
            <a:r>
              <a:rPr lang="cs-CZ" sz="1600" dirty="0"/>
              <a:t>Networking a socializace – Protokol piva a sauny </a:t>
            </a:r>
            <a:r>
              <a:rPr lang="cs-CZ" sz="1600" dirty="0">
                <a:sym typeface="Wingdings" panose="05000000000000000000" pitchFamily="2" charset="2"/>
              </a:rPr>
              <a:t></a:t>
            </a:r>
            <a:endParaRPr lang="cs-CZ" sz="1600" dirty="0"/>
          </a:p>
          <a:p>
            <a:r>
              <a:rPr lang="cs-CZ" sz="1600" dirty="0"/>
              <a:t>Včasná a průběžná práce.</a:t>
            </a:r>
          </a:p>
          <a:p>
            <a:r>
              <a:rPr lang="cs-CZ" sz="1600" dirty="0"/>
              <a:t>Konzultace (smysluplné a konkrétní!) s vyučujícími.</a:t>
            </a:r>
          </a:p>
          <a:p>
            <a:r>
              <a:rPr lang="cs-CZ" sz="1600" dirty="0"/>
              <a:t>Číst, číst a číst odbornou literaturu -&gt; lepší psaní, více znalostí, nezbytné pro průchod studiem!</a:t>
            </a:r>
          </a:p>
          <a:p>
            <a:r>
              <a:rPr lang="cs-CZ" sz="1600" dirty="0"/>
              <a:t>Věcná diskuse a aktivita v hodinách.</a:t>
            </a:r>
          </a:p>
          <a:p>
            <a:r>
              <a:rPr lang="cs-CZ" sz="1600" dirty="0"/>
              <a:t>Interdisciplinarita (např. </a:t>
            </a:r>
            <a:r>
              <a:rPr lang="cs-CZ" sz="1600" dirty="0" err="1"/>
              <a:t>CompSci</a:t>
            </a:r>
            <a:r>
              <a:rPr lang="cs-CZ" sz="1600" dirty="0"/>
              <a:t> a BSS) a celouniverzitní vzdělávání (jazyky, tělocvik, jiný obor apod.), online kurzy, letní/zimní školy, spolková činnost atd.</a:t>
            </a:r>
          </a:p>
          <a:p>
            <a:r>
              <a:rPr lang="cs-CZ" sz="1600" dirty="0"/>
              <a:t>Komunikace – email jako hl. prostředek.</a:t>
            </a:r>
          </a:p>
        </p:txBody>
      </p:sp>
      <p:pic>
        <p:nvPicPr>
          <p:cNvPr id="5122" name="Picture 2" descr="4,200+ Dead Beetle Stock Photos, Pictures &amp; Royalty-Free Images - iStock | Dead  bug">
            <a:extLst>
              <a:ext uri="{FF2B5EF4-FFF2-40B4-BE49-F238E27FC236}">
                <a16:creationId xmlns:a16="http://schemas.microsoft.com/office/drawing/2014/main" id="{F3F1837E-1640-0014-CD22-DB41A7D00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2185987"/>
            <a:ext cx="4422813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D007FEE-3CA4-1A41-AB5B-2EBE11F1F88A}"/>
              </a:ext>
            </a:extLst>
          </p:cNvPr>
          <p:cNvCxnSpPr/>
          <p:nvPr/>
        </p:nvCxnSpPr>
        <p:spPr bwMode="auto">
          <a:xfrm>
            <a:off x="7124700" y="1914525"/>
            <a:ext cx="4876800" cy="30194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EE8BF745-9F26-AA1D-24F9-9805009263BC}"/>
              </a:ext>
            </a:extLst>
          </p:cNvPr>
          <p:cNvCxnSpPr>
            <a:cxnSpLocks/>
          </p:cNvCxnSpPr>
          <p:nvPr/>
        </p:nvCxnSpPr>
        <p:spPr bwMode="auto">
          <a:xfrm flipV="1">
            <a:off x="7029450" y="1771650"/>
            <a:ext cx="4762500" cy="301942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79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3A2CAC6-29F9-779E-44FB-B1F7754584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101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329F4FF-8A45-791F-763C-1488D3AB8A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BAF728-03EE-B957-CB94-935A1D20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Zpětná vazba</a:t>
            </a:r>
            <a:endParaRPr lang="en-GB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B05DAC-5B29-8031-0B11-68FBEB8F5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200" y="1444352"/>
            <a:ext cx="5376000" cy="4139998"/>
          </a:xfrm>
        </p:spPr>
        <p:txBody>
          <a:bodyPr/>
          <a:lstStyle/>
          <a:p>
            <a:r>
              <a:rPr lang="cs-CZ" sz="2000" dirty="0"/>
              <a:t>Strohá, ale konkrétní.</a:t>
            </a:r>
          </a:p>
          <a:p>
            <a:r>
              <a:rPr lang="cs-CZ" sz="2000" dirty="0"/>
              <a:t>Bez příkras.</a:t>
            </a:r>
          </a:p>
          <a:p>
            <a:r>
              <a:rPr lang="cs-CZ" sz="2000" dirty="0"/>
              <a:t>Bez emocí a někdy i empatie.</a:t>
            </a:r>
          </a:p>
          <a:p>
            <a:r>
              <a:rPr lang="cs-CZ" sz="2000" dirty="0">
                <a:sym typeface="Wingdings" panose="05000000000000000000" pitchFamily="2" charset="2"/>
              </a:rPr>
              <a:t> občas bolí, ale cílem je vaše zlepšení.</a:t>
            </a:r>
          </a:p>
          <a:p>
            <a:r>
              <a:rPr lang="cs-CZ" sz="2000" dirty="0">
                <a:sym typeface="Wingdings" panose="05000000000000000000" pitchFamily="2" charset="2"/>
              </a:rPr>
              <a:t>Neberte si ji osobně. </a:t>
            </a:r>
          </a:p>
          <a:p>
            <a:r>
              <a:rPr lang="cs-CZ" sz="2000" dirty="0">
                <a:sym typeface="Wingdings" panose="05000000000000000000" pitchFamily="2" charset="2"/>
              </a:rPr>
              <a:t>Pokud jí nerozumíte, kontaktujte vyučujícího (ale buďte si dostatečně jistí, že daná informace např. není v zadané literatuře, sylabu apod.).</a:t>
            </a:r>
          </a:p>
          <a:p>
            <a:endParaRPr lang="en-GB" dirty="0"/>
          </a:p>
        </p:txBody>
      </p:sp>
      <p:pic>
        <p:nvPicPr>
          <p:cNvPr id="6146" name="Picture 2" descr="Feedback Funny Quotes With The Word In It Feedback. QuotesGram">
            <a:extLst>
              <a:ext uri="{FF2B5EF4-FFF2-40B4-BE49-F238E27FC236}">
                <a16:creationId xmlns:a16="http://schemas.microsoft.com/office/drawing/2014/main" id="{CA19553D-035E-A581-428A-8448A80C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815226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7390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Úvod do BSS_academic 101</Template>
  <TotalTime>64</TotalTime>
  <Words>738</Words>
  <Application>Microsoft Office PowerPoint</Application>
  <PresentationFormat>Širokoúhlá obrazovka</PresentationFormat>
  <Paragraphs>116</Paragraphs>
  <Slides>12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Akademický život 101</vt:lpstr>
      <vt:lpstr>Vítejte na BSS!</vt:lpstr>
      <vt:lpstr>KPOL - terminář</vt:lpstr>
      <vt:lpstr>Sylabus: Úvod</vt:lpstr>
      <vt:lpstr>Úvod do BSS – cíle kurzu</vt:lpstr>
      <vt:lpstr>Strategie studia</vt:lpstr>
      <vt:lpstr>Na co se můžete těšit?</vt:lpstr>
      <vt:lpstr>Takticko-operační úroveň</vt:lpstr>
      <vt:lpstr>Zpětná vazba</vt:lpstr>
      <vt:lpstr>Komunikace s vyučujícími</vt:lpstr>
      <vt:lpstr>Poslání univerzity</vt:lpstr>
      <vt:lpstr>Erasmus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Akademický život 101</dc:title>
  <dc:creator>Jan Kleiner</dc:creator>
  <cp:lastModifiedBy>Jan Kleiner</cp:lastModifiedBy>
  <cp:revision>3</cp:revision>
  <cp:lastPrinted>1601-01-01T00:00:00Z</cp:lastPrinted>
  <dcterms:created xsi:type="dcterms:W3CDTF">2023-09-18T07:45:09Z</dcterms:created>
  <dcterms:modified xsi:type="dcterms:W3CDTF">2023-09-18T08:50:24Z</dcterms:modified>
</cp:coreProperties>
</file>