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90" r:id="rId5"/>
    <p:sldId id="277" r:id="rId6"/>
    <p:sldId id="287" r:id="rId7"/>
    <p:sldId id="301" r:id="rId8"/>
    <p:sldId id="288" r:id="rId9"/>
    <p:sldId id="291" r:id="rId10"/>
    <p:sldId id="292" r:id="rId11"/>
    <p:sldId id="293" r:id="rId12"/>
    <p:sldId id="294" r:id="rId13"/>
    <p:sldId id="295" r:id="rId14"/>
    <p:sldId id="289" r:id="rId15"/>
    <p:sldId id="278" r:id="rId16"/>
    <p:sldId id="297" r:id="rId17"/>
    <p:sldId id="279" r:id="rId18"/>
    <p:sldId id="298" r:id="rId19"/>
    <p:sldId id="299" r:id="rId20"/>
    <p:sldId id="300" r:id="rId21"/>
    <p:sldId id="302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969696"/>
    <a:srgbClr val="007A53"/>
    <a:srgbClr val="9100DC"/>
    <a:srgbClr val="00287D"/>
    <a:srgbClr val="F01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74359" autoAdjust="0"/>
  </p:normalViewPr>
  <p:slideViewPr>
    <p:cSldViewPr snapToGrid="0">
      <p:cViewPr varScale="1">
        <p:scale>
          <a:sx n="44" d="100"/>
          <a:sy n="44" d="100"/>
        </p:scale>
        <p:origin x="1240" y="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A6F2DE-0799-4BE7-827D-549A72FBD120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/>
      <dgm:spPr/>
      <dgm:t>
        <a:bodyPr/>
        <a:lstStyle/>
        <a:p>
          <a:endParaRPr lang="cs-CZ"/>
        </a:p>
      </dgm:t>
    </dgm:pt>
    <dgm:pt modelId="{F6B5306A-BF55-4220-A998-75FD42403056}">
      <dgm:prSet/>
      <dgm:spPr/>
      <dgm:t>
        <a:bodyPr/>
        <a:lstStyle/>
        <a:p>
          <a:r>
            <a:rPr lang="cs-CZ" b="0"/>
            <a:t>zahraniční politika</a:t>
          </a:r>
          <a:endParaRPr lang="cs-CZ"/>
        </a:p>
      </dgm:t>
    </dgm:pt>
    <dgm:pt modelId="{FF410903-5282-4956-A023-039108BDCB16}" type="parTrans" cxnId="{64FC27F8-B82C-4ED9-806A-DECB5CE8FAEB}">
      <dgm:prSet/>
      <dgm:spPr/>
      <dgm:t>
        <a:bodyPr/>
        <a:lstStyle/>
        <a:p>
          <a:endParaRPr lang="cs-CZ"/>
        </a:p>
      </dgm:t>
    </dgm:pt>
    <dgm:pt modelId="{08556538-6756-4B8D-B35A-60042001E512}" type="sibTrans" cxnId="{64FC27F8-B82C-4ED9-806A-DECB5CE8FAEB}">
      <dgm:prSet/>
      <dgm:spPr/>
      <dgm:t>
        <a:bodyPr/>
        <a:lstStyle/>
        <a:p>
          <a:endParaRPr lang="cs-CZ"/>
        </a:p>
      </dgm:t>
    </dgm:pt>
    <dgm:pt modelId="{D4ABD335-C2DF-403B-9AAC-80921685D5B6}">
      <dgm:prSet/>
      <dgm:spPr/>
      <dgm:t>
        <a:bodyPr/>
        <a:lstStyle/>
        <a:p>
          <a:r>
            <a:rPr lang="cs-CZ" b="0"/>
            <a:t>obranná politika</a:t>
          </a:r>
          <a:endParaRPr lang="cs-CZ"/>
        </a:p>
      </dgm:t>
    </dgm:pt>
    <dgm:pt modelId="{ED8AEF56-6617-4ED0-9571-5A836921D4B6}" type="parTrans" cxnId="{A24CED76-F134-4CF5-8670-304FAC520ADE}">
      <dgm:prSet/>
      <dgm:spPr/>
      <dgm:t>
        <a:bodyPr/>
        <a:lstStyle/>
        <a:p>
          <a:endParaRPr lang="cs-CZ"/>
        </a:p>
      </dgm:t>
    </dgm:pt>
    <dgm:pt modelId="{97F7161F-4D5B-4A6D-B68F-56E42472E522}" type="sibTrans" cxnId="{A24CED76-F134-4CF5-8670-304FAC520ADE}">
      <dgm:prSet/>
      <dgm:spPr/>
      <dgm:t>
        <a:bodyPr/>
        <a:lstStyle/>
        <a:p>
          <a:endParaRPr lang="cs-CZ"/>
        </a:p>
      </dgm:t>
    </dgm:pt>
    <dgm:pt modelId="{438E0056-449D-4B91-9645-A695E0697A89}">
      <dgm:prSet/>
      <dgm:spPr/>
      <dgm:t>
        <a:bodyPr/>
        <a:lstStyle/>
        <a:p>
          <a:r>
            <a:rPr lang="cs-CZ" b="0" dirty="0"/>
            <a:t>politika v oblasti vnitřní bezpečnosti</a:t>
          </a:r>
          <a:endParaRPr lang="cs-CZ" dirty="0"/>
        </a:p>
      </dgm:t>
    </dgm:pt>
    <dgm:pt modelId="{8706FA38-5E95-4F6B-BA10-DED7ED010A72}" type="parTrans" cxnId="{CCD1EE71-4F7E-4E11-80D2-83644A5E2044}">
      <dgm:prSet/>
      <dgm:spPr/>
      <dgm:t>
        <a:bodyPr/>
        <a:lstStyle/>
        <a:p>
          <a:endParaRPr lang="cs-CZ"/>
        </a:p>
      </dgm:t>
    </dgm:pt>
    <dgm:pt modelId="{F2685787-4FAA-4D77-B5F5-0B6A25C764A0}" type="sibTrans" cxnId="{CCD1EE71-4F7E-4E11-80D2-83644A5E2044}">
      <dgm:prSet/>
      <dgm:spPr/>
      <dgm:t>
        <a:bodyPr/>
        <a:lstStyle/>
        <a:p>
          <a:endParaRPr lang="cs-CZ"/>
        </a:p>
      </dgm:t>
    </dgm:pt>
    <dgm:pt modelId="{CD63483C-53BA-4A1D-BF1A-D8A13BD17FE8}">
      <dgm:prSet/>
      <dgm:spPr/>
      <dgm:t>
        <a:bodyPr/>
        <a:lstStyle/>
        <a:p>
          <a:r>
            <a:rPr lang="cs-CZ" b="0" dirty="0"/>
            <a:t>hospodářská politika v oblasti bezpečnosti státu</a:t>
          </a:r>
          <a:endParaRPr lang="cs-CZ" dirty="0"/>
        </a:p>
      </dgm:t>
    </dgm:pt>
    <dgm:pt modelId="{A26A1E28-AD6D-4A6A-8E4E-9C114CEEE86F}" type="parTrans" cxnId="{CB9D3870-E15B-41FB-8DCB-84C54DB35B9E}">
      <dgm:prSet/>
      <dgm:spPr/>
      <dgm:t>
        <a:bodyPr/>
        <a:lstStyle/>
        <a:p>
          <a:endParaRPr lang="cs-CZ"/>
        </a:p>
      </dgm:t>
    </dgm:pt>
    <dgm:pt modelId="{7D0B5A25-DDBA-46B5-85B1-F8EA17D5EFB1}" type="sibTrans" cxnId="{CB9D3870-E15B-41FB-8DCB-84C54DB35B9E}">
      <dgm:prSet/>
      <dgm:spPr/>
      <dgm:t>
        <a:bodyPr/>
        <a:lstStyle/>
        <a:p>
          <a:endParaRPr lang="cs-CZ"/>
        </a:p>
      </dgm:t>
    </dgm:pt>
    <dgm:pt modelId="{C33F0D9F-00B2-42AF-AC29-66179E000C79}">
      <dgm:prSet/>
      <dgm:spPr/>
      <dgm:t>
        <a:bodyPr/>
        <a:lstStyle/>
        <a:p>
          <a:r>
            <a:rPr lang="cs-CZ" b="0" dirty="0"/>
            <a:t>politika veřejné informovanosti v oblasti bezpečnosti státu</a:t>
          </a:r>
          <a:endParaRPr lang="cs-CZ" dirty="0"/>
        </a:p>
      </dgm:t>
    </dgm:pt>
    <dgm:pt modelId="{44B29894-C880-4403-8B37-4134E00CF104}" type="parTrans" cxnId="{5A29BC97-371E-47DE-8E3E-E1A489D98AA0}">
      <dgm:prSet/>
      <dgm:spPr/>
      <dgm:t>
        <a:bodyPr/>
        <a:lstStyle/>
        <a:p>
          <a:endParaRPr lang="cs-CZ"/>
        </a:p>
      </dgm:t>
    </dgm:pt>
    <dgm:pt modelId="{2636A2F0-CCCD-4C1A-8E99-A7A5B9B00E35}" type="sibTrans" cxnId="{5A29BC97-371E-47DE-8E3E-E1A489D98AA0}">
      <dgm:prSet/>
      <dgm:spPr/>
      <dgm:t>
        <a:bodyPr/>
        <a:lstStyle/>
        <a:p>
          <a:endParaRPr lang="cs-CZ"/>
        </a:p>
      </dgm:t>
    </dgm:pt>
    <dgm:pt modelId="{9FD3207A-C250-4F53-96A5-930688BF9EAA}" type="pres">
      <dgm:prSet presAssocID="{86A6F2DE-0799-4BE7-827D-549A72FBD120}" presName="linear" presStyleCnt="0">
        <dgm:presLayoutVars>
          <dgm:animLvl val="lvl"/>
          <dgm:resizeHandles val="exact"/>
        </dgm:presLayoutVars>
      </dgm:prSet>
      <dgm:spPr/>
    </dgm:pt>
    <dgm:pt modelId="{E7365EC0-79F8-467F-99B8-0565D3A0115A}" type="pres">
      <dgm:prSet presAssocID="{F6B5306A-BF55-4220-A998-75FD424030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F24941E-95A9-44D2-BF24-DDB5D679A2A4}" type="pres">
      <dgm:prSet presAssocID="{08556538-6756-4B8D-B35A-60042001E512}" presName="spacer" presStyleCnt="0"/>
      <dgm:spPr/>
    </dgm:pt>
    <dgm:pt modelId="{F55C8CA6-2798-4427-96FB-DE7776DC0DF8}" type="pres">
      <dgm:prSet presAssocID="{D4ABD335-C2DF-403B-9AAC-80921685D5B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F8FE786-6D99-4FDD-B659-7B5544F76A02}" type="pres">
      <dgm:prSet presAssocID="{97F7161F-4D5B-4A6D-B68F-56E42472E522}" presName="spacer" presStyleCnt="0"/>
      <dgm:spPr/>
    </dgm:pt>
    <dgm:pt modelId="{5811D778-9103-4DDF-8187-D6CB4120F426}" type="pres">
      <dgm:prSet presAssocID="{438E0056-449D-4B91-9645-A695E0697A8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7783881-66D3-408A-8227-A272A33CA388}" type="pres">
      <dgm:prSet presAssocID="{F2685787-4FAA-4D77-B5F5-0B6A25C764A0}" presName="spacer" presStyleCnt="0"/>
      <dgm:spPr/>
    </dgm:pt>
    <dgm:pt modelId="{88D45F0C-574E-4B71-BB3E-1EFCF4B929AF}" type="pres">
      <dgm:prSet presAssocID="{CD63483C-53BA-4A1D-BF1A-D8A13BD17FE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29EA70C-F62E-45DB-A4F8-32E7DE3D8E5B}" type="pres">
      <dgm:prSet presAssocID="{7D0B5A25-DDBA-46B5-85B1-F8EA17D5EFB1}" presName="spacer" presStyleCnt="0"/>
      <dgm:spPr/>
    </dgm:pt>
    <dgm:pt modelId="{C04D4883-5F78-4DE8-8716-96B203D16A67}" type="pres">
      <dgm:prSet presAssocID="{C33F0D9F-00B2-42AF-AC29-66179E000C7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08FD620-D2A9-4816-B8F3-4A887B45E717}" type="presOf" srcId="{CD63483C-53BA-4A1D-BF1A-D8A13BD17FE8}" destId="{88D45F0C-574E-4B71-BB3E-1EFCF4B929AF}" srcOrd="0" destOrd="0" presId="urn:microsoft.com/office/officeart/2005/8/layout/vList2"/>
    <dgm:cxn modelId="{2CE84F63-E721-4C92-A9C5-414CF6FDCC08}" type="presOf" srcId="{F6B5306A-BF55-4220-A998-75FD42403056}" destId="{E7365EC0-79F8-467F-99B8-0565D3A0115A}" srcOrd="0" destOrd="0" presId="urn:microsoft.com/office/officeart/2005/8/layout/vList2"/>
    <dgm:cxn modelId="{C1807149-CF8A-42FB-BAB3-D83D9834E82A}" type="presOf" srcId="{C33F0D9F-00B2-42AF-AC29-66179E000C79}" destId="{C04D4883-5F78-4DE8-8716-96B203D16A67}" srcOrd="0" destOrd="0" presId="urn:microsoft.com/office/officeart/2005/8/layout/vList2"/>
    <dgm:cxn modelId="{CB9D3870-E15B-41FB-8DCB-84C54DB35B9E}" srcId="{86A6F2DE-0799-4BE7-827D-549A72FBD120}" destId="{CD63483C-53BA-4A1D-BF1A-D8A13BD17FE8}" srcOrd="3" destOrd="0" parTransId="{A26A1E28-AD6D-4A6A-8E4E-9C114CEEE86F}" sibTransId="{7D0B5A25-DDBA-46B5-85B1-F8EA17D5EFB1}"/>
    <dgm:cxn modelId="{CCD1EE71-4F7E-4E11-80D2-83644A5E2044}" srcId="{86A6F2DE-0799-4BE7-827D-549A72FBD120}" destId="{438E0056-449D-4B91-9645-A695E0697A89}" srcOrd="2" destOrd="0" parTransId="{8706FA38-5E95-4F6B-BA10-DED7ED010A72}" sibTransId="{F2685787-4FAA-4D77-B5F5-0B6A25C764A0}"/>
    <dgm:cxn modelId="{A24CED76-F134-4CF5-8670-304FAC520ADE}" srcId="{86A6F2DE-0799-4BE7-827D-549A72FBD120}" destId="{D4ABD335-C2DF-403B-9AAC-80921685D5B6}" srcOrd="1" destOrd="0" parTransId="{ED8AEF56-6617-4ED0-9571-5A836921D4B6}" sibTransId="{97F7161F-4D5B-4A6D-B68F-56E42472E522}"/>
    <dgm:cxn modelId="{5A29BC97-371E-47DE-8E3E-E1A489D98AA0}" srcId="{86A6F2DE-0799-4BE7-827D-549A72FBD120}" destId="{C33F0D9F-00B2-42AF-AC29-66179E000C79}" srcOrd="4" destOrd="0" parTransId="{44B29894-C880-4403-8B37-4134E00CF104}" sibTransId="{2636A2F0-CCCD-4C1A-8E99-A7A5B9B00E35}"/>
    <dgm:cxn modelId="{EEF51FC1-F432-4022-A21F-137E18C7CA0D}" type="presOf" srcId="{438E0056-449D-4B91-9645-A695E0697A89}" destId="{5811D778-9103-4DDF-8187-D6CB4120F426}" srcOrd="0" destOrd="0" presId="urn:microsoft.com/office/officeart/2005/8/layout/vList2"/>
    <dgm:cxn modelId="{C19BABC5-A92B-4DF5-88D2-772143EDAE7C}" type="presOf" srcId="{86A6F2DE-0799-4BE7-827D-549A72FBD120}" destId="{9FD3207A-C250-4F53-96A5-930688BF9EAA}" srcOrd="0" destOrd="0" presId="urn:microsoft.com/office/officeart/2005/8/layout/vList2"/>
    <dgm:cxn modelId="{F6705DD6-8EFF-40B1-A1BE-A9ABD493D2AA}" type="presOf" srcId="{D4ABD335-C2DF-403B-9AAC-80921685D5B6}" destId="{F55C8CA6-2798-4427-96FB-DE7776DC0DF8}" srcOrd="0" destOrd="0" presId="urn:microsoft.com/office/officeart/2005/8/layout/vList2"/>
    <dgm:cxn modelId="{64FC27F8-B82C-4ED9-806A-DECB5CE8FAEB}" srcId="{86A6F2DE-0799-4BE7-827D-549A72FBD120}" destId="{F6B5306A-BF55-4220-A998-75FD42403056}" srcOrd="0" destOrd="0" parTransId="{FF410903-5282-4956-A023-039108BDCB16}" sibTransId="{08556538-6756-4B8D-B35A-60042001E512}"/>
    <dgm:cxn modelId="{D8BC2CC0-D609-47B5-B349-9B8E435D45E2}" type="presParOf" srcId="{9FD3207A-C250-4F53-96A5-930688BF9EAA}" destId="{E7365EC0-79F8-467F-99B8-0565D3A0115A}" srcOrd="0" destOrd="0" presId="urn:microsoft.com/office/officeart/2005/8/layout/vList2"/>
    <dgm:cxn modelId="{B44693E2-01A8-433E-8081-550FCBD423A7}" type="presParOf" srcId="{9FD3207A-C250-4F53-96A5-930688BF9EAA}" destId="{1F24941E-95A9-44D2-BF24-DDB5D679A2A4}" srcOrd="1" destOrd="0" presId="urn:microsoft.com/office/officeart/2005/8/layout/vList2"/>
    <dgm:cxn modelId="{A3C3CF35-ECDB-4F18-B0BF-EC2BD26BB65E}" type="presParOf" srcId="{9FD3207A-C250-4F53-96A5-930688BF9EAA}" destId="{F55C8CA6-2798-4427-96FB-DE7776DC0DF8}" srcOrd="2" destOrd="0" presId="urn:microsoft.com/office/officeart/2005/8/layout/vList2"/>
    <dgm:cxn modelId="{CFBA5843-A825-4E96-A9B8-56203C033BF2}" type="presParOf" srcId="{9FD3207A-C250-4F53-96A5-930688BF9EAA}" destId="{FF8FE786-6D99-4FDD-B659-7B5544F76A02}" srcOrd="3" destOrd="0" presId="urn:microsoft.com/office/officeart/2005/8/layout/vList2"/>
    <dgm:cxn modelId="{7D2A4024-361A-4803-AF69-D603256E2985}" type="presParOf" srcId="{9FD3207A-C250-4F53-96A5-930688BF9EAA}" destId="{5811D778-9103-4DDF-8187-D6CB4120F426}" srcOrd="4" destOrd="0" presId="urn:microsoft.com/office/officeart/2005/8/layout/vList2"/>
    <dgm:cxn modelId="{7C7A18A5-5C1C-44C1-978E-ABF24086161E}" type="presParOf" srcId="{9FD3207A-C250-4F53-96A5-930688BF9EAA}" destId="{07783881-66D3-408A-8227-A272A33CA388}" srcOrd="5" destOrd="0" presId="urn:microsoft.com/office/officeart/2005/8/layout/vList2"/>
    <dgm:cxn modelId="{B105CFD6-5FA1-4DC0-BD51-CCA1EF49A23F}" type="presParOf" srcId="{9FD3207A-C250-4F53-96A5-930688BF9EAA}" destId="{88D45F0C-574E-4B71-BB3E-1EFCF4B929AF}" srcOrd="6" destOrd="0" presId="urn:microsoft.com/office/officeart/2005/8/layout/vList2"/>
    <dgm:cxn modelId="{0574729D-8FE3-45DE-A7FD-4216718554F8}" type="presParOf" srcId="{9FD3207A-C250-4F53-96A5-930688BF9EAA}" destId="{329EA70C-F62E-45DB-A4F8-32E7DE3D8E5B}" srcOrd="7" destOrd="0" presId="urn:microsoft.com/office/officeart/2005/8/layout/vList2"/>
    <dgm:cxn modelId="{A8613EC7-3704-4844-89E1-E6D1E1DF6960}" type="presParOf" srcId="{9FD3207A-C250-4F53-96A5-930688BF9EAA}" destId="{C04D4883-5F78-4DE8-8716-96B203D16A6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65EC0-79F8-467F-99B8-0565D3A0115A}">
      <dsp:nvSpPr>
        <dsp:cNvPr id="0" name=""/>
        <dsp:cNvSpPr/>
      </dsp:nvSpPr>
      <dsp:spPr>
        <a:xfrm>
          <a:off x="0" y="53649"/>
          <a:ext cx="5497846" cy="7605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zahraniční politika</a:t>
          </a:r>
          <a:endParaRPr lang="cs-CZ" sz="2000" kern="1200"/>
        </a:p>
      </dsp:txBody>
      <dsp:txXfrm>
        <a:off x="37125" y="90774"/>
        <a:ext cx="5423596" cy="686250"/>
      </dsp:txXfrm>
    </dsp:sp>
    <dsp:sp modelId="{F55C8CA6-2798-4427-96FB-DE7776DC0DF8}">
      <dsp:nvSpPr>
        <dsp:cNvPr id="0" name=""/>
        <dsp:cNvSpPr/>
      </dsp:nvSpPr>
      <dsp:spPr>
        <a:xfrm>
          <a:off x="0" y="871750"/>
          <a:ext cx="5497846" cy="7605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obranná politika</a:t>
          </a:r>
          <a:endParaRPr lang="cs-CZ" sz="2000" kern="1200"/>
        </a:p>
      </dsp:txBody>
      <dsp:txXfrm>
        <a:off x="37125" y="908875"/>
        <a:ext cx="5423596" cy="686250"/>
      </dsp:txXfrm>
    </dsp:sp>
    <dsp:sp modelId="{5811D778-9103-4DDF-8187-D6CB4120F426}">
      <dsp:nvSpPr>
        <dsp:cNvPr id="0" name=""/>
        <dsp:cNvSpPr/>
      </dsp:nvSpPr>
      <dsp:spPr>
        <a:xfrm>
          <a:off x="0" y="1689850"/>
          <a:ext cx="5497846" cy="7605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politika v oblasti vnitřní bezpečnosti</a:t>
          </a:r>
          <a:endParaRPr lang="cs-CZ" sz="2000" kern="1200" dirty="0"/>
        </a:p>
      </dsp:txBody>
      <dsp:txXfrm>
        <a:off x="37125" y="1726975"/>
        <a:ext cx="5423596" cy="686250"/>
      </dsp:txXfrm>
    </dsp:sp>
    <dsp:sp modelId="{88D45F0C-574E-4B71-BB3E-1EFCF4B929AF}">
      <dsp:nvSpPr>
        <dsp:cNvPr id="0" name=""/>
        <dsp:cNvSpPr/>
      </dsp:nvSpPr>
      <dsp:spPr>
        <a:xfrm>
          <a:off x="0" y="2507950"/>
          <a:ext cx="5497846" cy="7605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hospodářská politika v oblasti bezpečnosti státu</a:t>
          </a:r>
          <a:endParaRPr lang="cs-CZ" sz="2000" kern="1200" dirty="0"/>
        </a:p>
      </dsp:txBody>
      <dsp:txXfrm>
        <a:off x="37125" y="2545075"/>
        <a:ext cx="5423596" cy="686250"/>
      </dsp:txXfrm>
    </dsp:sp>
    <dsp:sp modelId="{C04D4883-5F78-4DE8-8716-96B203D16A67}">
      <dsp:nvSpPr>
        <dsp:cNvPr id="0" name=""/>
        <dsp:cNvSpPr/>
      </dsp:nvSpPr>
      <dsp:spPr>
        <a:xfrm>
          <a:off x="0" y="3326050"/>
          <a:ext cx="5497846" cy="76050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politika veřejné informovanosti v oblasti bezpečnosti státu</a:t>
          </a:r>
          <a:endParaRPr lang="cs-CZ" sz="2000" kern="1200" dirty="0"/>
        </a:p>
      </dsp:txBody>
      <dsp:txXfrm>
        <a:off x="37125" y="3363175"/>
        <a:ext cx="5423596" cy="686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2107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289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3291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778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06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2889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391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3195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9422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9518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8634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98685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6524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Tx/>
              <a:buChar char="-"/>
            </a:pPr>
            <a:endParaRPr lang="pl-PL" sz="1800" b="0" i="0" u="none" strike="noStrike" baseline="0" dirty="0">
              <a:solidFill>
                <a:srgbClr val="362A2A"/>
              </a:solidFill>
              <a:latin typeface="Martel-Regular"/>
            </a:endParaRPr>
          </a:p>
          <a:p>
            <a:pPr marL="285750" indent="-285750" algn="l">
              <a:buFontTx/>
              <a:buChar char="-"/>
            </a:pPr>
            <a:endParaRPr lang="pl-PL" sz="1800" b="0" i="0" u="none" strike="noStrike" baseline="0" dirty="0">
              <a:solidFill>
                <a:srgbClr val="362A2A"/>
              </a:solidFill>
              <a:latin typeface="Martel-Regular"/>
            </a:endParaRPr>
          </a:p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14010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3292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328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8587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564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7379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1123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7752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549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ndula.divisova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baze-strategie.cz/cz/mv/strategi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image" Target="../media/image10.jpg"/><Relationship Id="rId10" Type="http://schemas.openxmlformats.org/officeDocument/2006/relationships/image" Target="../media/image13.png"/><Relationship Id="rId4" Type="http://schemas.openxmlformats.org/officeDocument/2006/relationships/image" Target="../media/image7.jpg"/><Relationship Id="rId9" Type="http://schemas.openxmlformats.org/officeDocument/2006/relationships/hyperlink" Target="https://www.databaze-strategie.cz/cz/mv/strategi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Bezpečnostní politika ČR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Úvod do bezpečnostních a strategických studií</a:t>
            </a:r>
            <a:r>
              <a:rPr lang="cs-CZ" sz="2000" dirty="0"/>
              <a:t>, 6. 12. 2023</a:t>
            </a:r>
          </a:p>
          <a:p>
            <a:r>
              <a:rPr lang="cs-CZ" sz="2000" dirty="0"/>
              <a:t>Vendula Divišová, FSS MU, </a:t>
            </a:r>
            <a:r>
              <a:rPr lang="cs-CZ" sz="2000" dirty="0">
                <a:hlinkClick r:id="rId3"/>
              </a:rPr>
              <a:t>vendula.divisova@mail.muni.cz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665108"/>
            <a:ext cx="9383143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cs-CZ" sz="2000" b="1" dirty="0"/>
              <a:t>Obranná politika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2000" u="sng" dirty="0"/>
              <a:t>definice</a:t>
            </a:r>
            <a:r>
              <a:rPr lang="cs-CZ" sz="2000" dirty="0"/>
              <a:t>: „</a:t>
            </a:r>
            <a:r>
              <a:rPr lang="cs-CZ" sz="2000" i="1" dirty="0"/>
              <a:t>Obranná politika je organická součást politiky státu, která vytváří předpoklady a stanovuje cíle a priority v oblasti obrany státu před vnějším napadením. Má nadresortní povahu, trvalou platnost, je závislá na definici chráněných hodnot a její realizace se týká všech občanů</a:t>
            </a:r>
            <a:r>
              <a:rPr lang="cs-CZ" sz="2000" dirty="0"/>
              <a:t>.“ (Frank 2003)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300"/>
              </a:spcAft>
            </a:pPr>
            <a:r>
              <a:rPr lang="cs-CZ" sz="2000" u="sng" dirty="0"/>
              <a:t>cíle</a:t>
            </a:r>
            <a:r>
              <a:rPr lang="cs-CZ" sz="2000" dirty="0"/>
              <a:t>: zajistit bezpečnost státu vůči vnějším hrozbám, zejména ozbrojené agresi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2000" u="sng" dirty="0"/>
              <a:t>základní dokument</a:t>
            </a:r>
            <a:r>
              <a:rPr lang="cs-CZ" sz="2000" dirty="0"/>
              <a:t>: </a:t>
            </a:r>
            <a:r>
              <a:rPr lang="cs-CZ" sz="2000" i="1" dirty="0"/>
              <a:t>Obranná strategie České republiky </a:t>
            </a:r>
            <a:r>
              <a:rPr lang="cs-CZ" sz="2000" dirty="0"/>
              <a:t>(2023)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přístup vlády České republiky k zajišťování obrany země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způsob naplňování hlavních úkolů ozbrojených sil České republiky + zadání pro navazující plánovací proces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2A0FD95-6A5D-49D6-5287-6FE7BBAD25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719" y="378000"/>
            <a:ext cx="2062282" cy="2982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078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8886818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/>
              <a:t>Politika vnitřní bezpečnosti a veřejného pořádku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definice</a:t>
            </a:r>
            <a:r>
              <a:rPr lang="cs-CZ" sz="2000" dirty="0"/>
              <a:t>: „</a:t>
            </a:r>
            <a:r>
              <a:rPr lang="cs-CZ" sz="2000" i="1" dirty="0"/>
              <a:t>Soubor cílů, úkolů a prostředků směřujících k všestrannému zabezpečení preventivní a represivní činnosti v oblasti kriminality, úsilí zaručit individuální svobody a práva občanů a ochranu demokratického ústavního zřízení. Formuluje doktrinální principy, zásady, metody a systém bezpečnostní policejní činnosti, jakož i součinnost s ostatními orgány činnými v trestním řízení v ČR s analogickými složkami sousedních států a mezinárodními organizacemi (Interpol, Europol)</a:t>
            </a:r>
            <a:r>
              <a:rPr lang="cs-CZ" sz="2000" dirty="0"/>
              <a:t>.“ (MVČR nedat.)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u="sng" dirty="0"/>
              <a:t>základní dokument</a:t>
            </a:r>
            <a:r>
              <a:rPr lang="cs-CZ" sz="2000" dirty="0"/>
              <a:t>: chybí jeden zastřešující dokument, základní teze popsány v BS ČR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řada strategií a koncepcí - </a:t>
            </a:r>
            <a:r>
              <a:rPr lang="cs-CZ" sz="2000" dirty="0">
                <a:hlinkClick r:id="rId3"/>
              </a:rPr>
              <a:t>zde</a:t>
            </a:r>
            <a:r>
              <a:rPr lang="cs-CZ" sz="2000" dirty="0"/>
              <a:t>, dále zásadní role dokumentu Audit národní bezpečnosti (2016)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pic>
        <p:nvPicPr>
          <p:cNvPr id="7" name="Obrázek 6" descr="Obsah obrázku text, snímek obrazovky, design, papírnictví / kancelářské potřeby&#10;&#10;Popis byl vytvořen automaticky">
            <a:extLst>
              <a:ext uri="{FF2B5EF4-FFF2-40B4-BE49-F238E27FC236}">
                <a16:creationId xmlns:a16="http://schemas.microsoft.com/office/drawing/2014/main" id="{4088CC5D-51BF-AA5C-311F-9B66FC00B7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818" y="603787"/>
            <a:ext cx="2200620" cy="3006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7356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665108"/>
            <a:ext cx="9281543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/>
              <a:t>Hospodářská politika v oblasti bezpečnosti státu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definice</a:t>
            </a:r>
            <a:r>
              <a:rPr lang="cs-CZ" sz="2000" dirty="0"/>
              <a:t> / </a:t>
            </a:r>
            <a:r>
              <a:rPr lang="cs-CZ" sz="2000" u="sng" dirty="0"/>
              <a:t>cíl</a:t>
            </a:r>
            <a:r>
              <a:rPr lang="cs-CZ" sz="2000" dirty="0"/>
              <a:t>: „vytváří podmínky pro zajišťování bezpečnosti státu, eliminuje existující a potenciální bezpečnostní rizika v ekonomice země a ve vnějších ekonomických vztazích, zásadním způsobem ovlivňuje produkci zdrojů k zajištění bezpečnosti země“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u="sng" dirty="0"/>
              <a:t>základní dokument</a:t>
            </a:r>
            <a:r>
              <a:rPr lang="cs-CZ" sz="2000" dirty="0"/>
              <a:t>: </a:t>
            </a:r>
            <a:r>
              <a:rPr lang="cs-CZ" sz="2000" i="1" dirty="0"/>
              <a:t>Teze Hospodářské strategie České republiky 2020–2030 </a:t>
            </a:r>
            <a:r>
              <a:rPr lang="cs-CZ" sz="2000" dirty="0"/>
              <a:t>(2020)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vize</a:t>
            </a:r>
            <a:r>
              <a:rPr lang="cs-CZ" sz="2000" dirty="0"/>
              <a:t> - udržení silné průmyslové základy a energeticky soběstačné ekonomiky s vysokou přidanou hodnotou, připravenou na nejpokročilejší technologie, které se stanou základem posilování konkurenceschopnosti a růstu životní úrovně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 algn="r"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E87C013-1764-AF64-E656-DEB6B784F5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543" y="330835"/>
            <a:ext cx="2152975" cy="30756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96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/>
              <a:t>Politika veřejné informovanosti v oblasti bezpečnosti státu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definice</a:t>
            </a:r>
            <a:r>
              <a:rPr lang="cs-CZ" sz="2000" dirty="0"/>
              <a:t> / </a:t>
            </a:r>
            <a:r>
              <a:rPr lang="cs-CZ" sz="2000" u="sng" dirty="0"/>
              <a:t>cíl</a:t>
            </a:r>
            <a:r>
              <a:rPr lang="cs-CZ" sz="2000" dirty="0"/>
              <a:t>: „</a:t>
            </a:r>
            <a:r>
              <a:rPr lang="cs-CZ" sz="2000" i="1" dirty="0"/>
              <a:t>aktivně informovat veřejnost o bezpečnosti a vývoji v bezpečnostním prostředí a o opatřeních, které vláda a další orgány a instituce v této oblasti podnikají za účelem zajištění bezpečnosti občanů a celé ČR</a:t>
            </a:r>
            <a:r>
              <a:rPr lang="cs-CZ" sz="2000" dirty="0"/>
              <a:t>“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cílem občany informovat, ale i angažovat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základní dokument</a:t>
            </a:r>
            <a:r>
              <a:rPr lang="cs-CZ" sz="2000" dirty="0"/>
              <a:t>: chybí, řešeno v rámci Bezpečnostní strategie ČR (2023)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→ strategická komunikace státu </a:t>
            </a: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360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21F5FC-50FF-2533-600D-F37B97E87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EDB9E0-78AD-BBBE-06B1-648E74624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37" y="1157625"/>
            <a:ext cx="1800225" cy="25712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312B165B-6A8E-D026-3583-531D1A7F57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214" y="3324812"/>
            <a:ext cx="1871083" cy="2706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3EA1583-D8FB-5390-209D-20D74CB9CE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371" y="3936825"/>
            <a:ext cx="1800225" cy="2543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2048A2D-BCA2-D85A-0426-B2002D84D2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6786" y="1422317"/>
            <a:ext cx="1867981" cy="2668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Obrázek 20" descr="Obsah obrázku text, rostlina, snímek obrazovky&#10;&#10;Popis byl vytvořen automaticky">
            <a:extLst>
              <a:ext uri="{FF2B5EF4-FFF2-40B4-BE49-F238E27FC236}">
                <a16:creationId xmlns:a16="http://schemas.microsoft.com/office/drawing/2014/main" id="{FF108552-C7CC-4353-D928-6884BC91B2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351501"/>
            <a:ext cx="1800225" cy="2543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78A69BC6-EE62-D678-1D8D-5B51C1701E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1425" y="3936825"/>
            <a:ext cx="1867083" cy="2677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83F71436-D7B5-4E54-1FE8-11CCD29DFEE1}"/>
              </a:ext>
            </a:extLst>
          </p:cNvPr>
          <p:cNvSpPr txBox="1"/>
          <p:nvPr/>
        </p:nvSpPr>
        <p:spPr>
          <a:xfrm>
            <a:off x="9697915" y="4623088"/>
            <a:ext cx="18670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+ </a:t>
            </a:r>
            <a:r>
              <a:rPr lang="cs-CZ" sz="1400" dirty="0">
                <a:hlinkClick r:id="rId9"/>
              </a:rPr>
              <a:t>další strategie a koncepce</a:t>
            </a:r>
            <a:endParaRPr lang="cs-CZ" sz="1400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ADCFE4D-CD2F-8ABC-3530-ACDC5F35038A}"/>
              </a:ext>
            </a:extLst>
          </p:cNvPr>
          <p:cNvSpPr txBox="1"/>
          <p:nvPr/>
        </p:nvSpPr>
        <p:spPr>
          <a:xfrm>
            <a:off x="235794" y="673768"/>
            <a:ext cx="1800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ZAHRANIČNÍ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A85C5226-11F2-BD3C-B947-4423178F2613}"/>
              </a:ext>
            </a:extLst>
          </p:cNvPr>
          <p:cNvSpPr txBox="1"/>
          <p:nvPr/>
        </p:nvSpPr>
        <p:spPr>
          <a:xfrm>
            <a:off x="4134715" y="3305918"/>
            <a:ext cx="1511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OBRANNÁ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A3256BF4-5C48-EE71-7C68-9AC111DBBFC7}"/>
              </a:ext>
            </a:extLst>
          </p:cNvPr>
          <p:cNvSpPr txBox="1"/>
          <p:nvPr/>
        </p:nvSpPr>
        <p:spPr>
          <a:xfrm>
            <a:off x="8215705" y="3251454"/>
            <a:ext cx="1329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VNITRO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278DEB6C-9D48-3CF1-AA07-2A9BC6BBA6E6}"/>
              </a:ext>
            </a:extLst>
          </p:cNvPr>
          <p:cNvSpPr txBox="1"/>
          <p:nvPr/>
        </p:nvSpPr>
        <p:spPr>
          <a:xfrm>
            <a:off x="9697915" y="957570"/>
            <a:ext cx="2352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HOSPODÁŘSKÁ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2D81DFBF-F77E-598C-9750-DE30C35F3BC3}"/>
              </a:ext>
            </a:extLst>
          </p:cNvPr>
          <p:cNvSpPr txBox="1"/>
          <p:nvPr/>
        </p:nvSpPr>
        <p:spPr>
          <a:xfrm>
            <a:off x="2466474" y="61685"/>
            <a:ext cx="848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latin typeface="+mn-lt"/>
              </a:rPr>
              <a:t>BEZPEČNOSTNÍ POLITIKA ČR (STRATEGICKÉ DOKUMENTY)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6FBA66-66CB-A729-B422-6E97F09DA9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66854" y="546089"/>
            <a:ext cx="1800225" cy="2565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2677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8584857" cy="413999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Bezpečnostní strategie = základní dokument BP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obecně principy a směřování BP (závazné)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nová </a:t>
            </a:r>
            <a:r>
              <a:rPr lang="cs-CZ" sz="2000" b="1" dirty="0"/>
              <a:t>Bezpečnostní strategie ČR 2023 </a:t>
            </a:r>
            <a:r>
              <a:rPr lang="cs-CZ" sz="2000" dirty="0"/>
              <a:t>(1999, 2001, 2003, 2011, 2015)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razantní změna jazyka (= nástroj strategické komunikace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role občana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jednoznačná sdělení: „</a:t>
            </a:r>
            <a:r>
              <a:rPr lang="cs-CZ" i="1" dirty="0"/>
              <a:t>Česko není v bezpečí</a:t>
            </a:r>
            <a:r>
              <a:rPr lang="cs-CZ" dirty="0"/>
              <a:t>.“ / „</a:t>
            </a:r>
            <a:r>
              <a:rPr lang="cs-CZ" i="1" dirty="0"/>
              <a:t>Válka Ruska proti Ukrajině definitivně ukončila období míru, stability a spolupráce, jemuž se Evropa těšila po konci studené války</a:t>
            </a:r>
            <a:r>
              <a:rPr lang="cs-CZ" dirty="0"/>
              <a:t>.“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pojmenování protivníka (Rusko, Čína, Írán, KLDR)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D61C833-DBB8-A8E2-6265-E38913FA4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4278" y="225228"/>
            <a:ext cx="2479547" cy="3533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8091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13610B9-4A42-79EC-F582-B2F5FAD39A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b="1" dirty="0"/>
              <a:t>BS2015</a:t>
            </a:r>
            <a:endParaRPr lang="en-US" b="1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E5FDCFA-3289-BE1F-835B-7471F7C420A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b="1" dirty="0"/>
              <a:t>BS2023</a:t>
            </a:r>
            <a:endParaRPr lang="en-US" b="1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3CB5F53-B14E-EE0F-AEC8-230D378ABCD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056686" cy="4139998"/>
          </a:xfr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i="1" dirty="0"/>
              <a:t>„Zdrojem hrozeb jsou i </a:t>
            </a:r>
            <a:r>
              <a:rPr lang="cs-CZ" sz="1800" i="1" u="sng" dirty="0"/>
              <a:t>mocenské aspirace některých států</a:t>
            </a:r>
            <a:r>
              <a:rPr lang="cs-CZ" sz="1800" i="1" dirty="0"/>
              <a:t>, které v rostoucí míře přestávají respektovat mezinárodní uspořádání a základní principy mezinárodního práva.“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i="1" dirty="0"/>
              <a:t>„Na stabilitu bezpečnostního prostředí mají zásadní vliv rostoucí </a:t>
            </a:r>
            <a:r>
              <a:rPr lang="cs-CZ" sz="1800" i="1" u="sng" dirty="0"/>
              <a:t>ambice některých aktérů</a:t>
            </a:r>
            <a:r>
              <a:rPr lang="cs-CZ" sz="1800" i="1" dirty="0"/>
              <a:t>, kteří jsou připraveni k prosazení svých zájmů použít i vojenskou sílu či hrozbu jejím použitím.“</a:t>
            </a:r>
            <a:endParaRPr lang="en-US" sz="1800" i="1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3E270446-E27E-CEF8-0348-695DE3677E6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4915920" cy="4139998"/>
          </a:xfr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i="1" u="sng" dirty="0"/>
              <a:t>„</a:t>
            </a:r>
            <a:r>
              <a:rPr lang="en-US" sz="1800" i="1" u="sng" dirty="0" err="1"/>
              <a:t>Rusko</a:t>
            </a:r>
            <a:r>
              <a:rPr lang="en-US" sz="1800" i="1" dirty="0"/>
              <a:t> </a:t>
            </a:r>
            <a:r>
              <a:rPr lang="en-US" sz="1800" i="1" dirty="0" err="1"/>
              <a:t>záměrně</a:t>
            </a:r>
            <a:r>
              <a:rPr lang="en-US" sz="1800" i="1" dirty="0"/>
              <a:t> </a:t>
            </a:r>
            <a:r>
              <a:rPr lang="en-US" sz="1800" i="1" dirty="0" err="1"/>
              <a:t>působí</a:t>
            </a:r>
            <a:r>
              <a:rPr lang="en-US" sz="1800" i="1" dirty="0"/>
              <a:t> </a:t>
            </a:r>
            <a:r>
              <a:rPr lang="en-US" sz="1800" i="1" dirty="0" err="1"/>
              <a:t>proti</a:t>
            </a:r>
            <a:r>
              <a:rPr lang="en-US" sz="1800" i="1" dirty="0"/>
              <a:t> </a:t>
            </a:r>
            <a:r>
              <a:rPr lang="en-US" sz="1800" i="1" dirty="0" err="1"/>
              <a:t>politické</a:t>
            </a:r>
            <a:r>
              <a:rPr lang="en-US" sz="1800" i="1" dirty="0"/>
              <a:t>, </a:t>
            </a:r>
            <a:r>
              <a:rPr lang="en-US" sz="1800" i="1" dirty="0" err="1"/>
              <a:t>ekonomické</a:t>
            </a:r>
            <a:r>
              <a:rPr lang="en-US" sz="1800" i="1" dirty="0"/>
              <a:t> a </a:t>
            </a:r>
            <a:r>
              <a:rPr lang="en-US" sz="1800" i="1" dirty="0" err="1"/>
              <a:t>společenské</a:t>
            </a:r>
            <a:r>
              <a:rPr lang="en-US" sz="1800" i="1" dirty="0"/>
              <a:t> </a:t>
            </a:r>
            <a:r>
              <a:rPr lang="en-US" sz="1800" i="1" dirty="0" err="1"/>
              <a:t>stabilitě</a:t>
            </a:r>
            <a:r>
              <a:rPr lang="cs-CZ" sz="1800" i="1" dirty="0"/>
              <a:t> </a:t>
            </a:r>
            <a:r>
              <a:rPr lang="en-US" sz="1800" i="1" dirty="0"/>
              <a:t>v </a:t>
            </a:r>
            <a:r>
              <a:rPr lang="en-US" sz="1800" i="1" dirty="0" err="1"/>
              <a:t>Česku</a:t>
            </a:r>
            <a:r>
              <a:rPr lang="en-US" sz="1800" i="1" dirty="0"/>
              <a:t>. Je. </a:t>
            </a:r>
            <a:r>
              <a:rPr lang="en-US" sz="1800" i="1" u="sng" dirty="0" err="1"/>
              <a:t>zásadní</a:t>
            </a:r>
            <a:r>
              <a:rPr lang="en-US" sz="1800" i="1" u="sng" dirty="0"/>
              <a:t> </a:t>
            </a:r>
            <a:r>
              <a:rPr lang="en-US" sz="1800" i="1" u="sng" dirty="0" err="1"/>
              <a:t>hrozbou</a:t>
            </a:r>
            <a:r>
              <a:rPr lang="en-US" sz="1800" i="1" dirty="0"/>
              <a:t> pro </a:t>
            </a:r>
            <a:r>
              <a:rPr lang="en-US" sz="1800" i="1" dirty="0" err="1"/>
              <a:t>naši</a:t>
            </a:r>
            <a:r>
              <a:rPr lang="en-US" sz="1800" i="1" dirty="0"/>
              <a:t> </a:t>
            </a:r>
            <a:r>
              <a:rPr lang="en-US" sz="1800" i="1" dirty="0" err="1"/>
              <a:t>bezpečnost</a:t>
            </a:r>
            <a:r>
              <a:rPr lang="cs-CZ" sz="1800" i="1" dirty="0"/>
              <a:t>“</a:t>
            </a:r>
            <a:endParaRPr lang="en-US" sz="1800" i="1" dirty="0"/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i="1" dirty="0"/>
              <a:t>„</a:t>
            </a:r>
            <a:r>
              <a:rPr lang="en-US" sz="1800" i="1" u="sng" dirty="0" err="1"/>
              <a:t>Čína</a:t>
            </a:r>
            <a:r>
              <a:rPr lang="en-US" sz="1800" i="1" dirty="0"/>
              <a:t> </a:t>
            </a:r>
            <a:r>
              <a:rPr lang="en-US" sz="1800" i="1" dirty="0" err="1"/>
              <a:t>zpochybňuje</a:t>
            </a:r>
            <a:r>
              <a:rPr lang="en-US" sz="1800" i="1" dirty="0"/>
              <a:t> </a:t>
            </a:r>
            <a:r>
              <a:rPr lang="en-US" sz="1800" i="1" dirty="0" err="1"/>
              <a:t>mezinárodní</a:t>
            </a:r>
            <a:r>
              <a:rPr lang="en-US" sz="1800" i="1" dirty="0"/>
              <a:t> </a:t>
            </a:r>
            <a:r>
              <a:rPr lang="en-US" sz="1800" i="1" dirty="0" err="1"/>
              <a:t>řád</a:t>
            </a:r>
            <a:r>
              <a:rPr lang="en-US" sz="1800" i="1" dirty="0"/>
              <a:t>. To </a:t>
            </a:r>
            <a:r>
              <a:rPr lang="en-US" sz="1800" i="1" dirty="0" err="1"/>
              <a:t>přináší</a:t>
            </a:r>
            <a:r>
              <a:rPr lang="en-US" sz="1800" i="1" dirty="0"/>
              <a:t> </a:t>
            </a:r>
            <a:r>
              <a:rPr lang="en-US" sz="1800" i="1" dirty="0" err="1"/>
              <a:t>negativní</a:t>
            </a:r>
            <a:r>
              <a:rPr lang="en-US" sz="1800" i="1" dirty="0"/>
              <a:t> </a:t>
            </a:r>
            <a:r>
              <a:rPr lang="en-US" sz="1800" i="1" dirty="0" err="1"/>
              <a:t>důsledky</a:t>
            </a:r>
            <a:r>
              <a:rPr lang="en-US" sz="1800" i="1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pro</a:t>
            </a:r>
            <a:r>
              <a:rPr lang="cs-CZ" sz="1800" i="1" dirty="0"/>
              <a:t> </a:t>
            </a:r>
            <a:r>
              <a:rPr lang="en-US" sz="1800" i="1" dirty="0" err="1"/>
              <a:t>euroatlantickou</a:t>
            </a:r>
            <a:r>
              <a:rPr lang="en-US" sz="1800" i="1" dirty="0"/>
              <a:t> </a:t>
            </a:r>
            <a:r>
              <a:rPr lang="en-US" sz="1800" i="1" dirty="0" err="1"/>
              <a:t>bezpečnost</a:t>
            </a:r>
            <a:r>
              <a:rPr lang="en-US" sz="1800" i="1" dirty="0"/>
              <a:t>.</a:t>
            </a:r>
            <a:r>
              <a:rPr lang="cs-CZ" sz="1800" i="1" dirty="0"/>
              <a:t>“</a:t>
            </a:r>
            <a:endParaRPr lang="en-US" sz="1800" i="1" dirty="0"/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i="1" dirty="0"/>
              <a:t>„Rusko je největší </a:t>
            </a:r>
            <a:r>
              <a:rPr lang="cs-CZ" sz="1800" i="1" u="sng" dirty="0"/>
              <a:t>bezprostřední i dlouhodobou přímou hrozbou</a:t>
            </a:r>
            <a:r>
              <a:rPr lang="cs-CZ" sz="1800" i="1" dirty="0"/>
              <a:t> evropské bezpečnosti a mezinárodnímu řádu založenému na pravidlech.“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700088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cs-CZ" sz="2000" b="1" dirty="0"/>
              <a:t>Základní principy bezpečnostní strategie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 err="1"/>
              <a:t>celovládní</a:t>
            </a:r>
            <a:r>
              <a:rPr lang="cs-CZ" dirty="0"/>
              <a:t> a celospolečenský přístup (společenská odolnost a spoluodpovědnost občanů)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demokratické hodnoty a principy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bezpečnost jednotlivce a ochrana jeho práv a svobod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bezpečnost závisí na členství v mez. organizacích (NATO, EU)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ČR - prvotní odpovědnost za vlastní obranu a bezpečnost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aktivní prevence konfliktů, odstrašení, diplomacie</a:t>
            </a:r>
          </a:p>
          <a:p>
            <a:pPr lvl="1">
              <a:lnSpc>
                <a:spcPct val="120000"/>
              </a:lnSpc>
              <a:spcAft>
                <a:spcPts val="300"/>
              </a:spcAft>
            </a:pPr>
            <a:r>
              <a:rPr lang="cs-CZ" dirty="0"/>
              <a:t>ekonomická bezpečnost bytostnou součástí národní bezpečnosti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37741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25" y="1458789"/>
            <a:ext cx="3174602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cs-CZ" sz="2000" b="1" dirty="0"/>
              <a:t>Bezpečnostní zájmy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A05E832-A4A8-8202-B20C-AE562743BCFB}"/>
              </a:ext>
            </a:extLst>
          </p:cNvPr>
          <p:cNvSpPr txBox="1"/>
          <p:nvPr/>
        </p:nvSpPr>
        <p:spPr>
          <a:xfrm>
            <a:off x="325852" y="2347933"/>
            <a:ext cx="3360877" cy="2254463"/>
          </a:xfrm>
          <a:prstGeom prst="rect">
            <a:avLst/>
          </a:prstGeom>
          <a:solidFill>
            <a:srgbClr val="5AC8AF"/>
          </a:solidFill>
          <a:ln w="38100">
            <a:solidFill>
              <a:srgbClr val="5AC8A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spcAft>
                <a:spcPts val="300"/>
              </a:spcAft>
            </a:pPr>
            <a:r>
              <a:rPr lang="cs-CZ" sz="1600" b="1" u="sng" dirty="0">
                <a:solidFill>
                  <a:schemeClr val="bg1"/>
                </a:solidFill>
                <a:latin typeface="+mn-lt"/>
              </a:rPr>
              <a:t>Životní zájmy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+mn-lt"/>
              </a:rPr>
              <a:t>zajištění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svrchovanosti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územní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celistvosti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+mn-lt"/>
              </a:rPr>
              <a:t>politické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nezávislosti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endParaRPr lang="cs-CZ" sz="1600" dirty="0">
              <a:solidFill>
                <a:schemeClr val="bg1"/>
              </a:solidFill>
              <a:latin typeface="+mn-lt"/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+mn-lt"/>
              </a:rPr>
              <a:t>zachování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všech</a:t>
            </a:r>
            <a:r>
              <a:rPr lang="cs-CZ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náležitostí</a:t>
            </a:r>
            <a:r>
              <a:rPr lang="cs-CZ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demokratického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právního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+mn-lt"/>
              </a:rPr>
              <a:t>státu</a:t>
            </a:r>
            <a:endParaRPr lang="cs-CZ" sz="1600" dirty="0">
              <a:solidFill>
                <a:schemeClr val="bg1"/>
              </a:solidFill>
              <a:latin typeface="+mn-lt"/>
            </a:endParaRPr>
          </a:p>
          <a:p>
            <a:pPr algn="l">
              <a:spcAft>
                <a:spcPts val="300"/>
              </a:spcAft>
            </a:pPr>
            <a:r>
              <a:rPr lang="cs-CZ" sz="1600" u="sng" dirty="0">
                <a:solidFill>
                  <a:schemeClr val="bg1"/>
                </a:solidFill>
              </a:rPr>
              <a:t>prostředky</a:t>
            </a:r>
            <a:r>
              <a:rPr lang="cs-CZ" sz="1600" dirty="0">
                <a:solidFill>
                  <a:schemeClr val="bg1"/>
                </a:solidFill>
              </a:rPr>
              <a:t>: všechny dostupné</a:t>
            </a:r>
          </a:p>
          <a:p>
            <a:pPr algn="l">
              <a:spcAft>
                <a:spcPts val="300"/>
              </a:spcAft>
            </a:pP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BDB892-A662-FBE3-BD8E-7C6C7E8F5D7B}"/>
              </a:ext>
            </a:extLst>
          </p:cNvPr>
          <p:cNvSpPr txBox="1"/>
          <p:nvPr/>
        </p:nvSpPr>
        <p:spPr>
          <a:xfrm>
            <a:off x="3971132" y="1266870"/>
            <a:ext cx="3926188" cy="4662815"/>
          </a:xfrm>
          <a:prstGeom prst="rect">
            <a:avLst/>
          </a:prstGeom>
          <a:solidFill>
            <a:srgbClr val="5AC8AF"/>
          </a:solidFill>
          <a:ln>
            <a:solidFill>
              <a:srgbClr val="5AC8A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spcAft>
                <a:spcPts val="300"/>
              </a:spcAft>
            </a:pPr>
            <a:r>
              <a:rPr lang="cs-CZ" sz="1600" b="1" u="sng" dirty="0">
                <a:solidFill>
                  <a:schemeClr val="bg1"/>
                </a:solidFill>
                <a:latin typeface="+mn-lt"/>
              </a:rPr>
              <a:t>Strategické zájmy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bezpečnost a stabilita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soudržnost a akceschopnost mez. organizací (NATO, EU)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připravenost OS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vnitřní bezpečnost, IZS, ochrana obyvatelstva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ochrana institucí dem. právního státu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ekonomická bezpečnost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komunikační, informační, </a:t>
            </a:r>
            <a:r>
              <a:rPr lang="cs-CZ" sz="1600" dirty="0">
                <a:solidFill>
                  <a:schemeClr val="bg1"/>
                </a:solidFill>
              </a:rPr>
              <a:t>kybernetická bezpečnost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snižování závislosti, dodávky surovin a vstupů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technologický rozvoj</a:t>
            </a:r>
            <a:endParaRPr lang="cs-CZ" sz="1600" dirty="0">
              <a:solidFill>
                <a:schemeClr val="bg1"/>
              </a:solidFill>
              <a:latin typeface="+mn-lt"/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potravinová, environmentální bezpečnost</a:t>
            </a:r>
            <a:endParaRPr lang="cs-CZ" sz="1600" u="sng" dirty="0">
              <a:solidFill>
                <a:schemeClr val="bg1"/>
              </a:solidFill>
            </a:endParaRPr>
          </a:p>
          <a:p>
            <a:pPr algn="l">
              <a:spcAft>
                <a:spcPts val="300"/>
              </a:spcAft>
            </a:pPr>
            <a:r>
              <a:rPr lang="cs-CZ" sz="1600" u="sng" dirty="0">
                <a:solidFill>
                  <a:schemeClr val="bg1"/>
                </a:solidFill>
              </a:rPr>
              <a:t>prostředky</a:t>
            </a:r>
            <a:r>
              <a:rPr lang="cs-CZ" sz="1600" dirty="0">
                <a:solidFill>
                  <a:schemeClr val="bg1"/>
                </a:solidFill>
              </a:rPr>
              <a:t>: přiměřené situaci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40FA70-7399-3D71-6C77-EEA893A9EABC}"/>
              </a:ext>
            </a:extLst>
          </p:cNvPr>
          <p:cNvSpPr txBox="1"/>
          <p:nvPr/>
        </p:nvSpPr>
        <p:spPr>
          <a:xfrm>
            <a:off x="8164093" y="1247633"/>
            <a:ext cx="3637450" cy="4701287"/>
          </a:xfrm>
          <a:prstGeom prst="rect">
            <a:avLst/>
          </a:prstGeom>
          <a:solidFill>
            <a:srgbClr val="5AC8AF"/>
          </a:solidFill>
          <a:ln w="38100">
            <a:solidFill>
              <a:srgbClr val="5AC8A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spcAft>
                <a:spcPts val="300"/>
              </a:spcAft>
            </a:pPr>
            <a:r>
              <a:rPr lang="cs-CZ" sz="1600" b="1" u="sng" dirty="0">
                <a:solidFill>
                  <a:schemeClr val="bg1"/>
                </a:solidFill>
                <a:latin typeface="+mn-lt"/>
              </a:rPr>
              <a:t>Další významné zájmy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rozvoj vztahů, regionální spolupráce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ne</a:t>
            </a:r>
            <a:r>
              <a:rPr lang="cs-CZ" sz="1600" dirty="0">
                <a:solidFill>
                  <a:schemeClr val="bg1"/>
                </a:solidFill>
              </a:rPr>
              <a:t>závislá Ukrajina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efektivní OSN, obnova role OBSE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řešení mimořádných událostí a krizových situací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podpora demokracie, LP a svobod, právního státu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rovné příležitosti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snižování kriminality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občanská společnost, potlačování extremismu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vzdělávání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digitalizace státní a veřejné správy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bg1"/>
              </a:solidFill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6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482" y="1160612"/>
            <a:ext cx="10216942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cs-CZ" sz="2000" b="1" dirty="0"/>
              <a:t>Bezpečnostní prostředí (charakteristika, hrozby, zdroje nestability)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1576C33-8613-1268-7966-BFA7BFB6992E}"/>
              </a:ext>
            </a:extLst>
          </p:cNvPr>
          <p:cNvSpPr txBox="1"/>
          <p:nvPr/>
        </p:nvSpPr>
        <p:spPr>
          <a:xfrm>
            <a:off x="343482" y="2109182"/>
            <a:ext cx="3360877" cy="3354765"/>
          </a:xfrm>
          <a:prstGeom prst="rect">
            <a:avLst/>
          </a:prstGeom>
          <a:solidFill>
            <a:srgbClr val="5AC8AF"/>
          </a:solidFill>
          <a:ln w="38100">
            <a:solidFill>
              <a:srgbClr val="5AC8A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spcAft>
                <a:spcPts val="300"/>
              </a:spcAft>
            </a:pPr>
            <a:r>
              <a:rPr lang="cs-CZ" sz="1600" b="1" u="sng" dirty="0">
                <a:solidFill>
                  <a:schemeClr val="bg1"/>
                </a:solidFill>
                <a:latin typeface="+mn-lt"/>
              </a:rPr>
              <a:t>Bezpečnostní prostředí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rychlý vývoj, nepředvídatelnost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ohrožení mez. řádu (pravidla)</a:t>
            </a:r>
            <a:endParaRPr lang="cs-CZ" sz="1600" dirty="0">
              <a:solidFill>
                <a:schemeClr val="bg1"/>
              </a:solidFill>
              <a:latin typeface="+mn-lt"/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latin typeface="+mn-lt"/>
              </a:rPr>
              <a:t>globální strategické soupeření, rivalita, polarizace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propojenost vnitřní a vnější bezpečnosti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nové operační domény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technologický vývoj (nastupující a přelomové technologie)</a:t>
            </a:r>
          </a:p>
          <a:p>
            <a:pPr algn="l">
              <a:spcAft>
                <a:spcPts val="300"/>
              </a:spcAft>
            </a:pPr>
            <a:endParaRPr lang="cs-CZ" sz="1600" dirty="0">
              <a:solidFill>
                <a:schemeClr val="bg1"/>
              </a:solidFill>
            </a:endParaRPr>
          </a:p>
          <a:p>
            <a:pPr algn="l">
              <a:spcAft>
                <a:spcPts val="300"/>
              </a:spcAft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ADCF1B-C416-C6D3-75A7-326DE213BE57}"/>
              </a:ext>
            </a:extLst>
          </p:cNvPr>
          <p:cNvSpPr txBox="1"/>
          <p:nvPr/>
        </p:nvSpPr>
        <p:spPr>
          <a:xfrm>
            <a:off x="3927642" y="1720615"/>
            <a:ext cx="8041745" cy="4131900"/>
          </a:xfrm>
          <a:prstGeom prst="rect">
            <a:avLst/>
          </a:prstGeom>
          <a:solidFill>
            <a:srgbClr val="5AC8AF"/>
          </a:solidFill>
          <a:ln w="38100">
            <a:solidFill>
              <a:srgbClr val="5AC8A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algn="l">
              <a:spcAft>
                <a:spcPts val="300"/>
              </a:spcAft>
            </a:pPr>
            <a:r>
              <a:rPr lang="cs-CZ" sz="1600" b="1" u="sng" dirty="0">
                <a:solidFill>
                  <a:schemeClr val="bg1"/>
                </a:solidFill>
                <a:latin typeface="+mn-lt"/>
              </a:rPr>
              <a:t>Bezpečnostní hrozby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RF jako přímá hrozba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Čína, KLDR, Írán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hybridní působení 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konflikty a nestabilita (Západní Balkán, Blízký východ, severní a subsaharská Afrika)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terorismus, radikalismus, nelegální migrace, nekontrolovaná legální migrace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nestátní aktéři (terorismus, násilní extremismus)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bg1"/>
              </a:solidFill>
            </a:endParaRPr>
          </a:p>
          <a:p>
            <a:pPr algn="l">
              <a:spcAft>
                <a:spcPts val="300"/>
              </a:spcAft>
            </a:pPr>
            <a:endParaRPr lang="cs-CZ" sz="1600" dirty="0">
              <a:solidFill>
                <a:schemeClr val="bg1"/>
              </a:solidFill>
            </a:endParaRPr>
          </a:p>
          <a:p>
            <a:pPr algn="l">
              <a:spcAft>
                <a:spcPts val="300"/>
              </a:spcAft>
            </a:pPr>
            <a:endParaRPr lang="cs-CZ" sz="1600" dirty="0">
              <a:solidFill>
                <a:schemeClr val="bg1"/>
              </a:solidFill>
            </a:endParaRP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oslabení demokracie a právního státu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polarizace, fragmentace, xenofobie, extremismus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organizovaný zločin, korupce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zbraně hromadného ničení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změna klimatu a dopady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katastrofy přírodního a antropogenního původu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infekční onemocnění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hrozby pro ekonomickou bezpečnost</a:t>
            </a:r>
          </a:p>
          <a:p>
            <a:pPr marL="285750" indent="-28575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hrozby v kybernetickém prostoru</a:t>
            </a:r>
          </a:p>
          <a:p>
            <a:pPr algn="l">
              <a:spcAft>
                <a:spcPts val="300"/>
              </a:spcAft>
            </a:pP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46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F5FA24-1DFD-5DB7-CCB5-4698DC691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A1F3E-4BC7-BDE1-AAD6-1E2FB24908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39DBD7-0712-9CA1-4433-DD2B9E54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3200" dirty="0"/>
              <a:t>Struktura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F49DFB-1DE0-CF3F-B319-4F25CA8EE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83037"/>
            <a:ext cx="10753200" cy="413999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200" dirty="0"/>
              <a:t>Bezpečnostní politika (vymezení)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Elementy bezpečnostní politiky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Bezpečnostní politika ČR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Bezpečnostní strategie ČR</a:t>
            </a:r>
          </a:p>
          <a:p>
            <a:pPr>
              <a:spcAft>
                <a:spcPts val="600"/>
              </a:spcAft>
            </a:pPr>
            <a:endParaRPr lang="cs-CZ" sz="22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12333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146424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cs-CZ" sz="2000" b="1" dirty="0"/>
              <a:t>Strategie prosazování bezpečnostních zájmů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2000" u="sng" dirty="0"/>
              <a:t>obecné zásady</a:t>
            </a:r>
            <a:r>
              <a:rPr lang="cs-CZ" sz="2000" dirty="0"/>
              <a:t> (</a:t>
            </a:r>
            <a:r>
              <a:rPr lang="cs-CZ" sz="2000" dirty="0" err="1"/>
              <a:t>celovládní</a:t>
            </a:r>
            <a:r>
              <a:rPr lang="cs-CZ" sz="2000" dirty="0"/>
              <a:t> a celospolečenský přístup, prevence a </a:t>
            </a:r>
            <a:br>
              <a:rPr lang="cs-CZ" sz="2000" dirty="0"/>
            </a:br>
            <a:r>
              <a:rPr lang="cs-CZ" sz="2000" dirty="0"/>
              <a:t>odolnost, strategická komunikace, čelení vlivovým aktivitám, jednotná reakce na hrozby… )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i="1" dirty="0"/>
              <a:t>kolektivní rozměr zajištění obrany a bezpečnost </a:t>
            </a:r>
            <a:r>
              <a:rPr lang="cs-CZ" dirty="0"/>
              <a:t>(NATO, EU, mezinárodní pravidla a normy…, prevence i podíl na donucovacích akcích)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i="1" dirty="0"/>
              <a:t>zahraniční politika a diplomacie </a:t>
            </a:r>
            <a:r>
              <a:rPr lang="cs-CZ" dirty="0"/>
              <a:t>(mezinárodní řád, partnerství, lidská práva a demokracie, rozvojová a humanitární pomoc, kontrola zbrojení a odzbrojení)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i="1" dirty="0"/>
              <a:t>ekonomická bezpečnost </a:t>
            </a:r>
            <a:r>
              <a:rPr lang="cs-CZ" dirty="0"/>
              <a:t>(kritická informační infrastruktura, bezpečné a dostupné dodávky komodit, kybernetická bezpečnost, diverzifikace)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u="sng" dirty="0"/>
              <a:t>oblasti strategické pozornosti</a:t>
            </a:r>
            <a:r>
              <a:rPr lang="cs-CZ" sz="2000" dirty="0"/>
              <a:t> (konkrétněji formulovaná opatření)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1EE245-A799-45F2-3167-6EAAD689F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000" y="189649"/>
            <a:ext cx="3389743" cy="191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789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strategie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8226000" cy="413999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u="sng" dirty="0"/>
              <a:t>kritika dokumentu</a:t>
            </a:r>
            <a:r>
              <a:rPr lang="cs-CZ" sz="2000" dirty="0"/>
              <a:t>: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katastrofická a definitivní tvrzení („</a:t>
            </a:r>
            <a:r>
              <a:rPr lang="cs-CZ" i="1" dirty="0"/>
              <a:t>Připravenost západního světa, včetně Česka, na intenzivní, mnohorozměrný střet bude rozhodující pro podobu Evropy a světa v následujících desetiletích</a:t>
            </a:r>
            <a:r>
              <a:rPr lang="cs-CZ" dirty="0"/>
              <a:t>.“)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spíše opomíjení lidské bezpečnosti (změna klimatu, infekční onemocnění… 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časté používání pojmu řád založený na pravidlech [</a:t>
            </a:r>
            <a:r>
              <a:rPr lang="cs-CZ" dirty="0" err="1"/>
              <a:t>rules-based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]</a:t>
            </a:r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D61C833-DBB8-A8E2-6265-E38913FA4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8971" y="378000"/>
            <a:ext cx="2479547" cy="3533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5647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Kontrolní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Jaký je rozdíl mezi velkou strategií, bezpečnostní politikou a bezpečnostní strategií?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Můžou mít malé země velkou strategii?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Jaké jsou elementy bezpečnostní politiky?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Z jakých politik sestává bezpečnostní politika ČR?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Jaké jsou základní koncepční dokumenty BP ČR?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V čem je BS2023 odlišná oproti BS2015?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cs-CZ" sz="2000" i="1" dirty="0"/>
              <a:t>Jaké jsou principy zajišťování bezpečnosti ČR? Jaké zájmy jsou hájeny? Jakými nástroji?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9401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200" dirty="0"/>
              <a:t>3 aspekty (bezpečnostní) politiky:</a:t>
            </a:r>
          </a:p>
          <a:p>
            <a:pPr marL="529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b="1" dirty="0"/>
              <a:t>Polity</a:t>
            </a:r>
            <a:r>
              <a:rPr lang="cs-CZ" sz="2200" dirty="0"/>
              <a:t> – normativní, strukturální, ústavní aspekty</a:t>
            </a:r>
          </a:p>
          <a:p>
            <a:pPr marL="529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b="1" dirty="0" err="1"/>
              <a:t>Politics</a:t>
            </a:r>
            <a:r>
              <a:rPr lang="cs-CZ" sz="2200" dirty="0"/>
              <a:t> – procesuální dimenze, vytváření politiky</a:t>
            </a:r>
          </a:p>
          <a:p>
            <a:pPr marL="529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b="1" dirty="0" err="1"/>
              <a:t>Policy</a:t>
            </a:r>
            <a:r>
              <a:rPr lang="cs-CZ" sz="2200" dirty="0"/>
              <a:t> – výsledek politiky – konkrétní opatření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3750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200" u="sng" dirty="0"/>
              <a:t>definice</a:t>
            </a:r>
            <a:r>
              <a:rPr lang="cs-CZ" sz="2200" dirty="0"/>
              <a:t> (Frank 2003)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200" dirty="0"/>
              <a:t>„</a:t>
            </a:r>
            <a:r>
              <a:rPr lang="cs-CZ" sz="2200" i="1" dirty="0"/>
              <a:t>Bezpečnostní politika je nejobecnější a vrcholný program státu nebo uskupení států v oblasti obhajoby a obrany národních zájmů. Je obvykle stanovena na základě definice národních zájmů, analýzy bezpečnostního prostředí a klasifikace hrozeb a rizik a mezinárodních závazků, přičemž věnuje pozornost jak bezpečnosti vnitřní, tak bezpečnosti vnější. Deklaruje, jakým způsobem a při použití jakých prostředků hodlá aktér definující a provádějící bezpečnostní politiku hájit své zájmy</a:t>
            </a:r>
            <a:r>
              <a:rPr lang="cs-CZ" sz="2200" dirty="0"/>
              <a:t>.“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 marL="7200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0391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 x strategie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</a:pPr>
            <a:r>
              <a:rPr lang="cs-CZ" sz="2000" b="1" dirty="0"/>
              <a:t>Grand </a:t>
            </a:r>
            <a:r>
              <a:rPr lang="cs-CZ" sz="2000" b="1" dirty="0" err="1"/>
              <a:t>strategy</a:t>
            </a:r>
            <a:endParaRPr lang="cs-CZ" sz="2000" b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(velký) plán / princip / vzor chování státu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dlouhodobé zaměření, všechny zdroje státu, nejdůležitější zájmy státu (nejen bezpečnostní zájmy!)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</a:pPr>
            <a:r>
              <a:rPr lang="cs-CZ" sz="2000" b="1" dirty="0"/>
              <a:t>Bezpečnostní politika </a:t>
            </a:r>
            <a:r>
              <a:rPr lang="cs-CZ" sz="2000" dirty="0"/>
              <a:t>[</a:t>
            </a:r>
            <a:r>
              <a:rPr lang="cs-CZ" sz="2000" dirty="0" err="1"/>
              <a:t>policy</a:t>
            </a:r>
            <a:r>
              <a:rPr lang="cs-CZ" sz="2000" dirty="0"/>
              <a:t>]</a:t>
            </a:r>
            <a:endParaRPr lang="cs-CZ" sz="2000" b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obecný popis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stanovuje hodnoty a principy, priority a cíle při zajišťování bezpečnosti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</a:pPr>
            <a:r>
              <a:rPr lang="cs-CZ" sz="2000" b="1" dirty="0"/>
              <a:t>Bezpečnostní strategie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praktický popis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způsob dosažení cílů stanovených v bezpečnostní politice, použité nástroje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postup dosažení cílů za využití určitých prostředků [</a:t>
            </a:r>
            <a:r>
              <a:rPr lang="cs-CZ" dirty="0" err="1"/>
              <a:t>ends</a:t>
            </a:r>
            <a:r>
              <a:rPr lang="cs-CZ" dirty="0"/>
              <a:t> + </a:t>
            </a:r>
            <a:r>
              <a:rPr lang="cs-CZ" dirty="0" err="1"/>
              <a:t>ways</a:t>
            </a:r>
            <a:r>
              <a:rPr lang="cs-CZ" dirty="0"/>
              <a:t> + </a:t>
            </a:r>
            <a:r>
              <a:rPr lang="cs-CZ" dirty="0" err="1"/>
              <a:t>means</a:t>
            </a:r>
            <a:r>
              <a:rPr lang="cs-CZ" dirty="0"/>
              <a:t>]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7233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E69DC6-DC56-9590-EEBE-013CAF380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AD42B8-37B5-C7AB-2AD0-D8E9BB6953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C41D8758-20F3-8545-8375-29732CFAC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408" y="304230"/>
            <a:ext cx="7919999" cy="592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2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á složená závorka 9">
            <a:extLst>
              <a:ext uri="{FF2B5EF4-FFF2-40B4-BE49-F238E27FC236}">
                <a16:creationId xmlns:a16="http://schemas.microsoft.com/office/drawing/2014/main" id="{DC19D5A8-11E5-4D6D-2CE5-4ED080E29F0A}"/>
              </a:ext>
            </a:extLst>
          </p:cNvPr>
          <p:cNvSpPr/>
          <p:nvPr/>
        </p:nvSpPr>
        <p:spPr bwMode="auto">
          <a:xfrm>
            <a:off x="9719037" y="2002971"/>
            <a:ext cx="555964" cy="3575858"/>
          </a:xfrm>
          <a:prstGeom prst="rightBrac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9925754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/>
              <a:t>Elementy bezpečnostní politiky a strategie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vize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principy (východiska bezpečnostní politiky)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bezpečnostní zájmy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969696"/>
                </a:solidFill>
              </a:rPr>
              <a:t>strategické cíle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hodnocení bezpečnostního prostředí (charakter, hrozby, výzvy a příležitosti)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969696"/>
                </a:solidFill>
              </a:rPr>
              <a:t>strategické cíle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nástroje prosazování zájmů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>
              <a:highlight>
                <a:srgbClr val="FFFF00"/>
              </a:highlight>
            </a:endParaRPr>
          </a:p>
          <a:p>
            <a:pPr marL="7200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1800" dirty="0"/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F1CFD3FF-181E-6A14-EAFE-CB0B242E4383}"/>
              </a:ext>
            </a:extLst>
          </p:cNvPr>
          <p:cNvSpPr/>
          <p:nvPr/>
        </p:nvSpPr>
        <p:spPr bwMode="auto">
          <a:xfrm>
            <a:off x="9073371" y="2137229"/>
            <a:ext cx="756929" cy="2583542"/>
          </a:xfrm>
          <a:prstGeom prst="righ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Pravá složená závorka 6">
            <a:extLst>
              <a:ext uri="{FF2B5EF4-FFF2-40B4-BE49-F238E27FC236}">
                <a16:creationId xmlns:a16="http://schemas.microsoft.com/office/drawing/2014/main" id="{AF56102D-B25F-D08F-D665-2A4BE9EDBD87}"/>
              </a:ext>
            </a:extLst>
          </p:cNvPr>
          <p:cNvSpPr/>
          <p:nvPr/>
        </p:nvSpPr>
        <p:spPr bwMode="auto">
          <a:xfrm>
            <a:off x="9582826" y="4318892"/>
            <a:ext cx="756928" cy="1212903"/>
          </a:xfrm>
          <a:prstGeom prst="righ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AF9F561-2DF8-AF9B-16A0-B81C3F0E2EDC}"/>
              </a:ext>
            </a:extLst>
          </p:cNvPr>
          <p:cNvSpPr txBox="1"/>
          <p:nvPr/>
        </p:nvSpPr>
        <p:spPr>
          <a:xfrm>
            <a:off x="9582826" y="2721114"/>
            <a:ext cx="1861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00B0F0"/>
                </a:solidFill>
                <a:latin typeface="+mn-lt"/>
              </a:rPr>
              <a:t>bezpečnostní</a:t>
            </a:r>
            <a:br>
              <a:rPr lang="cs-CZ" sz="2000" dirty="0">
                <a:solidFill>
                  <a:srgbClr val="00B0F0"/>
                </a:solidFill>
                <a:latin typeface="+mn-lt"/>
              </a:rPr>
            </a:br>
            <a:r>
              <a:rPr lang="cs-CZ" sz="2000" dirty="0">
                <a:solidFill>
                  <a:srgbClr val="00B0F0"/>
                </a:solidFill>
                <a:latin typeface="+mn-lt"/>
              </a:rPr>
              <a:t>politika</a:t>
            </a:r>
            <a:endParaRPr lang="en-US" sz="2000" dirty="0" err="1">
              <a:solidFill>
                <a:srgbClr val="00B0F0"/>
              </a:solidFill>
              <a:latin typeface="+mn-lt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312A895-AE7F-B91A-5963-DE90E37766A4}"/>
              </a:ext>
            </a:extLst>
          </p:cNvPr>
          <p:cNvSpPr txBox="1"/>
          <p:nvPr/>
        </p:nvSpPr>
        <p:spPr>
          <a:xfrm>
            <a:off x="10336015" y="4649870"/>
            <a:ext cx="1855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F0000"/>
                </a:solidFill>
                <a:latin typeface="+mn-lt"/>
              </a:rPr>
              <a:t>bezpečnostní</a:t>
            </a:r>
            <a:br>
              <a:rPr lang="cs-CZ" sz="2000" dirty="0">
                <a:solidFill>
                  <a:srgbClr val="FF0000"/>
                </a:solidFill>
                <a:latin typeface="+mn-lt"/>
              </a:rPr>
            </a:br>
            <a:r>
              <a:rPr lang="cs-CZ" sz="2000" dirty="0">
                <a:solidFill>
                  <a:srgbClr val="FF0000"/>
                </a:solidFill>
                <a:latin typeface="+mn-lt"/>
              </a:rPr>
              <a:t>strategie</a:t>
            </a:r>
            <a:endParaRPr lang="en-US" sz="20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686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FC0794BC-7666-616F-4C53-6FDFFA28AC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00" y="1025525"/>
            <a:ext cx="10752138" cy="271576"/>
          </a:xfrm>
        </p:spPr>
        <p:txBody>
          <a:bodyPr/>
          <a:lstStyle/>
          <a:p>
            <a:r>
              <a:rPr lang="cs-CZ" dirty="0"/>
              <a:t>Základní komponenty bezpečnostní politiky v ČR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 ČR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1859AA7-0A61-A8D7-42E5-48677D2D8F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6154" y="1692275"/>
          <a:ext cx="5497846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57740E05-2CE1-36CA-9C9C-35819164B5DE}"/>
              </a:ext>
            </a:extLst>
          </p:cNvPr>
          <p:cNvSpPr txBox="1"/>
          <p:nvPr/>
        </p:nvSpPr>
        <p:spPr>
          <a:xfrm>
            <a:off x="6978314" y="2206928"/>
            <a:ext cx="4439653" cy="313932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„</a:t>
            </a:r>
            <a:r>
              <a:rPr lang="cs-CZ" sz="1800" i="1" dirty="0">
                <a:latin typeface="+mn-lt"/>
              </a:rPr>
              <a:t>Základem bezpečnostní politiky je souhrn klíčových cílů a nástrojů státu, které usilují o zabezpečení státní svrchovanosti a územní celistvosti státu a jeho demokratických základů, činnosti demokratických institucí, ekonomického a sociálního rozvoje státu, ochrany zdraví a života občanů, majetku, kulturních statků, životního prostředí a plnění mezi-národních bezpečnostních závazků</a:t>
            </a:r>
            <a:r>
              <a:rPr lang="cs-CZ" sz="1800" dirty="0">
                <a:latin typeface="+mn-lt"/>
              </a:rPr>
              <a:t>.“ (MZV)</a:t>
            </a:r>
          </a:p>
        </p:txBody>
      </p:sp>
      <p:sp>
        <p:nvSpPr>
          <p:cNvPr id="9" name="Pravá složená závorka 8">
            <a:extLst>
              <a:ext uri="{FF2B5EF4-FFF2-40B4-BE49-F238E27FC236}">
                <a16:creationId xmlns:a16="http://schemas.microsoft.com/office/drawing/2014/main" id="{54BF1221-E56B-AAE2-8CDE-CB023A3A97D0}"/>
              </a:ext>
            </a:extLst>
          </p:cNvPr>
          <p:cNvSpPr/>
          <p:nvPr/>
        </p:nvSpPr>
        <p:spPr bwMode="auto">
          <a:xfrm>
            <a:off x="5970000" y="1641990"/>
            <a:ext cx="689809" cy="4140200"/>
          </a:xfrm>
          <a:prstGeom prst="rightBrac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2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Bezpečnostní politika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8904171" cy="4139998"/>
          </a:xfrm>
        </p:spPr>
        <p:txBody>
          <a:bodyPr/>
          <a:lstStyle/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/>
              <a:t>Zahraniční politika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definice</a:t>
            </a:r>
            <a:r>
              <a:rPr lang="cs-CZ" sz="2000" dirty="0"/>
              <a:t>: „</a:t>
            </a:r>
            <a:r>
              <a:rPr lang="cs-CZ" sz="2000" i="1" dirty="0"/>
              <a:t>souhrn politik země vůči prostředí mimo vlastní hranice a interakce s tímto prostředím</a:t>
            </a:r>
            <a:r>
              <a:rPr lang="cs-CZ" sz="2000" dirty="0"/>
              <a:t>“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cíle</a:t>
            </a:r>
            <a:r>
              <a:rPr lang="cs-CZ" sz="2000" dirty="0"/>
              <a:t>: „Česká zahraniční politika usiluje o bezpečnost, prosperitu a udržitelný rozvoj, lidskou důstojnost včetně ochrany lidských práv, službu občanům a dobré jméno v zahraničí. Česká republika nevnímá tyto cíle odděleně, nýbrž naopak jako cíle provázané a vzájemně se podmiňující“ (MZV ČR 2015)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u="sng" dirty="0"/>
              <a:t>základní dokument</a:t>
            </a:r>
            <a:r>
              <a:rPr lang="cs-CZ" sz="2000" dirty="0"/>
              <a:t>: Koncepce zahraniční politiky České republiky (2015)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22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sz="18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32D54EA-1B33-348D-A4A8-AF912F026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7623" y="378000"/>
            <a:ext cx="2140895" cy="3057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35593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KABP_1_bezpečnostní politika</Template>
  <TotalTime>3395</TotalTime>
  <Words>1644</Words>
  <Application>Microsoft Office PowerPoint</Application>
  <PresentationFormat>Širokoúhlá obrazovka</PresentationFormat>
  <Paragraphs>239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Martel-Regular</vt:lpstr>
      <vt:lpstr>Tahoma</vt:lpstr>
      <vt:lpstr>Wingdings</vt:lpstr>
      <vt:lpstr>Prezentace_MU_CZ</vt:lpstr>
      <vt:lpstr>Bezpečnostní politika ČR</vt:lpstr>
      <vt:lpstr>Struktura</vt:lpstr>
      <vt:lpstr>Bezpečnostní politika</vt:lpstr>
      <vt:lpstr>Bezpečnostní politika</vt:lpstr>
      <vt:lpstr>Bezpečnostní politika x strategie</vt:lpstr>
      <vt:lpstr>Prezentace aplikace PowerPoint</vt:lpstr>
      <vt:lpstr>Bezpečnostní politika</vt:lpstr>
      <vt:lpstr>Bezpečnostní politika ČR</vt:lpstr>
      <vt:lpstr>Bezpečnostní politika</vt:lpstr>
      <vt:lpstr>Bezpečnostní politika</vt:lpstr>
      <vt:lpstr>Bezpečnostní politika</vt:lpstr>
      <vt:lpstr>Bezpečnostní politika</vt:lpstr>
      <vt:lpstr>Bezpečnostní politika</vt:lpstr>
      <vt:lpstr>Prezentace aplikace PowerPoint</vt:lpstr>
      <vt:lpstr>Bezpečnostní strategie ČR</vt:lpstr>
      <vt:lpstr>Bezpečnostní strategie ČR</vt:lpstr>
      <vt:lpstr>Bezpečnostní strategie ČR</vt:lpstr>
      <vt:lpstr>Bezpečnostní strategie ČR</vt:lpstr>
      <vt:lpstr>Bezpečnostní strategie ČR</vt:lpstr>
      <vt:lpstr>Bezpečnostní strategie ČR</vt:lpstr>
      <vt:lpstr>Bezpečnostní strategie ČR</vt:lpstr>
      <vt:lpstr>Kontrolní 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Bezpečnostní politika a bezpečnost jako koncept pro srovnávací analýzu</dc:title>
  <dc:creator>Divišová Vendula</dc:creator>
  <cp:lastModifiedBy>Divišová Vendula</cp:lastModifiedBy>
  <cp:revision>80</cp:revision>
  <cp:lastPrinted>1601-01-01T00:00:00Z</cp:lastPrinted>
  <dcterms:created xsi:type="dcterms:W3CDTF">2023-01-27T07:04:45Z</dcterms:created>
  <dcterms:modified xsi:type="dcterms:W3CDTF">2023-12-06T16:05:31Z</dcterms:modified>
</cp:coreProperties>
</file>