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9" r:id="rId6"/>
    <p:sldId id="261" r:id="rId7"/>
    <p:sldId id="260" r:id="rId8"/>
    <p:sldId id="262" r:id="rId9"/>
    <p:sldId id="263" r:id="rId10"/>
    <p:sldId id="266" r:id="rId11"/>
    <p:sldId id="267" r:id="rId12"/>
    <p:sldId id="264" r:id="rId13"/>
    <p:sldId id="273" r:id="rId14"/>
    <p:sldId id="265" r:id="rId15"/>
    <p:sldId id="268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88499" autoAdjust="0"/>
  </p:normalViewPr>
  <p:slideViewPr>
    <p:cSldViewPr snapToGrid="0">
      <p:cViewPr varScale="1">
        <p:scale>
          <a:sx n="56" d="100"/>
          <a:sy n="56" d="100"/>
        </p:scale>
        <p:origin x="106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jkleiner@mail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ezdroje.html#header16-8d" TargetMode="External"/><Relationship Id="rId7" Type="http://schemas.openxmlformats.org/officeDocument/2006/relationships/hyperlink" Target="https://www.proquest.com/index" TargetMode="External"/><Relationship Id="rId2" Type="http://schemas.openxmlformats.org/officeDocument/2006/relationships/hyperlink" Target="https://aleph.muni.cz/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opus.com/" TargetMode="External"/><Relationship Id="rId5" Type="http://schemas.openxmlformats.org/officeDocument/2006/relationships/hyperlink" Target="https://www.jstor.org" TargetMode="External"/><Relationship Id="rId4" Type="http://schemas.openxmlformats.org/officeDocument/2006/relationships/hyperlink" Target="https://scholar.google.com.tw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Citace, databáze a zdroje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/>
              <a:t>04. 10. 2023</a:t>
            </a:r>
          </a:p>
          <a:p>
            <a:r>
              <a:rPr lang="cs-CZ" sz="1800" dirty="0"/>
              <a:t>BSSb1101 Úvod do bezpečnostních a strategických studií</a:t>
            </a:r>
          </a:p>
          <a:p>
            <a:r>
              <a:rPr lang="cs-CZ" sz="1800" dirty="0"/>
              <a:t>Jan KLEINER</a:t>
            </a:r>
          </a:p>
          <a:p>
            <a:r>
              <a:rPr lang="cs-CZ" sz="1800" dirty="0"/>
              <a:t>jkleiner@mail.muni.cz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FE502D-5207-625A-68E0-42639BB8CD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F37CE8-5059-CD1E-921E-8A5660B53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77AABD-5BAC-5EDF-3A56-B5C73C0C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3935" y="3011804"/>
            <a:ext cx="1844130" cy="417196"/>
          </a:xfrm>
        </p:spPr>
        <p:txBody>
          <a:bodyPr/>
          <a:lstStyle/>
          <a:p>
            <a:r>
              <a:rPr lang="cs-CZ" dirty="0"/>
              <a:t>Citace</a:t>
            </a:r>
          </a:p>
        </p:txBody>
      </p:sp>
    </p:spTree>
    <p:extLst>
      <p:ext uri="{BB962C8B-B14F-4D97-AF65-F5344CB8AC3E}">
        <p14:creationId xmlns:p14="http://schemas.microsoft.com/office/powerpoint/2010/main" val="308806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757E78-F213-DD14-B392-01CF2B2978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0C73E5-A120-43C3-9512-F201646BBF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44A503-4CCB-3293-7B71-C12576281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citační praxe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6BA1966-EDD2-1BC3-D13F-C23B9A2A9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Compliance</a:t>
            </a:r>
            <a:r>
              <a:rPr lang="cs-CZ" dirty="0"/>
              <a:t> s etickými standardy </a:t>
            </a:r>
            <a:r>
              <a:rPr lang="cs-CZ" dirty="0">
                <a:sym typeface="Wingdings" panose="05000000000000000000" pitchFamily="2" charset="2"/>
              </a:rPr>
              <a:t> důvěryhodnost vědy.</a:t>
            </a:r>
            <a:endParaRPr lang="cs-CZ" dirty="0"/>
          </a:p>
          <a:p>
            <a:r>
              <a:rPr lang="cs-CZ" dirty="0"/>
              <a:t>Rozcestník pro čtenáře.</a:t>
            </a:r>
          </a:p>
          <a:p>
            <a:r>
              <a:rPr lang="cs-CZ" dirty="0"/>
              <a:t>Přiznání vlastnictví myšlenky.</a:t>
            </a:r>
          </a:p>
          <a:p>
            <a:r>
              <a:rPr lang="cs-CZ" dirty="0"/>
              <a:t>Opora argumentace.</a:t>
            </a:r>
          </a:p>
          <a:p>
            <a:r>
              <a:rPr lang="cs-CZ" dirty="0"/>
              <a:t>Transparentnost a auditovatelnost našeho výzkumného procesu a závěrů.</a:t>
            </a:r>
          </a:p>
          <a:p>
            <a:r>
              <a:rPr lang="cs-CZ" dirty="0"/>
              <a:t>Indexování v databázích a </a:t>
            </a:r>
            <a:r>
              <a:rPr lang="cs-CZ" dirty="0" err="1"/>
              <a:t>scientometrie</a:t>
            </a:r>
            <a:r>
              <a:rPr lang="cs-CZ" dirty="0"/>
              <a:t>.</a:t>
            </a:r>
          </a:p>
          <a:p>
            <a:r>
              <a:rPr lang="cs-CZ" dirty="0" err="1"/>
              <a:t>Metastudie</a:t>
            </a:r>
            <a:r>
              <a:rPr lang="cs-CZ" dirty="0"/>
              <a:t>, strukturované přehledy literatury a jiné agregátní designy.</a:t>
            </a:r>
          </a:p>
        </p:txBody>
      </p:sp>
    </p:spTree>
    <p:extLst>
      <p:ext uri="{BB962C8B-B14F-4D97-AF65-F5344CB8AC3E}">
        <p14:creationId xmlns:p14="http://schemas.microsoft.com/office/powerpoint/2010/main" val="2275216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2D7E8B-20ED-A0E9-F22F-475B4B0C4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6A02B3-1550-92DB-FDB6-717BFD4BA1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9BAA2A-0380-FB8F-F61B-A53FC1962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citace vs. parafráze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3CA8AC-1411-D253-7133-075F72576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Citát - doslovné převzetí výroku; odlišen uvozovkami; okamžitě následován krátkou citací</a:t>
            </a:r>
          </a:p>
          <a:p>
            <a:pPr lvl="1"/>
            <a:r>
              <a:rPr lang="cs-CZ" dirty="0"/>
              <a:t>”Psa definujeme jako zvíře vrtící ocasem, se čtyřmi končetinami a občasným výskytem blech.“ (XYZ, 2020: 70).</a:t>
            </a:r>
          </a:p>
          <a:p>
            <a:r>
              <a:rPr lang="cs-CZ" dirty="0"/>
              <a:t>Parafráze - cizí myšlenka vlastními slovy; nemění původní myšlenku.</a:t>
            </a:r>
          </a:p>
          <a:p>
            <a:pPr lvl="1"/>
            <a:r>
              <a:rPr lang="cs-CZ" dirty="0"/>
              <a:t>Jak ukazuje XYZ (2020), vzdělání a věk může hrát zásadní roli v otázce působení emocí na vnímání krajně pravicových postojů. Konkrétně se ukazuje, že lidé s </a:t>
            </a:r>
            <a:r>
              <a:rPr lang="cs-CZ" dirty="0" err="1"/>
              <a:t>vyšším</a:t>
            </a:r>
            <a:r>
              <a:rPr lang="cs-CZ" dirty="0"/>
              <a:t> </a:t>
            </a:r>
            <a:r>
              <a:rPr lang="cs-CZ" dirty="0" err="1"/>
              <a:t>vzděláním</a:t>
            </a:r>
            <a:r>
              <a:rPr lang="cs-CZ" dirty="0"/>
              <a:t> jsou v této otázce emocemi méně ovlivnitelní, než lidé se vzděláním nižším.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488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F68C5A-2D6A-4314-F073-46C38CFCB3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B2FC07-A33D-E68B-1469-05F636E41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9A1F66-2887-C9F7-A40E-29575DD9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 – „dlouhé citace“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29EE7B-A7F6-6983-6F45-0BE5B122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Řadí se </a:t>
            </a:r>
            <a:r>
              <a:rPr lang="cs-CZ" sz="2000" b="1" dirty="0"/>
              <a:t>abecedně</a:t>
            </a:r>
            <a:r>
              <a:rPr lang="cs-CZ" sz="2000" dirty="0"/>
              <a:t>, uvádí se </a:t>
            </a:r>
            <a:r>
              <a:rPr lang="cs-CZ" sz="2000" b="1" dirty="0"/>
              <a:t>na samostatné straně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Novotný, Jan a Jindřiška Svobodová. 2015. Jak pracuje věda Brno: Masarykova univerzita.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err="1"/>
              <a:t>Foltýnek</a:t>
            </a:r>
            <a:r>
              <a:rPr lang="cs-CZ" sz="2000" dirty="0"/>
              <a:t>, Tomáš a kol. 2021. Jak se vyhnout plagiátorství. Praha: Karolinum, 2021.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915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E0A77B-986A-DA26-515D-AA5677BB8D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67AEDC-FB46-0EC6-D3D8-F1A7853476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D14245-9183-0089-DD4B-A089616F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nutné rozlišovat typy zdrojů: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B2F142-D592-ED98-5565-A240373D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4832"/>
            <a:ext cx="10753200" cy="4139998"/>
          </a:xfrm>
        </p:spPr>
        <p:txBody>
          <a:bodyPr/>
          <a:lstStyle/>
          <a:p>
            <a:r>
              <a:rPr lang="cs-CZ" sz="1800" dirty="0"/>
              <a:t>Informace o použitých zdrojích dle citační normy (závěr textu, abecedně seřazené)</a:t>
            </a:r>
          </a:p>
          <a:p>
            <a:r>
              <a:rPr lang="cs-CZ" sz="1800" dirty="0"/>
              <a:t>Kniha – jeden autor (2010a, 2010b – jeden autor, ale dvě díla v rámci jednoho roku)</a:t>
            </a:r>
          </a:p>
          <a:p>
            <a:r>
              <a:rPr lang="cs-CZ" sz="1800" dirty="0"/>
              <a:t>Kniha – více autorů </a:t>
            </a:r>
          </a:p>
          <a:p>
            <a:r>
              <a:rPr lang="cs-CZ" sz="1800" dirty="0"/>
              <a:t>Kapitola v knize </a:t>
            </a:r>
          </a:p>
          <a:p>
            <a:r>
              <a:rPr lang="cs-CZ" sz="1800" dirty="0"/>
              <a:t>Článek v odborném časopise </a:t>
            </a:r>
          </a:p>
          <a:p>
            <a:r>
              <a:rPr lang="cs-CZ" sz="1800" dirty="0"/>
              <a:t>Zpravodajské/ online zdroje</a:t>
            </a:r>
          </a:p>
          <a:p>
            <a:r>
              <a:rPr lang="cs-CZ" sz="1800" dirty="0"/>
              <a:t>Webové stránky, blogy, legislativní dokumenty atd.</a:t>
            </a:r>
          </a:p>
          <a:p>
            <a:r>
              <a:rPr lang="cs-CZ" sz="1800" dirty="0"/>
              <a:t>ŘIĎTE SE CITAČNÍM MANUÁLEM (např. Chicago </a:t>
            </a:r>
            <a:r>
              <a:rPr lang="cs-CZ" sz="1800" dirty="0" err="1"/>
              <a:t>Manual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Style).</a:t>
            </a:r>
          </a:p>
          <a:p>
            <a:r>
              <a:rPr lang="cs-CZ" sz="1800" dirty="0"/>
              <a:t>(Citačních norem je více, zautomatizujte si jednu).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61753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E6A529-DD45-601A-D90E-A9DD38174F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C6ABC-799A-828D-7E26-268F480A89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50549-937E-BA65-A709-E827DFE5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Práci vám usnadní citační manažer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8022F2-A10F-3F0B-DD4D-7C62F89C8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 err="1"/>
              <a:t>Zotero</a:t>
            </a:r>
            <a:r>
              <a:rPr lang="cs-CZ" dirty="0"/>
              <a:t>, </a:t>
            </a:r>
            <a:r>
              <a:rPr lang="cs-CZ" dirty="0" err="1"/>
              <a:t>Mendeley</a:t>
            </a:r>
            <a:r>
              <a:rPr lang="cs-CZ" dirty="0"/>
              <a:t>,..</a:t>
            </a:r>
          </a:p>
          <a:p>
            <a:r>
              <a:rPr lang="cs-CZ" dirty="0"/>
              <a:t>Potřeba nastavit správnou citační normu (v našem případě např. Chicago </a:t>
            </a:r>
            <a:r>
              <a:rPr lang="cs-CZ" dirty="0" err="1"/>
              <a:t>manual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style) </a:t>
            </a:r>
          </a:p>
          <a:p>
            <a:r>
              <a:rPr lang="cs-CZ" dirty="0"/>
              <a:t>Spousta </a:t>
            </a:r>
            <a:r>
              <a:rPr lang="cs-CZ" dirty="0" err="1"/>
              <a:t>how</a:t>
            </a:r>
            <a:r>
              <a:rPr lang="cs-CZ" dirty="0"/>
              <a:t>-to-use videí na YT</a:t>
            </a:r>
          </a:p>
          <a:p>
            <a:r>
              <a:rPr lang="cs-CZ" dirty="0"/>
              <a:t>Je ale nejprve nutné umět citovat bez jeho pomoci.</a:t>
            </a:r>
          </a:p>
        </p:txBody>
      </p:sp>
    </p:spTree>
    <p:extLst>
      <p:ext uri="{BB962C8B-B14F-4D97-AF65-F5344CB8AC3E}">
        <p14:creationId xmlns:p14="http://schemas.microsoft.com/office/powerpoint/2010/main" val="3264109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FE502D-5207-625A-68E0-42639BB8CD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F37CE8-5059-CD1E-921E-8A5660B53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A77AABD-5BAC-5EDF-3A56-B5C73C0C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157" y="3177000"/>
            <a:ext cx="3215685" cy="445770"/>
          </a:xfrm>
        </p:spPr>
        <p:txBody>
          <a:bodyPr/>
          <a:lstStyle/>
          <a:p>
            <a:r>
              <a:rPr lang="cs-CZ" dirty="0"/>
              <a:t>Procvičování</a:t>
            </a:r>
          </a:p>
        </p:txBody>
      </p:sp>
    </p:spTree>
    <p:extLst>
      <p:ext uri="{BB962C8B-B14F-4D97-AF65-F5344CB8AC3E}">
        <p14:creationId xmlns:p14="http://schemas.microsoft.com/office/powerpoint/2010/main" val="2392099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6FF572-BF26-8FD5-A3C2-8EB2A11E15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87377B-F162-E7CF-BAEA-FDF52C587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81F353-AAAC-13C9-6B92-E24BC516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Dohledejte signatury k následujícím zdrojům z knihovny FSS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CF04EC-1810-FBEE-8645-1431EDA3A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17420"/>
            <a:ext cx="10753200" cy="3614580"/>
          </a:xfrm>
        </p:spPr>
        <p:txBody>
          <a:bodyPr/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Carl von Clausewitz - O </a:t>
            </a:r>
            <a:r>
              <a:rPr lang="en-GB" dirty="0" err="1"/>
              <a:t>válce</a:t>
            </a:r>
            <a:endParaRPr lang="en-GB" dirty="0"/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Miroslav </a:t>
            </a:r>
            <a:r>
              <a:rPr lang="en-GB" dirty="0" err="1"/>
              <a:t>Disman</a:t>
            </a:r>
            <a:r>
              <a:rPr lang="en-GB" dirty="0"/>
              <a:t> - Jak se </a:t>
            </a:r>
            <a:r>
              <a:rPr lang="en-GB" dirty="0" err="1"/>
              <a:t>vyrábí</a:t>
            </a:r>
            <a:r>
              <a:rPr lang="en-GB" dirty="0"/>
              <a:t> </a:t>
            </a:r>
            <a:r>
              <a:rPr lang="en-GB" dirty="0" err="1"/>
              <a:t>sociologická</a:t>
            </a:r>
            <a:r>
              <a:rPr lang="en-GB" dirty="0"/>
              <a:t> </a:t>
            </a:r>
            <a:r>
              <a:rPr lang="en-GB" dirty="0" err="1"/>
              <a:t>znalost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275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FEB764-1733-CFE9-F2D7-9BF283FDF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683AE9-4E2B-E8F4-BA98-CF9BCD17E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E851A9-F869-BD0D-EFD7-50F4D81F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v databázích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ECC8A2-4966-7D76-73A4-DBB3BE866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2000" dirty="0"/>
              <a:t>Najděte dva relevantní zdroje k následujícím tématům: ISLAMISTICKÁ RADIKALIZACE a proč k ní dochází (BSS).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2000" dirty="0"/>
              <a:t>Ve </a:t>
            </a:r>
            <a:r>
              <a:rPr lang="cs-CZ" sz="2000" dirty="0" err="1"/>
              <a:t>Scopusu</a:t>
            </a:r>
            <a:r>
              <a:rPr lang="cs-CZ" sz="2000" dirty="0"/>
              <a:t> najděte nejcitovanější článek k tématu KYBERNETICKÁ BEZPEČNOST.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2000" dirty="0"/>
              <a:t>Za pomoci operátorů pokročilého vyhledávání najděte v databázi SCOPUS nejnovější zdroje k průniku témat volební chování a populismus (</a:t>
            </a:r>
            <a:r>
              <a:rPr lang="cs-CZ" sz="2000" i="1" dirty="0"/>
              <a:t>Kdo a proč volí populistické strany?</a:t>
            </a:r>
            <a:r>
              <a:rPr lang="cs-CZ" sz="2000" dirty="0"/>
              <a:t>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2000" dirty="0"/>
              <a:t>Z těchto zdrojů vyberte jeden článek a jeden knižní zdroj a ty ocitujte.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791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B9FE40-C812-DF57-62C1-1516E735BD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do BSS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D2C7AF-F034-F168-1EAE-078C0CC42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1D6447-1EF0-AF41-F294-A8F6C7C9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9CE97A-E558-2836-297C-36D091626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Dotazy? </a:t>
            </a:r>
          </a:p>
          <a:p>
            <a:r>
              <a:rPr lang="cs-CZ" dirty="0">
                <a:hlinkClick r:id="rId2"/>
              </a:rPr>
              <a:t>jkleiner@mail.muni.cz</a:t>
            </a:r>
            <a:endParaRPr lang="cs-CZ" dirty="0"/>
          </a:p>
          <a:p>
            <a:r>
              <a:rPr lang="cs-CZ" dirty="0"/>
              <a:t>Moje témata: Kyberbezpečnost, sociální kyberbezpečnost, vládnutí v kyberprostoru, dezinformace a propaganda, metodologie (</a:t>
            </a:r>
            <a:r>
              <a:rPr lang="cs-CZ" dirty="0" err="1"/>
              <a:t>kvali</a:t>
            </a:r>
            <a:r>
              <a:rPr lang="cs-CZ" dirty="0"/>
              <a:t> i </a:t>
            </a:r>
            <a:r>
              <a:rPr lang="cs-CZ" dirty="0" err="1"/>
              <a:t>kvanti</a:t>
            </a:r>
            <a:r>
              <a:rPr lang="cs-CZ" dirty="0"/>
              <a:t> metody vč. statistiky).</a:t>
            </a:r>
          </a:p>
        </p:txBody>
      </p:sp>
    </p:spTree>
    <p:extLst>
      <p:ext uri="{BB962C8B-B14F-4D97-AF65-F5344CB8AC3E}">
        <p14:creationId xmlns:p14="http://schemas.microsoft.com/office/powerpoint/2010/main" val="415745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D06618-E671-1A9D-EE55-AEF3E11D11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90C043-6E7C-D31F-21CF-774635157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E11F9B-3F4A-6866-C3EE-24773473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7C15CD-5359-40BF-D754-9AA48A6BA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Zasazení do kontextu a strategie psaní akademických textů.</a:t>
            </a:r>
          </a:p>
          <a:p>
            <a:r>
              <a:rPr lang="cs-CZ" dirty="0"/>
              <a:t>Vědecké databáze.</a:t>
            </a:r>
          </a:p>
          <a:p>
            <a:r>
              <a:rPr lang="cs-CZ" dirty="0"/>
              <a:t>Jak citujeme.</a:t>
            </a:r>
          </a:p>
          <a:p>
            <a:r>
              <a:rPr lang="cs-CZ" dirty="0"/>
              <a:t>Procvičování.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Vysoká míra komplementarity s hrozbami (kurzem)!</a:t>
            </a:r>
          </a:p>
          <a:p>
            <a:r>
              <a:rPr lang="cs-CZ" dirty="0"/>
              <a:t>Náhrada termínů průběžných testů (hlaste </a:t>
            </a:r>
            <a:r>
              <a:rPr lang="cs-CZ"/>
              <a:t>se emailem).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3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D38ED-7378-EAEF-9F14-AB7412A5EE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D3FCFD-1055-AFB5-3727-679B75A22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4CF5DE-1A9D-2322-3312-E7C46A0DA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800" dirty="0"/>
              <a:t>Zjednodušená strategie tvorby seminárních a závěrečných prací</a:t>
            </a:r>
            <a:endParaRPr lang="en-US" sz="28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83E8ED-F8F9-A143-3B9F-40D060C30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998002"/>
            <a:ext cx="10753200" cy="4139998"/>
          </a:xfrm>
        </p:spPr>
        <p:txBody>
          <a:bodyPr/>
          <a:lstStyle/>
          <a:p>
            <a:r>
              <a:rPr lang="cs-CZ" dirty="0"/>
              <a:t>Oblast zájmu.</a:t>
            </a:r>
          </a:p>
          <a:p>
            <a:pPr lvl="1"/>
            <a:r>
              <a:rPr lang="cs-CZ" dirty="0"/>
              <a:t>Rešerše stávající literatury - pomáhá při volbě tématu.</a:t>
            </a:r>
          </a:p>
          <a:p>
            <a:r>
              <a:rPr lang="cs-CZ" dirty="0"/>
              <a:t>Volba tématu - osobní zájem, akademicko-reálný přínos (so </a:t>
            </a:r>
            <a:r>
              <a:rPr lang="cs-CZ" dirty="0" err="1"/>
              <a:t>what</a:t>
            </a:r>
            <a:r>
              <a:rPr lang="cs-CZ" dirty="0"/>
              <a:t>? otázka).</a:t>
            </a:r>
          </a:p>
          <a:p>
            <a:r>
              <a:rPr lang="cs-CZ" dirty="0"/>
              <a:t>Hledání teorie a empirie jako opory pro vaši práci (databáze).</a:t>
            </a:r>
          </a:p>
          <a:p>
            <a:r>
              <a:rPr lang="cs-CZ" dirty="0"/>
              <a:t>Vytvoření osnovy, časového harmonogramu apod. </a:t>
            </a:r>
          </a:p>
          <a:p>
            <a:r>
              <a:rPr lang="cs-CZ" dirty="0"/>
              <a:t>Vlastní psaní a dohledávání dalších zdrojů.</a:t>
            </a:r>
          </a:p>
          <a:p>
            <a:r>
              <a:rPr lang="cs-CZ" dirty="0"/>
              <a:t>Tvorba seznamu literatury (průběžně!).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9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5F1693-1FED-FB68-FFDC-FE41A62E39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51395D-EEFE-11AB-68BF-60D7DB0DE5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E1CFF2-2CC8-1152-5C2E-0D1C1DCC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F4608E-535D-3F30-948A-139C8B2C8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jsou všechny zdroje, které přináší originální empirická zjištění (typicky výsledky vlastních výzkumů) </a:t>
            </a:r>
          </a:p>
          <a:p>
            <a:endParaRPr lang="cs-CZ" dirty="0"/>
          </a:p>
          <a:p>
            <a:r>
              <a:rPr lang="cs-CZ" dirty="0"/>
              <a:t>Sekundární zdroje reflektují a sumarizují již existující výsledky a teorie. Zpravidla tedy odkazují na další zdroje. </a:t>
            </a:r>
          </a:p>
          <a:p>
            <a:endParaRPr lang="cs-CZ" dirty="0"/>
          </a:p>
          <a:p>
            <a:r>
              <a:rPr lang="cs-CZ" dirty="0"/>
              <a:t>Vždy jdeme po primárních zdrojích (pokud je to možné) -&gt; zásada ad </a:t>
            </a:r>
            <a:r>
              <a:rPr lang="cs-CZ" dirty="0" err="1"/>
              <a:t>fontes</a:t>
            </a:r>
            <a:r>
              <a:rPr lang="cs-CZ" dirty="0"/>
              <a:t> (k pramenům).</a:t>
            </a:r>
          </a:p>
        </p:txBody>
      </p:sp>
    </p:spTree>
    <p:extLst>
      <p:ext uri="{BB962C8B-B14F-4D97-AF65-F5344CB8AC3E}">
        <p14:creationId xmlns:p14="http://schemas.microsoft.com/office/powerpoint/2010/main" val="36595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4B2B99-CA5E-A3FF-2A78-A3B93BCA57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65FF98-4988-30D0-345D-5F48D6D1E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283F1E-852E-4219-2EF5-7D1E9DCE7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55" y="3237547"/>
            <a:ext cx="2286090" cy="382906"/>
          </a:xfrm>
        </p:spPr>
        <p:txBody>
          <a:bodyPr/>
          <a:lstStyle/>
          <a:p>
            <a:r>
              <a:rPr lang="cs-CZ" dirty="0"/>
              <a:t>Databáze</a:t>
            </a:r>
          </a:p>
        </p:txBody>
      </p:sp>
    </p:spTree>
    <p:extLst>
      <p:ext uri="{BB962C8B-B14F-4D97-AF65-F5344CB8AC3E}">
        <p14:creationId xmlns:p14="http://schemas.microsoft.com/office/powerpoint/2010/main" val="411820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C1E006-44A9-0B6A-7CF6-C461361167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393485-9A9E-B1D8-09CD-7C89036A9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7BA19A-8F9E-D4C9-D33B-A9D1ED879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977424"/>
            <a:ext cx="10753200" cy="451576"/>
          </a:xfrm>
        </p:spPr>
        <p:txBody>
          <a:bodyPr/>
          <a:lstStyle/>
          <a:p>
            <a:r>
              <a:rPr lang="cs-CZ" dirty="0"/>
              <a:t>Jaké znáte vědecké databáze?</a:t>
            </a:r>
          </a:p>
        </p:txBody>
      </p:sp>
    </p:spTree>
    <p:extLst>
      <p:ext uri="{BB962C8B-B14F-4D97-AF65-F5344CB8AC3E}">
        <p14:creationId xmlns:p14="http://schemas.microsoft.com/office/powerpoint/2010/main" val="1747884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D0A701-E909-5035-7E73-F81033AB00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4B8A3B-311B-B418-AE67-757F39785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070ECB-4ED7-7A67-AB68-27054E0F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Často užívané databáze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C6CFF0-51E1-23B7-6BA7-3BF354650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692"/>
            <a:ext cx="10753200" cy="4139998"/>
          </a:xfrm>
        </p:spPr>
        <p:txBody>
          <a:bodyPr/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 err="1"/>
              <a:t>Knihovna</a:t>
            </a:r>
            <a:r>
              <a:rPr lang="en-GB" sz="2000" dirty="0"/>
              <a:t> FSS a MU + </a:t>
            </a:r>
            <a:r>
              <a:rPr lang="en-GB" sz="2000" dirty="0" err="1"/>
              <a:t>další</a:t>
            </a:r>
            <a:r>
              <a:rPr lang="en-GB" sz="2000" dirty="0"/>
              <a:t> </a:t>
            </a:r>
            <a:r>
              <a:rPr lang="en-GB" sz="2000" dirty="0" err="1"/>
              <a:t>knihovny</a:t>
            </a:r>
            <a:r>
              <a:rPr lang="en-GB" sz="2000" dirty="0"/>
              <a:t> (MZK)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 err="1"/>
              <a:t>Katalog</a:t>
            </a:r>
            <a:r>
              <a:rPr lang="en-GB" sz="2000" dirty="0"/>
              <a:t> </a:t>
            </a:r>
            <a:r>
              <a:rPr lang="en-GB" sz="2000" dirty="0" err="1"/>
              <a:t>knihovny</a:t>
            </a:r>
            <a:r>
              <a:rPr lang="en-GB" sz="2000" dirty="0"/>
              <a:t> MU: </a:t>
            </a:r>
            <a:r>
              <a:rPr lang="en-GB" sz="2000" u="sng" dirty="0">
                <a:solidFill>
                  <a:schemeClr val="hlink"/>
                </a:solidFill>
                <a:hlinkClick r:id="rId2"/>
              </a:rPr>
              <a:t>aleph.muni.cz</a:t>
            </a:r>
            <a:r>
              <a:rPr lang="en-GB" sz="2000" dirty="0"/>
              <a:t>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EBSCO Discovery Service a </a:t>
            </a:r>
            <a:r>
              <a:rPr lang="en-GB" sz="2000" dirty="0" err="1"/>
              <a:t>další</a:t>
            </a:r>
            <a:r>
              <a:rPr lang="en-GB" sz="2000" dirty="0"/>
              <a:t> </a:t>
            </a:r>
            <a:r>
              <a:rPr lang="en-GB" sz="2000" u="sng" dirty="0">
                <a:solidFill>
                  <a:schemeClr val="hlink"/>
                </a:solidFill>
                <a:hlinkClick r:id="rId3"/>
              </a:rPr>
              <a:t>e-</a:t>
            </a:r>
            <a:r>
              <a:rPr lang="en-GB" sz="2000" u="sng" dirty="0" err="1">
                <a:solidFill>
                  <a:schemeClr val="hlink"/>
                </a:solidFill>
                <a:hlinkClick r:id="rId3"/>
              </a:rPr>
              <a:t>zdroje</a:t>
            </a:r>
            <a:r>
              <a:rPr lang="en-GB" sz="2000" u="sng" dirty="0">
                <a:solidFill>
                  <a:schemeClr val="hlink"/>
                </a:solidFill>
                <a:hlinkClick r:id="rId3"/>
              </a:rPr>
              <a:t> </a:t>
            </a:r>
            <a:r>
              <a:rPr lang="en-GB" sz="2000" u="sng" dirty="0" err="1">
                <a:solidFill>
                  <a:schemeClr val="hlink"/>
                </a:solidFill>
                <a:hlinkClick r:id="rId3"/>
              </a:rPr>
              <a:t>knihovny</a:t>
            </a:r>
            <a:r>
              <a:rPr lang="en-GB" sz="2000" u="sng" dirty="0">
                <a:solidFill>
                  <a:schemeClr val="hlink"/>
                </a:solidFill>
                <a:hlinkClick r:id="rId3"/>
              </a:rPr>
              <a:t> FSS</a:t>
            </a:r>
            <a:endParaRPr lang="en-GB"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Google Scholar: </a:t>
            </a:r>
            <a:r>
              <a:rPr lang="en-GB" sz="2000" u="sng" dirty="0">
                <a:solidFill>
                  <a:schemeClr val="hlink"/>
                </a:solidFill>
                <a:hlinkClick r:id="rId4"/>
              </a:rPr>
              <a:t>scholar.google.cz</a:t>
            </a:r>
            <a:r>
              <a:rPr lang="en-GB" sz="2000" dirty="0"/>
              <a:t>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JSTOR: </a:t>
            </a:r>
            <a:r>
              <a:rPr lang="en-GB" sz="2000" u="sng" dirty="0">
                <a:solidFill>
                  <a:schemeClr val="hlink"/>
                </a:solidFill>
                <a:hlinkClick r:id="rId5"/>
              </a:rPr>
              <a:t>www.jstor.org</a:t>
            </a:r>
            <a:r>
              <a:rPr lang="en-GB" sz="2000" dirty="0"/>
              <a:t>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SCOPUS: </a:t>
            </a:r>
            <a:r>
              <a:rPr lang="en-GB" sz="2000" u="sng" dirty="0">
                <a:solidFill>
                  <a:schemeClr val="hlink"/>
                </a:solidFill>
                <a:hlinkClick r:id="rId6"/>
              </a:rPr>
              <a:t>www.scopus.com</a:t>
            </a:r>
            <a:endParaRPr lang="en-GB" sz="2000" u="sng" dirty="0">
              <a:solidFill>
                <a:schemeClr val="hlink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ProQuest: </a:t>
            </a:r>
            <a:r>
              <a:rPr lang="en-GB" sz="2000" dirty="0">
                <a:hlinkClick r:id="rId7"/>
              </a:rPr>
              <a:t>https://www.proquest.com/index</a:t>
            </a:r>
            <a:r>
              <a:rPr lang="en-GB" sz="2000" dirty="0"/>
              <a:t> </a:t>
            </a:r>
            <a:r>
              <a:rPr lang="cs-CZ" sz="2000" dirty="0"/>
              <a:t>- dobrý i pro „</a:t>
            </a:r>
            <a:r>
              <a:rPr lang="cs-CZ" sz="2000" dirty="0" err="1"/>
              <a:t>gray</a:t>
            </a:r>
            <a:r>
              <a:rPr lang="cs-CZ" sz="2000" dirty="0"/>
              <a:t> </a:t>
            </a:r>
            <a:r>
              <a:rPr lang="cs-CZ" sz="2000" dirty="0" err="1"/>
              <a:t>literature</a:t>
            </a:r>
            <a:r>
              <a:rPr lang="cs-CZ" sz="2000" dirty="0"/>
              <a:t>“ (+ Google)</a:t>
            </a:r>
            <a:endParaRPr lang="en-GB"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2000" dirty="0"/>
              <a:t>Web of Science a SRJ </a:t>
            </a:r>
            <a:endParaRPr lang="cs-CZ"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2000" dirty="0"/>
              <a:t>+ specifické pro daný obor (IEEE </a:t>
            </a:r>
            <a:r>
              <a:rPr lang="cs-CZ" sz="2000" dirty="0" err="1"/>
              <a:t>Xplore</a:t>
            </a:r>
            <a:r>
              <a:rPr lang="cs-CZ" sz="2000" dirty="0"/>
              <a:t> apod.).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2000" dirty="0"/>
              <a:t>+ Theses.cz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7988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E5D4A1-5DF2-FB6E-30DF-F4229173FF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58AEBC-7E71-9261-1BBC-2E0C8CB54A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D8769-8647-E768-0553-762FE4D8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Vzdálený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82FAE6-86A6-CA6A-29E1-18C91F89C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Stránky knihovny FSS.</a:t>
            </a:r>
          </a:p>
          <a:p>
            <a:r>
              <a:rPr lang="cs-CZ" dirty="0"/>
              <a:t>K většině článků se dá dostat skrze vzdálený přístup: </a:t>
            </a:r>
            <a:r>
              <a:rPr lang="cs-CZ" dirty="0" err="1"/>
              <a:t>Sibboleth</a:t>
            </a:r>
            <a:r>
              <a:rPr lang="cs-CZ" dirty="0"/>
              <a:t>, VPN.. </a:t>
            </a:r>
          </a:p>
          <a:p>
            <a:endParaRPr lang="cs-CZ" dirty="0"/>
          </a:p>
          <a:p>
            <a:r>
              <a:rPr lang="cs-CZ" dirty="0"/>
              <a:t>Využívejte možnost pokročilého vyhledávání (např. SCOPUS) a operátory (AND, OR, NOT apod.)</a:t>
            </a:r>
          </a:p>
        </p:txBody>
      </p:sp>
      <p:pic>
        <p:nvPicPr>
          <p:cNvPr id="6" name="Google Shape;90;p19">
            <a:extLst>
              <a:ext uri="{FF2B5EF4-FFF2-40B4-BE49-F238E27FC236}">
                <a16:creationId xmlns:a16="http://schemas.microsoft.com/office/drawing/2014/main" id="{A684BEA6-FE93-7D55-667B-76C155F75771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11148" y="4301576"/>
            <a:ext cx="2040576" cy="1530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24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77653-9CCB-93B0-96BF-7A3F4EE5F3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 do BSS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F31BB-1F8F-5597-B2CB-8DC9CAC13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Google Shape;98;p20">
            <a:extLst>
              <a:ext uri="{FF2B5EF4-FFF2-40B4-BE49-F238E27FC236}">
                <a16:creationId xmlns:a16="http://schemas.microsoft.com/office/drawing/2014/main" id="{30F08875-85FC-C0D9-BCE3-D65F7F46981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56965" y="866724"/>
            <a:ext cx="9278070" cy="448251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26102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Úvod do BSS_academic 101</Template>
  <TotalTime>475</TotalTime>
  <Words>861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Citace, databáze a zdroje</vt:lpstr>
      <vt:lpstr>Outline</vt:lpstr>
      <vt:lpstr>Zjednodušená strategie tvorby seminárních a závěrečných prací</vt:lpstr>
      <vt:lpstr>Primární a sekundární zdroje</vt:lpstr>
      <vt:lpstr>Databáze</vt:lpstr>
      <vt:lpstr>Jaké znáte vědecké databáze?</vt:lpstr>
      <vt:lpstr>Často užívané databáze</vt:lpstr>
      <vt:lpstr>Vzdálený přístup</vt:lpstr>
      <vt:lpstr>Prezentace aplikace PowerPoint</vt:lpstr>
      <vt:lpstr>Citace</vt:lpstr>
      <vt:lpstr>Účel citační praxe</vt:lpstr>
      <vt:lpstr>Přímá citace vs. parafráze</vt:lpstr>
      <vt:lpstr>Reference – „dlouhé citace“</vt:lpstr>
      <vt:lpstr>Je nutné rozlišovat typy zdrojů:</vt:lpstr>
      <vt:lpstr>Práci vám usnadní citační manažer</vt:lpstr>
      <vt:lpstr>Procvičování</vt:lpstr>
      <vt:lpstr>Dohledejte signatury k následujícím zdrojům z knihovny FSS</vt:lpstr>
      <vt:lpstr>Vyhledávání v databázích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Akademický život 101</dc:title>
  <dc:creator>Jan Kleiner</dc:creator>
  <cp:lastModifiedBy>Jan Kleiner</cp:lastModifiedBy>
  <cp:revision>53</cp:revision>
  <cp:lastPrinted>1601-01-01T00:00:00Z</cp:lastPrinted>
  <dcterms:created xsi:type="dcterms:W3CDTF">2023-09-18T07:45:09Z</dcterms:created>
  <dcterms:modified xsi:type="dcterms:W3CDTF">2023-10-03T10:18:41Z</dcterms:modified>
</cp:coreProperties>
</file>