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7" r:id="rId4"/>
    <p:sldId id="258" r:id="rId5"/>
    <p:sldId id="277" r:id="rId6"/>
    <p:sldId id="293" r:id="rId7"/>
    <p:sldId id="278" r:id="rId8"/>
    <p:sldId id="279" r:id="rId9"/>
    <p:sldId id="280" r:id="rId10"/>
    <p:sldId id="298" r:id="rId11"/>
    <p:sldId id="281" r:id="rId12"/>
    <p:sldId id="299" r:id="rId13"/>
    <p:sldId id="300" r:id="rId14"/>
    <p:sldId id="282" r:id="rId15"/>
    <p:sldId id="283" r:id="rId16"/>
    <p:sldId id="284" r:id="rId17"/>
    <p:sldId id="285" r:id="rId18"/>
    <p:sldId id="295" r:id="rId19"/>
    <p:sldId id="296" r:id="rId20"/>
    <p:sldId id="294" r:id="rId21"/>
    <p:sldId id="276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007A53"/>
    <a:srgbClr val="00287D"/>
    <a:srgbClr val="5AC8AF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62135" autoAdjust="0"/>
  </p:normalViewPr>
  <p:slideViewPr>
    <p:cSldViewPr snapToGrid="0">
      <p:cViewPr varScale="1">
        <p:scale>
          <a:sx n="65" d="100"/>
          <a:sy n="65" d="100"/>
        </p:scale>
        <p:origin x="1950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350CB-E86C-4EC1-9C7F-65B6BDC74AD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353E3FF-D8E3-4CF2-8DA0-BEA4BDC80423}">
      <dgm:prSet/>
      <dgm:spPr/>
      <dgm:t>
        <a:bodyPr/>
        <a:lstStyle/>
        <a:p>
          <a:r>
            <a:rPr lang="cs-CZ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E95C8-285B-4746-A819-4885681365FB}" type="parTrans" cxnId="{4A7BC173-E6AD-45B1-9098-AF4A540D51E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A2437-2058-4CC2-855B-B61EAAF18442}" type="sibTrans" cxnId="{4A7BC173-E6AD-45B1-9098-AF4A540D51E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FCD93-3893-49A1-A45F-BBEF510A8FA3}">
      <dgm:prSet/>
      <dgm:spPr/>
      <dgm:t>
        <a:bodyPr/>
        <a:lstStyle/>
        <a:p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9D2BC-5C08-47AD-B86C-7CCF47760E72}" type="parTrans" cxnId="{4C27FD12-7B7C-436C-89C3-48EB34C47C4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87686-F779-4EEE-A4A5-6B4ED422AD80}" type="sibTrans" cxnId="{4C27FD12-7B7C-436C-89C3-48EB34C47C4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E2864-359E-454D-86A8-987827924080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9B104-392D-413A-AA40-82C4433424D7}" type="parTrans" cxnId="{0394BB1F-6396-4784-BF5F-90B45292533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A4886-F6CE-4149-9C23-839803CE5A7A}" type="sibTrans" cxnId="{0394BB1F-6396-4784-BF5F-90B45292533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22EBF-BAD0-4535-9198-08FE3953673B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33AB4-840F-4B89-8CA3-F32BC54B4632}" type="parTrans" cxnId="{C069B9EE-B9DF-4A84-B7F2-9B09FCD6089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6C821-FD78-45B5-A6FA-5C271722B2B1}" type="sibTrans" cxnId="{C069B9EE-B9DF-4A84-B7F2-9B09FCD6089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E1ACA-3D19-4431-BAEE-DA1AF5A1146B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Personal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47554-3A04-4254-89BA-7E61D0EA1BCF}" type="parTrans" cxnId="{CCE3A261-D9F0-45BB-A355-7290DD97A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D401C-12AB-48DF-8DAA-DC59320D849C}" type="sibTrans" cxnId="{CCE3A261-D9F0-45BB-A355-7290DD97A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D655D-37ED-4515-974F-A056C59FB7A3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CDCEF-D9EA-42A5-8ECD-B9D445FA1499}" type="parTrans" cxnId="{1A36600D-1E24-49F8-B9C8-7DD7295B275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40EF9-A992-4105-8704-67C1CAF5B8D7}" type="sibTrans" cxnId="{1A36600D-1E24-49F8-B9C8-7DD7295B275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FF6B0-2220-461B-9E2F-F2D650C880E9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Political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5B513-4A06-407C-9E52-BE9CA4373D93}" type="parTrans" cxnId="{12F866CB-7DDD-4E4E-822F-FB364D5E21C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3FFC5-2AD0-432F-A86F-E6049BCC117A}" type="sibTrans" cxnId="{12F866CB-7DDD-4E4E-822F-FB364D5E21C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18129-8EA2-4590-9CFC-6AC391F4CE0F}" type="pres">
      <dgm:prSet presAssocID="{967350CB-E86C-4EC1-9C7F-65B6BDC74ADD}" presName="compositeShape" presStyleCnt="0">
        <dgm:presLayoutVars>
          <dgm:chMax val="7"/>
          <dgm:dir/>
          <dgm:resizeHandles val="exact"/>
        </dgm:presLayoutVars>
      </dgm:prSet>
      <dgm:spPr/>
    </dgm:pt>
    <dgm:pt modelId="{9AD2A22E-3612-48CD-9055-F081A7D314E4}" type="pres">
      <dgm:prSet presAssocID="{6353E3FF-D8E3-4CF2-8DA0-BEA4BDC80423}" presName="circ1" presStyleLbl="vennNode1" presStyleIdx="0" presStyleCnt="7"/>
      <dgm:spPr/>
    </dgm:pt>
    <dgm:pt modelId="{0F6ED922-3B47-4FF2-955B-A72305A63A23}" type="pres">
      <dgm:prSet presAssocID="{6353E3FF-D8E3-4CF2-8DA0-BEA4BDC804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E245CB-C0AA-4F96-9D02-9CD96BF358D4}" type="pres">
      <dgm:prSet presAssocID="{79CFCD93-3893-49A1-A45F-BBEF510A8FA3}" presName="circ2" presStyleLbl="vennNode1" presStyleIdx="1" presStyleCnt="7"/>
      <dgm:spPr/>
    </dgm:pt>
    <dgm:pt modelId="{C26FED6D-3845-499E-B29C-71C88EEFAD9F}" type="pres">
      <dgm:prSet presAssocID="{79CFCD93-3893-49A1-A45F-BBEF510A8F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4F29BD-B773-454D-B194-9E59BA893CD1}" type="pres">
      <dgm:prSet presAssocID="{F44E2864-359E-454D-86A8-987827924080}" presName="circ3" presStyleLbl="vennNode1" presStyleIdx="2" presStyleCnt="7"/>
      <dgm:spPr/>
    </dgm:pt>
    <dgm:pt modelId="{72EABB51-1571-468A-9CFE-2F77E12E0E52}" type="pres">
      <dgm:prSet presAssocID="{F44E2864-359E-454D-86A8-9878279240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78D9B7-361B-44EA-986C-DDD5224AE19D}" type="pres">
      <dgm:prSet presAssocID="{86422EBF-BAD0-4535-9198-08FE3953673B}" presName="circ4" presStyleLbl="vennNode1" presStyleIdx="3" presStyleCnt="7"/>
      <dgm:spPr/>
    </dgm:pt>
    <dgm:pt modelId="{263FE971-F99A-4E26-B02E-E81FBB4D3C2A}" type="pres">
      <dgm:prSet presAssocID="{86422EBF-BAD0-4535-9198-08FE395367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AD6159-8EED-4190-9AA3-FEAA55B41D58}" type="pres">
      <dgm:prSet presAssocID="{325E1ACA-3D19-4431-BAEE-DA1AF5A1146B}" presName="circ5" presStyleLbl="vennNode1" presStyleIdx="4" presStyleCnt="7"/>
      <dgm:spPr/>
    </dgm:pt>
    <dgm:pt modelId="{D841A9B6-063B-4992-BFAF-C4C986B46509}" type="pres">
      <dgm:prSet presAssocID="{325E1ACA-3D19-4431-BAEE-DA1AF5A1146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B06E61-04D0-476A-B85E-8DC4DD89BFEE}" type="pres">
      <dgm:prSet presAssocID="{154D655D-37ED-4515-974F-A056C59FB7A3}" presName="circ6" presStyleLbl="vennNode1" presStyleIdx="5" presStyleCnt="7"/>
      <dgm:spPr/>
    </dgm:pt>
    <dgm:pt modelId="{84240582-57B8-4B9A-8EAA-DD358F798C30}" type="pres">
      <dgm:prSet presAssocID="{154D655D-37ED-4515-974F-A056C59FB7A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1F3319-27C0-419A-B448-C143E4725377}" type="pres">
      <dgm:prSet presAssocID="{929FF6B0-2220-461B-9E2F-F2D650C880E9}" presName="circ7" presStyleLbl="vennNode1" presStyleIdx="6" presStyleCnt="7"/>
      <dgm:spPr/>
    </dgm:pt>
    <dgm:pt modelId="{A4B84073-5A9F-421D-9429-AEAE696895AF}" type="pres">
      <dgm:prSet presAssocID="{929FF6B0-2220-461B-9E2F-F2D650C880E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9D6203-77EC-4496-BB07-C72B3F563C20}" type="presOf" srcId="{325E1ACA-3D19-4431-BAEE-DA1AF5A1146B}" destId="{D841A9B6-063B-4992-BFAF-C4C986B46509}" srcOrd="0" destOrd="0" presId="urn:microsoft.com/office/officeart/2005/8/layout/venn1"/>
    <dgm:cxn modelId="{36804E0A-65D3-4C54-BC2D-EE05699D0C2D}" type="presOf" srcId="{6353E3FF-D8E3-4CF2-8DA0-BEA4BDC80423}" destId="{0F6ED922-3B47-4FF2-955B-A72305A63A23}" srcOrd="0" destOrd="0" presId="urn:microsoft.com/office/officeart/2005/8/layout/venn1"/>
    <dgm:cxn modelId="{1A36600D-1E24-49F8-B9C8-7DD7295B275B}" srcId="{967350CB-E86C-4EC1-9C7F-65B6BDC74ADD}" destId="{154D655D-37ED-4515-974F-A056C59FB7A3}" srcOrd="5" destOrd="0" parTransId="{609CDCEF-D9EA-42A5-8ECD-B9D445FA1499}" sibTransId="{DA440EF9-A992-4105-8704-67C1CAF5B8D7}"/>
    <dgm:cxn modelId="{4C27FD12-7B7C-436C-89C3-48EB34C47C44}" srcId="{967350CB-E86C-4EC1-9C7F-65B6BDC74ADD}" destId="{79CFCD93-3893-49A1-A45F-BBEF510A8FA3}" srcOrd="1" destOrd="0" parTransId="{CD09D2BC-5C08-47AD-B86C-7CCF47760E72}" sibTransId="{4C787686-F779-4EEE-A4A5-6B4ED422AD80}"/>
    <dgm:cxn modelId="{0394BB1F-6396-4784-BF5F-90B452925336}" srcId="{967350CB-E86C-4EC1-9C7F-65B6BDC74ADD}" destId="{F44E2864-359E-454D-86A8-987827924080}" srcOrd="2" destOrd="0" parTransId="{9279B104-392D-413A-AA40-82C4433424D7}" sibTransId="{EFAA4886-F6CE-4149-9C23-839803CE5A7A}"/>
    <dgm:cxn modelId="{82D8EE1F-A6CC-4BAC-910E-2C6F0CF9C96D}" type="presOf" srcId="{86422EBF-BAD0-4535-9198-08FE3953673B}" destId="{263FE971-F99A-4E26-B02E-E81FBB4D3C2A}" srcOrd="0" destOrd="0" presId="urn:microsoft.com/office/officeart/2005/8/layout/venn1"/>
    <dgm:cxn modelId="{CCE3A261-D9F0-45BB-A355-7290DD97A104}" srcId="{967350CB-E86C-4EC1-9C7F-65B6BDC74ADD}" destId="{325E1ACA-3D19-4431-BAEE-DA1AF5A1146B}" srcOrd="4" destOrd="0" parTransId="{04F47554-3A04-4254-89BA-7E61D0EA1BCF}" sibTransId="{D27D401C-12AB-48DF-8DAA-DC59320D849C}"/>
    <dgm:cxn modelId="{4A7BC173-E6AD-45B1-9098-AF4A540D51EC}" srcId="{967350CB-E86C-4EC1-9C7F-65B6BDC74ADD}" destId="{6353E3FF-D8E3-4CF2-8DA0-BEA4BDC80423}" srcOrd="0" destOrd="0" parTransId="{532E95C8-285B-4746-A819-4885681365FB}" sibTransId="{2FEA2437-2058-4CC2-855B-B61EAAF18442}"/>
    <dgm:cxn modelId="{02256380-BA5A-4A61-9325-CD6732458919}" type="presOf" srcId="{154D655D-37ED-4515-974F-A056C59FB7A3}" destId="{84240582-57B8-4B9A-8EAA-DD358F798C30}" srcOrd="0" destOrd="0" presId="urn:microsoft.com/office/officeart/2005/8/layout/venn1"/>
    <dgm:cxn modelId="{E603B590-5EE3-4C94-818B-1259FE9A42D7}" type="presOf" srcId="{F44E2864-359E-454D-86A8-987827924080}" destId="{72EABB51-1571-468A-9CFE-2F77E12E0E52}" srcOrd="0" destOrd="0" presId="urn:microsoft.com/office/officeart/2005/8/layout/venn1"/>
    <dgm:cxn modelId="{FAFBE2A7-5CD9-4AE9-A05D-A1D161D0F2F5}" type="presOf" srcId="{967350CB-E86C-4EC1-9C7F-65B6BDC74ADD}" destId="{6B318129-8EA2-4590-9CFC-6AC391F4CE0F}" srcOrd="0" destOrd="0" presId="urn:microsoft.com/office/officeart/2005/8/layout/venn1"/>
    <dgm:cxn modelId="{12F866CB-7DDD-4E4E-822F-FB364D5E21C5}" srcId="{967350CB-E86C-4EC1-9C7F-65B6BDC74ADD}" destId="{929FF6B0-2220-461B-9E2F-F2D650C880E9}" srcOrd="6" destOrd="0" parTransId="{E4B5B513-4A06-407C-9E52-BE9CA4373D93}" sibTransId="{5193FFC5-2AD0-432F-A86F-E6049BCC117A}"/>
    <dgm:cxn modelId="{4D4E88CE-954D-4837-9720-1A14F53A5DD0}" type="presOf" srcId="{79CFCD93-3893-49A1-A45F-BBEF510A8FA3}" destId="{C26FED6D-3845-499E-B29C-71C88EEFAD9F}" srcOrd="0" destOrd="0" presId="urn:microsoft.com/office/officeart/2005/8/layout/venn1"/>
    <dgm:cxn modelId="{9EDB7DD5-2FE2-46FA-9B43-6EE770762C87}" type="presOf" srcId="{929FF6B0-2220-461B-9E2F-F2D650C880E9}" destId="{A4B84073-5A9F-421D-9429-AEAE696895AF}" srcOrd="0" destOrd="0" presId="urn:microsoft.com/office/officeart/2005/8/layout/venn1"/>
    <dgm:cxn modelId="{C069B9EE-B9DF-4A84-B7F2-9B09FCD6089F}" srcId="{967350CB-E86C-4EC1-9C7F-65B6BDC74ADD}" destId="{86422EBF-BAD0-4535-9198-08FE3953673B}" srcOrd="3" destOrd="0" parTransId="{B7C33AB4-840F-4B89-8CA3-F32BC54B4632}" sibTransId="{5C86C821-FD78-45B5-A6FA-5C271722B2B1}"/>
    <dgm:cxn modelId="{B36B0F23-2B77-4A2B-8F4A-AFB5592101EE}" type="presParOf" srcId="{6B318129-8EA2-4590-9CFC-6AC391F4CE0F}" destId="{9AD2A22E-3612-48CD-9055-F081A7D314E4}" srcOrd="0" destOrd="0" presId="urn:microsoft.com/office/officeart/2005/8/layout/venn1"/>
    <dgm:cxn modelId="{0064585C-06F4-4EB2-95E2-5197981079D0}" type="presParOf" srcId="{6B318129-8EA2-4590-9CFC-6AC391F4CE0F}" destId="{0F6ED922-3B47-4FF2-955B-A72305A63A23}" srcOrd="1" destOrd="0" presId="urn:microsoft.com/office/officeart/2005/8/layout/venn1"/>
    <dgm:cxn modelId="{1E767C41-E007-4C33-8F29-F3DA76B18F15}" type="presParOf" srcId="{6B318129-8EA2-4590-9CFC-6AC391F4CE0F}" destId="{FFE245CB-C0AA-4F96-9D02-9CD96BF358D4}" srcOrd="2" destOrd="0" presId="urn:microsoft.com/office/officeart/2005/8/layout/venn1"/>
    <dgm:cxn modelId="{08E2C317-B238-4BB0-AF15-4B1D6133815D}" type="presParOf" srcId="{6B318129-8EA2-4590-9CFC-6AC391F4CE0F}" destId="{C26FED6D-3845-499E-B29C-71C88EEFAD9F}" srcOrd="3" destOrd="0" presId="urn:microsoft.com/office/officeart/2005/8/layout/venn1"/>
    <dgm:cxn modelId="{9956FD44-820F-4615-8C93-D936E165D57F}" type="presParOf" srcId="{6B318129-8EA2-4590-9CFC-6AC391F4CE0F}" destId="{2D4F29BD-B773-454D-B194-9E59BA893CD1}" srcOrd="4" destOrd="0" presId="urn:microsoft.com/office/officeart/2005/8/layout/venn1"/>
    <dgm:cxn modelId="{3ECED570-1A65-487D-9D3E-836282039C83}" type="presParOf" srcId="{6B318129-8EA2-4590-9CFC-6AC391F4CE0F}" destId="{72EABB51-1571-468A-9CFE-2F77E12E0E52}" srcOrd="5" destOrd="0" presId="urn:microsoft.com/office/officeart/2005/8/layout/venn1"/>
    <dgm:cxn modelId="{649012EE-6931-4AD9-BEB8-495D2CA8E421}" type="presParOf" srcId="{6B318129-8EA2-4590-9CFC-6AC391F4CE0F}" destId="{AE78D9B7-361B-44EA-986C-DDD5224AE19D}" srcOrd="6" destOrd="0" presId="urn:microsoft.com/office/officeart/2005/8/layout/venn1"/>
    <dgm:cxn modelId="{66F5DAD1-0CCC-425B-B9EB-6B70D3AD7EC9}" type="presParOf" srcId="{6B318129-8EA2-4590-9CFC-6AC391F4CE0F}" destId="{263FE971-F99A-4E26-B02E-E81FBB4D3C2A}" srcOrd="7" destOrd="0" presId="urn:microsoft.com/office/officeart/2005/8/layout/venn1"/>
    <dgm:cxn modelId="{F77887B7-B047-46FC-B7F0-83BB0571172E}" type="presParOf" srcId="{6B318129-8EA2-4590-9CFC-6AC391F4CE0F}" destId="{4CAD6159-8EED-4190-9AA3-FEAA55B41D58}" srcOrd="8" destOrd="0" presId="urn:microsoft.com/office/officeart/2005/8/layout/venn1"/>
    <dgm:cxn modelId="{A35BC6BD-3E44-4D6F-B79A-4961C98B884E}" type="presParOf" srcId="{6B318129-8EA2-4590-9CFC-6AC391F4CE0F}" destId="{D841A9B6-063B-4992-BFAF-C4C986B46509}" srcOrd="9" destOrd="0" presId="urn:microsoft.com/office/officeart/2005/8/layout/venn1"/>
    <dgm:cxn modelId="{14E39129-A906-420E-8D82-235A6B55646B}" type="presParOf" srcId="{6B318129-8EA2-4590-9CFC-6AC391F4CE0F}" destId="{2EB06E61-04D0-476A-B85E-8DC4DD89BFEE}" srcOrd="10" destOrd="0" presId="urn:microsoft.com/office/officeart/2005/8/layout/venn1"/>
    <dgm:cxn modelId="{E5337BB5-BA6F-492B-8F3F-01FD7F4CFAD6}" type="presParOf" srcId="{6B318129-8EA2-4590-9CFC-6AC391F4CE0F}" destId="{84240582-57B8-4B9A-8EAA-DD358F798C30}" srcOrd="11" destOrd="0" presId="urn:microsoft.com/office/officeart/2005/8/layout/venn1"/>
    <dgm:cxn modelId="{D4904029-987D-4F99-8C46-8EA7AB0B69B0}" type="presParOf" srcId="{6B318129-8EA2-4590-9CFC-6AC391F4CE0F}" destId="{CB1F3319-27C0-419A-B448-C143E4725377}" srcOrd="12" destOrd="0" presId="urn:microsoft.com/office/officeart/2005/8/layout/venn1"/>
    <dgm:cxn modelId="{CB1A3357-3D7F-4F22-951B-3632FD090F27}" type="presParOf" srcId="{6B318129-8EA2-4590-9CFC-6AC391F4CE0F}" destId="{A4B84073-5A9F-421D-9429-AEAE696895A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2A22E-3612-48CD-9055-F081A7D314E4}">
      <dsp:nvSpPr>
        <dsp:cNvPr id="0" name=""/>
        <dsp:cNvSpPr/>
      </dsp:nvSpPr>
      <dsp:spPr>
        <a:xfrm>
          <a:off x="1509933" y="822376"/>
          <a:ext cx="953642" cy="9537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6ED922-3B47-4FF2-955B-A72305A63A23}">
      <dsp:nvSpPr>
        <dsp:cNvPr id="0" name=""/>
        <dsp:cNvSpPr/>
      </dsp:nvSpPr>
      <dsp:spPr>
        <a:xfrm>
          <a:off x="1440397" y="77964"/>
          <a:ext cx="1092715" cy="5847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397" y="77964"/>
        <a:ext cx="1092715" cy="584769"/>
      </dsp:txXfrm>
    </dsp:sp>
    <dsp:sp modelId="{FFE245CB-C0AA-4F96-9D02-9CD96BF358D4}">
      <dsp:nvSpPr>
        <dsp:cNvPr id="0" name=""/>
        <dsp:cNvSpPr/>
      </dsp:nvSpPr>
      <dsp:spPr>
        <a:xfrm>
          <a:off x="1789668" y="956873"/>
          <a:ext cx="953642" cy="953759"/>
        </a:xfrm>
        <a:prstGeom prst="ellipse">
          <a:avLst/>
        </a:prstGeom>
        <a:solidFill>
          <a:schemeClr val="accent4">
            <a:alpha val="50000"/>
            <a:hueOff val="-1712746"/>
            <a:satOff val="0"/>
            <a:lumOff val="-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6FED6D-3845-499E-B29C-71C88EEFAD9F}">
      <dsp:nvSpPr>
        <dsp:cNvPr id="0" name=""/>
        <dsp:cNvSpPr/>
      </dsp:nvSpPr>
      <dsp:spPr>
        <a:xfrm>
          <a:off x="2860927" y="633495"/>
          <a:ext cx="1033112" cy="643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0927" y="633495"/>
        <a:ext cx="1033112" cy="643246"/>
      </dsp:txXfrm>
    </dsp:sp>
    <dsp:sp modelId="{2D4F29BD-B773-454D-B194-9E59BA893CD1}">
      <dsp:nvSpPr>
        <dsp:cNvPr id="0" name=""/>
        <dsp:cNvSpPr/>
      </dsp:nvSpPr>
      <dsp:spPr>
        <a:xfrm>
          <a:off x="1858410" y="1259491"/>
          <a:ext cx="953642" cy="953759"/>
        </a:xfrm>
        <a:prstGeom prst="ellipse">
          <a:avLst/>
        </a:prstGeom>
        <a:solidFill>
          <a:schemeClr val="accent4">
            <a:alpha val="50000"/>
            <a:hueOff val="-3425492"/>
            <a:satOff val="0"/>
            <a:lumOff val="-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EABB51-1571-468A-9CFE-2F77E12E0E52}">
      <dsp:nvSpPr>
        <dsp:cNvPr id="0" name=""/>
        <dsp:cNvSpPr/>
      </dsp:nvSpPr>
      <dsp:spPr>
        <a:xfrm>
          <a:off x="2960264" y="1452173"/>
          <a:ext cx="1013245" cy="687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264" y="1452173"/>
        <a:ext cx="1013245" cy="687104"/>
      </dsp:txXfrm>
    </dsp:sp>
    <dsp:sp modelId="{AE78D9B7-361B-44EA-986C-DDD5224AE19D}">
      <dsp:nvSpPr>
        <dsp:cNvPr id="0" name=""/>
        <dsp:cNvSpPr/>
      </dsp:nvSpPr>
      <dsp:spPr>
        <a:xfrm>
          <a:off x="1664900" y="1502170"/>
          <a:ext cx="953642" cy="953759"/>
        </a:xfrm>
        <a:prstGeom prst="ellipse">
          <a:avLst/>
        </a:prstGeom>
        <a:solidFill>
          <a:schemeClr val="accent4">
            <a:alpha val="50000"/>
            <a:hueOff val="-5138238"/>
            <a:satOff val="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3FE971-F99A-4E26-B02E-E81FBB4D3C2A}">
      <dsp:nvSpPr>
        <dsp:cNvPr id="0" name=""/>
        <dsp:cNvSpPr/>
      </dsp:nvSpPr>
      <dsp:spPr>
        <a:xfrm>
          <a:off x="2523178" y="2373185"/>
          <a:ext cx="1092715" cy="6286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3178" y="2373185"/>
        <a:ext cx="1092715" cy="628627"/>
      </dsp:txXfrm>
    </dsp:sp>
    <dsp:sp modelId="{4CAD6159-8EED-4190-9AA3-FEAA55B41D58}">
      <dsp:nvSpPr>
        <dsp:cNvPr id="0" name=""/>
        <dsp:cNvSpPr/>
      </dsp:nvSpPr>
      <dsp:spPr>
        <a:xfrm>
          <a:off x="1354966" y="1502170"/>
          <a:ext cx="953642" cy="953759"/>
        </a:xfrm>
        <a:prstGeom prst="ellipse">
          <a:avLst/>
        </a:prstGeom>
        <a:solidFill>
          <a:schemeClr val="accent4">
            <a:alpha val="50000"/>
            <a:hueOff val="-6850984"/>
            <a:satOff val="0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41A9B6-063B-4992-BFAF-C4C986B46509}">
      <dsp:nvSpPr>
        <dsp:cNvPr id="0" name=""/>
        <dsp:cNvSpPr/>
      </dsp:nvSpPr>
      <dsp:spPr>
        <a:xfrm>
          <a:off x="357615" y="2373185"/>
          <a:ext cx="1092715" cy="6286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Personal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615" y="2373185"/>
        <a:ext cx="1092715" cy="628627"/>
      </dsp:txXfrm>
    </dsp:sp>
    <dsp:sp modelId="{2EB06E61-04D0-476A-B85E-8DC4DD89BFEE}">
      <dsp:nvSpPr>
        <dsp:cNvPr id="0" name=""/>
        <dsp:cNvSpPr/>
      </dsp:nvSpPr>
      <dsp:spPr>
        <a:xfrm>
          <a:off x="1161456" y="1259491"/>
          <a:ext cx="953642" cy="953759"/>
        </a:xfrm>
        <a:prstGeom prst="ellipse">
          <a:avLst/>
        </a:prstGeom>
        <a:solidFill>
          <a:schemeClr val="accent4">
            <a:alpha val="50000"/>
            <a:hueOff val="-8563730"/>
            <a:satOff val="0"/>
            <a:lumOff val="-1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240582-57B8-4B9A-8EAA-DD358F798C30}">
      <dsp:nvSpPr>
        <dsp:cNvPr id="0" name=""/>
        <dsp:cNvSpPr/>
      </dsp:nvSpPr>
      <dsp:spPr>
        <a:xfrm>
          <a:off x="0" y="1452173"/>
          <a:ext cx="1013245" cy="687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52173"/>
        <a:ext cx="1013245" cy="687104"/>
      </dsp:txXfrm>
    </dsp:sp>
    <dsp:sp modelId="{CB1F3319-27C0-419A-B448-C143E4725377}">
      <dsp:nvSpPr>
        <dsp:cNvPr id="0" name=""/>
        <dsp:cNvSpPr/>
      </dsp:nvSpPr>
      <dsp:spPr>
        <a:xfrm>
          <a:off x="1230198" y="956873"/>
          <a:ext cx="953642" cy="953759"/>
        </a:xfrm>
        <a:prstGeom prst="ellipse">
          <a:avLst/>
        </a:prstGeom>
        <a:solidFill>
          <a:schemeClr val="accent4">
            <a:alpha val="50000"/>
            <a:hueOff val="-10276477"/>
            <a:satOff val="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B84073-5A9F-421D-9429-AEAE696895AF}">
      <dsp:nvSpPr>
        <dsp:cNvPr id="0" name=""/>
        <dsp:cNvSpPr/>
      </dsp:nvSpPr>
      <dsp:spPr>
        <a:xfrm>
          <a:off x="79470" y="633495"/>
          <a:ext cx="1033112" cy="643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Political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70" y="633495"/>
        <a:ext cx="1033112" cy="64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210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6510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80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14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22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20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13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661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11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20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67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99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6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408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329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CBDD-BB6D-43CF-8451-A78EF66A91B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8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28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103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335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965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662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67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Druhy bezpečnosti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/>
              <a:t>Úvod do bezpečnostních a strategických studií</a:t>
            </a:r>
            <a:r>
              <a:rPr lang="cs-CZ" sz="2000" dirty="0"/>
              <a:t>, 15. 11. 2023</a:t>
            </a: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Změna paradigmatu? 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92745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Woman in Iran</a:t>
            </a:r>
            <a:r>
              <a:rPr lang="cs-CZ" sz="2200" dirty="0"/>
              <a:t>: </a:t>
            </a:r>
            <a:r>
              <a:rPr lang="en-US" sz="2200" dirty="0"/>
              <a:t>"</a:t>
            </a:r>
            <a:r>
              <a:rPr lang="en-US" sz="2200" i="1" dirty="0"/>
              <a:t>I believe that a girl cannot feel secure</a:t>
            </a:r>
            <a:r>
              <a:rPr lang="cs-CZ" sz="2200" i="1" dirty="0"/>
              <a:t> </a:t>
            </a:r>
            <a:r>
              <a:rPr lang="en-US" sz="2200" i="1" dirty="0"/>
              <a:t>until she is married and has someone to</a:t>
            </a:r>
            <a:r>
              <a:rPr lang="cs-CZ" sz="2200" i="1" dirty="0"/>
              <a:t> </a:t>
            </a:r>
            <a:r>
              <a:rPr lang="en-US" sz="2200" i="1" dirty="0"/>
              <a:t>depend on</a:t>
            </a:r>
            <a:r>
              <a:rPr lang="cs-CZ" sz="2200" dirty="0"/>
              <a:t>.</a:t>
            </a:r>
            <a:r>
              <a:rPr lang="en-US" sz="2200" dirty="0"/>
              <a:t>"</a:t>
            </a:r>
            <a:endParaRPr lang="cs-CZ" sz="22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Man in Namibia</a:t>
            </a:r>
            <a:r>
              <a:rPr lang="cs-CZ" sz="2200" dirty="0"/>
              <a:t>: </a:t>
            </a:r>
            <a:r>
              <a:rPr lang="en-US" sz="2200" dirty="0"/>
              <a:t>"</a:t>
            </a:r>
            <a:r>
              <a:rPr lang="en-US" sz="2200" i="1" dirty="0"/>
              <a:t>Robberies make me feel insecure.</a:t>
            </a:r>
            <a:r>
              <a:rPr lang="cs-CZ" sz="2200" i="1" dirty="0"/>
              <a:t> I s</a:t>
            </a:r>
            <a:r>
              <a:rPr lang="en-US" sz="2200" i="1" dirty="0" err="1"/>
              <a:t>ometimes</a:t>
            </a:r>
            <a:r>
              <a:rPr lang="en-US" sz="2200" i="1" dirty="0"/>
              <a:t> feel as though even my life</a:t>
            </a:r>
            <a:r>
              <a:rPr lang="cs-CZ" sz="2200" i="1" dirty="0"/>
              <a:t> </a:t>
            </a:r>
            <a:r>
              <a:rPr lang="en-US" sz="2200" i="1" dirty="0"/>
              <a:t>will be stolen</a:t>
            </a:r>
            <a:r>
              <a:rPr lang="en-US" sz="2200" dirty="0"/>
              <a:t>."</a:t>
            </a:r>
            <a:endParaRPr lang="cs-CZ" sz="22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W</a:t>
            </a:r>
            <a:r>
              <a:rPr lang="cs-CZ" sz="2200" dirty="0"/>
              <a:t>o</a:t>
            </a:r>
            <a:r>
              <a:rPr lang="en-US" sz="2200" dirty="0"/>
              <a:t>man in Paraguay</a:t>
            </a:r>
            <a:r>
              <a:rPr lang="cs-CZ" sz="2200" dirty="0"/>
              <a:t>: </a:t>
            </a:r>
            <a:r>
              <a:rPr lang="en-US" sz="2200" dirty="0"/>
              <a:t>"</a:t>
            </a:r>
            <a:r>
              <a:rPr lang="en-US" sz="2200" i="1" dirty="0"/>
              <a:t>I feel secure because I feel fulfilled and</a:t>
            </a:r>
            <a:r>
              <a:rPr lang="cs-CZ" sz="2200" i="1" dirty="0"/>
              <a:t> </a:t>
            </a:r>
            <a:r>
              <a:rPr lang="en-US" sz="2200" i="1" dirty="0"/>
              <a:t>have confidence in myself. I also feel secure</a:t>
            </a:r>
            <a:r>
              <a:rPr lang="cs-CZ" sz="2200" i="1" dirty="0"/>
              <a:t> </a:t>
            </a:r>
            <a:r>
              <a:rPr lang="en-US" sz="2200" i="1" dirty="0"/>
              <a:t>because God is great and watches</a:t>
            </a:r>
            <a:r>
              <a:rPr lang="cs-CZ" sz="2200" i="1" dirty="0"/>
              <a:t> </a:t>
            </a:r>
            <a:r>
              <a:rPr lang="en-US" sz="2200" i="1" dirty="0"/>
              <a:t>over me</a:t>
            </a:r>
            <a:r>
              <a:rPr lang="en-US" sz="2200" dirty="0"/>
              <a:t>."</a:t>
            </a: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064897-097C-8406-25A4-D579C2C1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877" y="1580947"/>
            <a:ext cx="3011685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Dimenze lidské bezpečnost</a:t>
            </a:r>
          </a:p>
        </p:txBody>
      </p:sp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682FB187-E3BB-99C3-EF7C-7D84C1695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59850"/>
              </p:ext>
            </p:extLst>
          </p:nvPr>
        </p:nvGraphicFramePr>
        <p:xfrm>
          <a:off x="8116886" y="3008059"/>
          <a:ext cx="3973510" cy="307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C5C96FFB-93D3-0A30-BFC1-A68445884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13" y="1067941"/>
            <a:ext cx="7773404" cy="3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123371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8" name="Obrázek 7" descr="Obsah obrázku text, snímek obrazovky, míč, Grafika&#10;&#10;Popis byl vytvořen automaticky">
            <a:extLst>
              <a:ext uri="{FF2B5EF4-FFF2-40B4-BE49-F238E27FC236}">
                <a16:creationId xmlns:a16="http://schemas.microsoft.com/office/drawing/2014/main" id="{BDFEFE14-B49F-7342-9316-7DAFB80EB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94" y="327200"/>
            <a:ext cx="2396534" cy="31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D2C07EC-75ED-2B22-76FF-8D0DEFDE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628" y="2593281"/>
            <a:ext cx="3473560" cy="298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4CD8C8-430F-8508-1213-7777D38B7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7" y="353663"/>
            <a:ext cx="6681155" cy="373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41C443C-4F7F-229C-6E8A-5A199F3AE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35" y="4325797"/>
            <a:ext cx="5397777" cy="212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67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14377B-AE40-C5D4-F9AA-1874999B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30" y="482600"/>
            <a:ext cx="9632451" cy="59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8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12337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praktický dopad (</a:t>
            </a:r>
            <a:r>
              <a:rPr lang="cs-CZ" sz="2200" dirty="0" err="1"/>
              <a:t>Human</a:t>
            </a:r>
            <a:r>
              <a:rPr lang="cs-CZ" sz="2200" dirty="0"/>
              <a:t> </a:t>
            </a:r>
            <a:r>
              <a:rPr lang="cs-CZ" sz="2200" dirty="0" err="1"/>
              <a:t>Security</a:t>
            </a:r>
            <a:r>
              <a:rPr lang="cs-CZ" sz="2200" dirty="0"/>
              <a:t> Network, </a:t>
            </a:r>
            <a:br>
              <a:rPr lang="cs-CZ" sz="2200" dirty="0"/>
            </a:br>
            <a:r>
              <a:rPr lang="cs-CZ" sz="2200" dirty="0" err="1"/>
              <a:t>Responsibility</a:t>
            </a:r>
            <a:r>
              <a:rPr lang="cs-CZ" sz="2200" dirty="0"/>
              <a:t> to </a:t>
            </a:r>
            <a:r>
              <a:rPr lang="cs-CZ" sz="2200" dirty="0" err="1"/>
              <a:t>Protect</a:t>
            </a:r>
            <a:r>
              <a:rPr lang="cs-CZ" sz="2200" dirty="0"/>
              <a:t> / R2P)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u="sng" dirty="0"/>
              <a:t>kritika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chybí přesná definice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příliš široký koncept - nejasný návod pro osoby s rozhodovací pravomocí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možné zneužití konceptu pro ospravedlnění (vojenských) intervencí v jiných zemích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6AC4EE-4862-B766-F5E5-A449286A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71" y="312040"/>
            <a:ext cx="4460747" cy="334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5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Holistický náhled na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9034800" cy="413999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Barry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Buzan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3 roviny bezpečnosti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jedinci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1) -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2) -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mezinárodní systém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nelze je pojímat odděleně, nutné propojit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systémová bezpečnost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propojuje všechny 3 roviny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zohlednění zranitelností jiných aktérů, vnímání sebe jako možné hrozby…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možné řešení dilematu - přílišná zranitelnost x bezpečnostní dilema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stabilita systému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co nejširší distribuce moci a odpovědnosti napříč 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úrovněmi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F093F2-3CF5-0999-D722-0460A81C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94" y="378000"/>
            <a:ext cx="2202624" cy="350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94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Vernakulární</a:t>
            </a:r>
            <a:r>
              <a:rPr lang="cs-CZ" sz="3200" dirty="0"/>
              <a:t>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založena na konstruktivistickém přístupu k bezpečnosti a lidské bezpečnost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kritika mluvení za lidi </a:t>
            </a:r>
            <a:r>
              <a:rPr lang="en-US" sz="2200" dirty="0"/>
              <a:t>x </a:t>
            </a:r>
            <a:r>
              <a:rPr lang="cs-CZ" sz="2200" b="1" dirty="0"/>
              <a:t>mluvení k lidem </a:t>
            </a:r>
            <a:r>
              <a:rPr lang="en-US" sz="2200" dirty="0"/>
              <a:t>/ </a:t>
            </a:r>
            <a:r>
              <a:rPr lang="cs-CZ" sz="2200" b="1" dirty="0"/>
              <a:t>s lidmi</a:t>
            </a:r>
            <a:endParaRPr lang="en-US" sz="22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bezpečnost jako sporný koncept </a:t>
            </a:r>
            <a:r>
              <a:rPr lang="en-US" sz="2200" dirty="0"/>
              <a:t>= </a:t>
            </a:r>
            <a:r>
              <a:rPr lang="cs-CZ" sz="2200" dirty="0"/>
              <a:t>různé významy pro různé lidi</a:t>
            </a:r>
          </a:p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i="1" dirty="0"/>
              <a:t>Jaký význam lidé přisuzují bezpečnosti ve svých každodenních životech?</a:t>
            </a:r>
            <a:endParaRPr lang="en-US" sz="2200" b="1" i="1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velká pluralita významů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bezpečnosti (plurál) namísto jedné bezpečnosti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významná role kontextu (historie, geografie, kultura... )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5019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Vernakulární</a:t>
            </a:r>
            <a:r>
              <a:rPr lang="cs-CZ" sz="3200" dirty="0"/>
              <a:t> bezpečnost: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6345388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Lee Jarvis a Michael Lister (2012) </a:t>
            </a:r>
            <a:r>
              <a:rPr lang="cs-CZ" sz="2000" dirty="0"/>
              <a:t>„</a:t>
            </a:r>
            <a:r>
              <a:rPr lang="en-US" sz="2000" dirty="0"/>
              <a:t>Vernacular Securities and Their Study: A Qualitative Analysis and Research Agenda</a:t>
            </a:r>
            <a:r>
              <a:rPr lang="cs-CZ" sz="2000" dirty="0"/>
              <a:t>“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0000DC"/>
                </a:solidFill>
              </a:rPr>
              <a:t>(a) </a:t>
            </a:r>
            <a:r>
              <a:rPr lang="cs-CZ" sz="2000" i="1" dirty="0">
                <a:solidFill>
                  <a:srgbClr val="0000DC"/>
                </a:solidFill>
              </a:rPr>
              <a:t>Jakým typům hrozeb lidé v zemi čelí</a:t>
            </a:r>
            <a:r>
              <a:rPr lang="en-US" sz="2000" i="1" dirty="0">
                <a:solidFill>
                  <a:srgbClr val="0000DC"/>
                </a:solidFill>
              </a:rPr>
              <a:t>? (b) </a:t>
            </a:r>
            <a:r>
              <a:rPr lang="cs-CZ" sz="2000" i="1" dirty="0">
                <a:solidFill>
                  <a:srgbClr val="0000DC"/>
                </a:solidFill>
              </a:rPr>
              <a:t>Jaké jsou hlavní hrozby pro vaši vlastní bezpečnost</a:t>
            </a:r>
            <a:r>
              <a:rPr lang="en-US" sz="2000" i="1" dirty="0">
                <a:solidFill>
                  <a:srgbClr val="0000DC"/>
                </a:solidFill>
              </a:rPr>
              <a:t>? (c) </a:t>
            </a:r>
            <a:r>
              <a:rPr lang="cs-CZ" sz="2000" i="1" dirty="0">
                <a:solidFill>
                  <a:srgbClr val="0000DC"/>
                </a:solidFill>
              </a:rPr>
              <a:t>Jak se bezpečnostní hrozby měnily v čase, pokud vůbec</a:t>
            </a:r>
            <a:r>
              <a:rPr lang="en-US" sz="2000" i="1" dirty="0">
                <a:solidFill>
                  <a:srgbClr val="0000DC"/>
                </a:solidFill>
              </a:rPr>
              <a:t>? (d) </a:t>
            </a:r>
            <a:r>
              <a:rPr lang="cs-CZ" sz="2000" i="1" dirty="0">
                <a:solidFill>
                  <a:srgbClr val="0000DC"/>
                </a:solidFill>
              </a:rPr>
              <a:t>Co pro vás znamená bezpečnost? </a:t>
            </a:r>
            <a:r>
              <a:rPr lang="en-US" sz="2000" i="1" dirty="0">
                <a:solidFill>
                  <a:srgbClr val="0000DC"/>
                </a:solidFill>
              </a:rPr>
              <a:t>(e) </a:t>
            </a:r>
            <a:r>
              <a:rPr lang="cs-CZ" sz="2000" i="1" dirty="0">
                <a:solidFill>
                  <a:srgbClr val="0000DC"/>
                </a:solidFill>
              </a:rPr>
              <a:t>Kdo si myslíte, že je za bezpečnost zodpovědný?</a:t>
            </a:r>
            <a:endParaRPr lang="en-US" sz="2000" i="1" dirty="0">
              <a:solidFill>
                <a:srgbClr val="0000DC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3F6EFE-A612-FA9D-F600-99BEF282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756" y="965434"/>
            <a:ext cx="4963238" cy="483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90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F6331F6-A040-C0DB-BC21-EC339795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8" y="1278055"/>
            <a:ext cx="7060857" cy="416558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/>
              <a:t>Vernakulární bezpečnost: příklad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665108"/>
            <a:ext cx="4303142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Bruce </a:t>
            </a:r>
            <a:r>
              <a:rPr lang="en-US" sz="2000" dirty="0" err="1"/>
              <a:t>Bakera</a:t>
            </a:r>
            <a:r>
              <a:rPr lang="en-US" sz="2000" dirty="0"/>
              <a:t> and Manu </a:t>
            </a:r>
            <a:r>
              <a:rPr lang="en-US" sz="2000" dirty="0" err="1"/>
              <a:t>Lekunze</a:t>
            </a:r>
            <a:r>
              <a:rPr lang="cs-CZ" sz="2000" dirty="0"/>
              <a:t> (2019) </a:t>
            </a:r>
            <a:r>
              <a:rPr lang="en-US" sz="2000" i="1" dirty="0"/>
              <a:t>The character and value of vernacular security: the case of</a:t>
            </a:r>
            <a:r>
              <a:rPr lang="cs-CZ" sz="2000" i="1" dirty="0"/>
              <a:t> </a:t>
            </a:r>
            <a:r>
              <a:rPr lang="en-US" sz="2000" i="1" dirty="0"/>
              <a:t>South West Cameroon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DC"/>
                </a:solidFill>
              </a:rPr>
              <a:t>„</a:t>
            </a:r>
            <a:r>
              <a:rPr lang="cs-CZ" sz="2000" i="1" dirty="0">
                <a:solidFill>
                  <a:srgbClr val="0000DC"/>
                </a:solidFill>
              </a:rPr>
              <a:t>Co se počítá jako bezpečnostní téma</a:t>
            </a:r>
            <a:r>
              <a:rPr lang="en-US" sz="2000" i="1" dirty="0">
                <a:solidFill>
                  <a:srgbClr val="0000DC"/>
                </a:solidFill>
              </a:rPr>
              <a:t>? </a:t>
            </a:r>
            <a:r>
              <a:rPr lang="cs-CZ" sz="2000" i="1" dirty="0">
                <a:solidFill>
                  <a:srgbClr val="0000DC"/>
                </a:solidFill>
              </a:rPr>
              <a:t>Čí je bezpečnost</a:t>
            </a:r>
            <a:r>
              <a:rPr lang="en-US" sz="2000" i="1" dirty="0">
                <a:solidFill>
                  <a:srgbClr val="0000DC"/>
                </a:solidFill>
              </a:rPr>
              <a:t>? </a:t>
            </a:r>
            <a:r>
              <a:rPr lang="cs-CZ" sz="2000" i="1" dirty="0">
                <a:solidFill>
                  <a:srgbClr val="0000DC"/>
                </a:solidFill>
              </a:rPr>
              <a:t>Jak je bezpečnost zajišťována</a:t>
            </a:r>
            <a:r>
              <a:rPr lang="en-US" sz="2000" i="1" dirty="0">
                <a:solidFill>
                  <a:srgbClr val="0000DC"/>
                </a:solidFill>
              </a:rPr>
              <a:t>?</a:t>
            </a:r>
            <a:r>
              <a:rPr lang="cs-CZ" sz="2000" i="1" dirty="0">
                <a:solidFill>
                  <a:srgbClr val="0000DC"/>
                </a:solidFill>
              </a:rPr>
              <a:t> Kdo zajišťuje bezpečnost</a:t>
            </a:r>
            <a:r>
              <a:rPr lang="en-US" sz="2000" i="1" dirty="0">
                <a:solidFill>
                  <a:srgbClr val="0000DC"/>
                </a:solidFill>
              </a:rPr>
              <a:t>?</a:t>
            </a:r>
            <a:r>
              <a:rPr lang="cs-CZ" sz="2000" dirty="0">
                <a:solidFill>
                  <a:srgbClr val="0000DC"/>
                </a:solidFill>
              </a:rPr>
              <a:t>“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84A82C-AE33-9BC2-C2C7-A180ED0D2B2F}"/>
              </a:ext>
            </a:extLst>
          </p:cNvPr>
          <p:cNvSpPr txBox="1"/>
          <p:nvPr/>
        </p:nvSpPr>
        <p:spPr>
          <a:xfrm>
            <a:off x="6952343" y="1674673"/>
            <a:ext cx="4825657" cy="3502497"/>
          </a:xfrm>
          <a:prstGeom prst="rect">
            <a:avLst/>
          </a:prstGeom>
          <a:solidFill>
            <a:srgbClr val="007A5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Jaké fenomény vnímají obyvatelé jihozápadního Kamerunu jako největší hrozby? </a:t>
            </a: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38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F6331F6-A040-C0DB-BC21-EC339795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57" y="1045586"/>
            <a:ext cx="8418285" cy="496640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/>
              <a:t>Vernakulární bezpečnost: příklad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7302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200" dirty="0"/>
              <a:t>Druhy bezpečnosti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Národní bezpečnost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Mezinárodní bezpečnost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Lidská bezpečnost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dirty="0" err="1"/>
              <a:t>Vernakulární</a:t>
            </a:r>
            <a:r>
              <a:rPr lang="cs-CZ" sz="2200" dirty="0"/>
              <a:t> bezpečnost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/>
              <a:t>Vernakulární bezpečnost: příklad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6345388" cy="4139998"/>
          </a:xfrm>
        </p:spPr>
        <p:txBody>
          <a:bodyPr/>
          <a:lstStyle/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Bezpečnost jako sporný koncept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Význam subjektivní bezpečnosti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Komunitní rozměr bezpečnosti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Bezpečnost jako jistota a stabilita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Široký náhled na hrozby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Široká škála poskytovatelů bezpečnosti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i="1" dirty="0">
              <a:solidFill>
                <a:srgbClr val="0000DC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dále důraz na svobodu (</a:t>
            </a:r>
            <a:r>
              <a:rPr lang="cs-CZ" sz="2200"/>
              <a:t>opak bezmoci)</a:t>
            </a: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2B32C5-BF5A-DB02-25E7-0A87ED57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64" y="829576"/>
            <a:ext cx="5254071" cy="4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0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Proč nelze nikdy dosáhnout absolutní národní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Proč je koncept národní bezpečnosti méně vhodný pro malé státy?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Jaká jsou úskalí přístupu mezinárodní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Jak se koncept lidské bezpečnosti liší od konceptu národní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Jaké jsou dimenze lidské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Jaký je rozdíl mezi lidskou a </a:t>
            </a:r>
            <a:r>
              <a:rPr lang="cs-CZ" sz="2200" i="1" dirty="0" err="1"/>
              <a:t>vernakulární</a:t>
            </a:r>
            <a:r>
              <a:rPr lang="cs-CZ" sz="2200" i="1" dirty="0"/>
              <a:t> bezpečností?</a:t>
            </a:r>
          </a:p>
        </p:txBody>
      </p:sp>
    </p:spTree>
    <p:extLst>
      <p:ext uri="{BB962C8B-B14F-4D97-AF65-F5344CB8AC3E}">
        <p14:creationId xmlns:p14="http://schemas.microsoft.com/office/powerpoint/2010/main" val="13940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4048625" y="1074878"/>
            <a:ext cx="2843465" cy="628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realismus</a:t>
            </a:r>
            <a:endParaRPr lang="cs-CZ" sz="5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2883568" y="1703053"/>
            <a:ext cx="1942265" cy="1005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endParaRPr lang="cs-CZ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4402972" y="2821308"/>
            <a:ext cx="1942265" cy="1005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</a:t>
            </a:r>
            <a:endParaRPr lang="cs-CZ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5470358" y="3939563"/>
            <a:ext cx="4379495" cy="1178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  <a:endParaRPr lang="cs-CZ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5298487" y="2318769"/>
            <a:ext cx="3497170" cy="10050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liberalismus</a:t>
            </a: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koncept národní bezpečnosti – 40. léta 20. století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idea společenské smlouvy - stát získává monopol na použití násilí pouze za podmínky, že je schopný (a ochotný) chránit vlastní občany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národní bezpečnost - všechny veřejné politiky skrze něž stát zajišťuje svoje přežití jako samostatné a suverénní entity </a:t>
            </a:r>
            <a:r>
              <a:rPr lang="en-US" sz="2200" dirty="0"/>
              <a:t>→</a:t>
            </a:r>
            <a:r>
              <a:rPr lang="cs-CZ" sz="2200" dirty="0"/>
              <a:t> bezpečí a prosperita občanů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bezpečnost: 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Arial (Základní text)"/>
              </a:rPr>
              <a:t>"… </a:t>
            </a:r>
            <a:r>
              <a:rPr lang="en-US" sz="2000" i="1" dirty="0">
                <a:latin typeface="Arial (Základní text)"/>
              </a:rPr>
              <a:t>a nation is secure to the extent to which it is not in danger of having to sacrifice </a:t>
            </a:r>
            <a:r>
              <a:rPr lang="en-US" sz="2000" i="1" u="sng" dirty="0">
                <a:latin typeface="Arial (Základní text)"/>
              </a:rPr>
              <a:t>core values</a:t>
            </a:r>
            <a:r>
              <a:rPr lang="en-US" sz="2000" i="1" dirty="0">
                <a:latin typeface="Arial (Základní text)"/>
              </a:rPr>
              <a:t> if it wishes to avoid war, and is able, if challenged, to maintain them by victory in such a war</a:t>
            </a:r>
            <a:r>
              <a:rPr lang="en-US" sz="2000" dirty="0">
                <a:latin typeface="Arial (Základní text)"/>
              </a:rPr>
              <a:t>.“ (Walter Lippman, 1943)</a:t>
            </a:r>
            <a:endParaRPr lang="cs-CZ" sz="2000" dirty="0">
              <a:latin typeface="Arial (Základní text)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Arial (Základní text)"/>
              </a:rPr>
              <a:t>“</a:t>
            </a:r>
            <a:r>
              <a:rPr lang="en-US" sz="2000" i="1" dirty="0">
                <a:latin typeface="Arial (Základní text)"/>
              </a:rPr>
              <a:t>Security itself is a relative </a:t>
            </a:r>
            <a:r>
              <a:rPr lang="en-US" sz="2000" i="1" u="sng" dirty="0">
                <a:latin typeface="Arial (Základní text)"/>
              </a:rPr>
              <a:t>freedom from war</a:t>
            </a:r>
            <a:r>
              <a:rPr lang="en-US" sz="2000" i="1" dirty="0">
                <a:latin typeface="Arial (Základní text)"/>
              </a:rPr>
              <a:t> coupled with a relatively high expectation that defeat will not be a consequence of any war that should occur</a:t>
            </a:r>
            <a:r>
              <a:rPr lang="en-US" sz="2000" dirty="0">
                <a:latin typeface="Arial (Základní text)"/>
              </a:rPr>
              <a:t>.“ (Ian Bellamy)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Arial (Základní text)"/>
              </a:rPr>
              <a:t>“… </a:t>
            </a:r>
            <a:r>
              <a:rPr lang="en-US" sz="2000" i="1" dirty="0">
                <a:latin typeface="Arial (Základní text)"/>
              </a:rPr>
              <a:t>security, in an objective sense, measures the </a:t>
            </a:r>
            <a:r>
              <a:rPr lang="en-US" sz="2000" i="1" u="sng" dirty="0">
                <a:latin typeface="Arial (Základní text)"/>
              </a:rPr>
              <a:t>absence of threats</a:t>
            </a:r>
            <a:r>
              <a:rPr lang="en-US" sz="2000" i="1" dirty="0">
                <a:latin typeface="Arial (Základní text)"/>
              </a:rPr>
              <a:t> to acquired </a:t>
            </a:r>
            <a:r>
              <a:rPr lang="en-US" sz="2000" i="1" u="sng" dirty="0">
                <a:latin typeface="Arial (Základní text)"/>
              </a:rPr>
              <a:t>values</a:t>
            </a:r>
            <a:r>
              <a:rPr lang="en-US" sz="2000" i="1" dirty="0">
                <a:latin typeface="Arial (Základní text)"/>
              </a:rPr>
              <a:t>, in a subjective sense, the </a:t>
            </a:r>
            <a:r>
              <a:rPr lang="en-US" sz="2000" i="1" u="sng" dirty="0">
                <a:latin typeface="Arial (Základní text)"/>
              </a:rPr>
              <a:t>absence of fear</a:t>
            </a:r>
            <a:r>
              <a:rPr lang="en-US" sz="2000" i="1" dirty="0">
                <a:latin typeface="Arial (Základní text)"/>
              </a:rPr>
              <a:t> that such values will be attacked</a:t>
            </a:r>
            <a:r>
              <a:rPr lang="en-US" sz="2000" dirty="0">
                <a:latin typeface="Arial (Základní text)"/>
              </a:rPr>
              <a:t>.“ (Arnold Wolfers, 1952)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031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bezpečnost: 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9465106" cy="4139998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Národní bezpečnost je stav, kdy objektu (národnímu státu jako celku nebo jeho podstatným atributům) </a:t>
            </a:r>
            <a:r>
              <a:rPr lang="cs-CZ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nehrozí závažné ohrožení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svrchovanosti, územní celistvosti, základům politického uspořádání, vnitřního pořádku a bezpečnosti, životů a zdraví občanů, majetkových hodnot a životního prostředí. </a:t>
            </a:r>
            <a:r>
              <a:rPr lang="cs-CZ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Ani jeho spojenci nejsou vystaveni hrozbám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které by v případě jejich aktivace vyžadovaly ozbrojenou či jinou rizikovou spoluúčast. Objekt je schopen a ochoten potenciální hrozby rozpoznat a v maximální možné míře jim zamezovat, popřípadě je eliminovat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.“ (Mareš 2003)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dirty="0">
              <a:latin typeface="Arial (Základní text)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1410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dirty="0"/>
              <a:t>► národní bezpečnost jako absence hrozeb hodnotám prostřednictvím odstrašení nebo obranných schopností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bezpečnost získána </a:t>
            </a:r>
            <a:r>
              <a:rPr lang="cs-CZ" sz="2200" b="1" dirty="0"/>
              <a:t>snižováním zranitelnosti </a:t>
            </a:r>
            <a:r>
              <a:rPr lang="cs-CZ" sz="2200" dirty="0"/>
              <a:t>(svépomoc = vojenská moc a ekonomické zdroje)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u="sng" dirty="0"/>
              <a:t>Diskuse</a:t>
            </a:r>
            <a:r>
              <a:rPr lang="cs-CZ" sz="2200" dirty="0"/>
              <a:t>: </a:t>
            </a:r>
            <a:r>
              <a:rPr lang="cs-CZ" sz="2200" b="1" i="1" dirty="0">
                <a:solidFill>
                  <a:srgbClr val="9100DC"/>
                </a:solidFill>
              </a:rPr>
              <a:t>Co to znamená pro malé státy? Lze dosáhnout absolutní bezpečnosti (mocnosti)?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dirty="0"/>
              <a:t>(absolutní) národní bezpečnost je nedosažitelná!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bezpečnostní dilema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riziko militarizované a bezpečností posedlé společnosti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118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Mezinárodní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146424" cy="456947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důraz na zdroje a příčiny hrozeb </a:t>
            </a:r>
            <a:r>
              <a:rPr lang="en-US" sz="2200" dirty="0"/>
              <a:t>→  </a:t>
            </a:r>
            <a:r>
              <a:rPr lang="cs-CZ" sz="2200" dirty="0"/>
              <a:t>usiluje o jejich zmírnění / eliminaci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závisí na </a:t>
            </a:r>
            <a:r>
              <a:rPr lang="cs-CZ" sz="2200" b="1" dirty="0"/>
              <a:t>řízení vztahů mezi státy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mezinárodní organizace a režimy: principy, normy, pravidla chování </a:t>
            </a:r>
            <a:r>
              <a:rPr lang="en-US" sz="2200" dirty="0"/>
              <a:t>→</a:t>
            </a:r>
            <a:r>
              <a:rPr lang="cs-CZ" sz="2200" dirty="0"/>
              <a:t> určitá míra řádu a stability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u="sng" dirty="0"/>
              <a:t>kritika</a:t>
            </a:r>
            <a:r>
              <a:rPr lang="cs-CZ" sz="2200" dirty="0"/>
              <a:t>: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nefunguje v kontextu mocenského soupeření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v praxi závisí na mocnostech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riziko přílišné zranitelnosti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b="1" i="1" dirty="0">
                <a:solidFill>
                  <a:srgbClr val="9100DC"/>
                </a:solidFill>
              </a:rPr>
              <a:t>=&gt; v praxi možná kombinace obou přístupů </a:t>
            </a:r>
            <a:r>
              <a:rPr lang="cs-CZ" sz="2200" dirty="0"/>
              <a:t>(bezpečnost jako břemeno 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→ zákon klesajících výnosů)</a:t>
            </a:r>
            <a:endParaRPr lang="cs-CZ" sz="2200" dirty="0"/>
          </a:p>
          <a:p>
            <a:pPr marL="7200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767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3602558-26F9-3562-4E24-4D99E834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537" y="3730171"/>
            <a:ext cx="3090463" cy="235009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Změna paradigmatu? 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92745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národní / mez. bezpečnost - státy jako ochránci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i="1" dirty="0">
                <a:solidFill>
                  <a:srgbClr val="9100DC"/>
                </a:solidFill>
              </a:rPr>
              <a:t>Co když stát ohrožuje vlastní občany?</a:t>
            </a:r>
            <a:endParaRPr lang="en-US" sz="2200" b="1" i="1" dirty="0">
              <a:solidFill>
                <a:srgbClr val="9100DC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200" dirty="0"/>
              <a:t>paradigm</a:t>
            </a:r>
            <a:r>
              <a:rPr lang="cs-CZ" sz="2200" dirty="0"/>
              <a:t>a</a:t>
            </a:r>
            <a:r>
              <a:rPr lang="en-US" sz="2200" dirty="0"/>
              <a:t> </a:t>
            </a:r>
            <a:r>
              <a:rPr lang="cs-CZ" sz="2200" dirty="0"/>
              <a:t>lidské bezpečnosti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primát </a:t>
            </a:r>
            <a:r>
              <a:rPr lang="cs-CZ" sz="2200" b="1" dirty="0"/>
              <a:t>blahobytu</a:t>
            </a:r>
            <a:r>
              <a:rPr lang="cs-CZ" sz="2200" dirty="0"/>
              <a:t> (</a:t>
            </a:r>
            <a:r>
              <a:rPr lang="cs-CZ" sz="2200" dirty="0" err="1"/>
              <a:t>well-being</a:t>
            </a:r>
            <a:r>
              <a:rPr lang="cs-CZ" sz="2200" dirty="0"/>
              <a:t>) můžu, žen a dětí nad právy a zájmy státu nebo mezinárodní společnosti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úzké (bezpečí) x široké pojetí (blahobyt, lidská práva)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3 elementy širokého pojetí: </a:t>
            </a:r>
            <a:r>
              <a:rPr lang="en-US" sz="2200" i="1" dirty="0"/>
              <a:t>freedom from fear </a:t>
            </a:r>
            <a:r>
              <a:rPr lang="en-US" sz="2200" dirty="0"/>
              <a:t>+ </a:t>
            </a:r>
            <a:r>
              <a:rPr lang="en-US" sz="2200" i="1" dirty="0"/>
              <a:t>freedom from want </a:t>
            </a:r>
            <a:r>
              <a:rPr lang="en-US" sz="2200" dirty="0"/>
              <a:t>+ </a:t>
            </a:r>
            <a:r>
              <a:rPr lang="en-US" sz="2200" i="1" dirty="0"/>
              <a:t>freedom to live in dignity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064897-097C-8406-25A4-D579C2C15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451" y="0"/>
            <a:ext cx="3011685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62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3105</TotalTime>
  <Words>1088</Words>
  <Application>Microsoft Office PowerPoint</Application>
  <PresentationFormat>Širokoúhlá obrazovka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Arial (Základní text)</vt:lpstr>
      <vt:lpstr>Calibri</vt:lpstr>
      <vt:lpstr>Helvetica</vt:lpstr>
      <vt:lpstr>Tahoma</vt:lpstr>
      <vt:lpstr>Wingdings</vt:lpstr>
      <vt:lpstr>Prezentace_MU_CZ</vt:lpstr>
      <vt:lpstr>Druhy bezpečnosti</vt:lpstr>
      <vt:lpstr>Struktura</vt:lpstr>
      <vt:lpstr>Prezentace aplikace PowerPoint</vt:lpstr>
      <vt:lpstr>Národní bezpečnost</vt:lpstr>
      <vt:lpstr>Národní bezpečnost: definice</vt:lpstr>
      <vt:lpstr>Národní bezpečnost: definice</vt:lpstr>
      <vt:lpstr>Národní bezpečnost</vt:lpstr>
      <vt:lpstr>Mezinárodní bezpečnost</vt:lpstr>
      <vt:lpstr>Změna paradigmatu? Lidská bezpečnost</vt:lpstr>
      <vt:lpstr>Změna paradigmatu? Lidská bezpečnost</vt:lpstr>
      <vt:lpstr>Dimenze lidské bezpečnost</vt:lpstr>
      <vt:lpstr>Lidská bezpečnost</vt:lpstr>
      <vt:lpstr>Prezentace aplikace PowerPoint</vt:lpstr>
      <vt:lpstr>Lidská bezpečnost</vt:lpstr>
      <vt:lpstr>Holistický náhled na bezpečnost</vt:lpstr>
      <vt:lpstr>Vernakulární bezpečnost</vt:lpstr>
      <vt:lpstr>Vernakulární bezpečnost: příklad</vt:lpstr>
      <vt:lpstr>Vernakulární bezpečnost: příklad</vt:lpstr>
      <vt:lpstr>Vernakulární bezpečnost: příklad</vt:lpstr>
      <vt:lpstr>Vernakulární bezpečnost: příklad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</dc:title>
  <dc:creator>Divišová Vendula</dc:creator>
  <cp:lastModifiedBy>Divišová Vendula</cp:lastModifiedBy>
  <cp:revision>91</cp:revision>
  <cp:lastPrinted>1601-01-01T00:00:00Z</cp:lastPrinted>
  <dcterms:created xsi:type="dcterms:W3CDTF">2023-01-27T07:04:45Z</dcterms:created>
  <dcterms:modified xsi:type="dcterms:W3CDTF">2023-11-16T07:41:18Z</dcterms:modified>
</cp:coreProperties>
</file>