
<file path=[Content_Types].xml><?xml version="1.0" encoding="utf-8"?>
<Types xmlns="http://schemas.openxmlformats.org/package/2006/content-types">
  <Default Extension="emf" ContentType="image/x-emf"/>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1"/>
  </p:notesMasterIdLst>
  <p:handoutMasterIdLst>
    <p:handoutMasterId r:id="rId22"/>
  </p:handoutMasterIdLst>
  <p:sldIdLst>
    <p:sldId id="256" r:id="rId2"/>
    <p:sldId id="257" r:id="rId3"/>
    <p:sldId id="278" r:id="rId4"/>
    <p:sldId id="279" r:id="rId5"/>
    <p:sldId id="276" r:id="rId6"/>
    <p:sldId id="258" r:id="rId7"/>
    <p:sldId id="280" r:id="rId8"/>
    <p:sldId id="259" r:id="rId9"/>
    <p:sldId id="260" r:id="rId10"/>
    <p:sldId id="261" r:id="rId11"/>
    <p:sldId id="262" r:id="rId12"/>
    <p:sldId id="264" r:id="rId13"/>
    <p:sldId id="263" r:id="rId14"/>
    <p:sldId id="265" r:id="rId15"/>
    <p:sldId id="266" r:id="rId16"/>
    <p:sldId id="267" r:id="rId17"/>
    <p:sldId id="281" r:id="rId18"/>
    <p:sldId id="282" r:id="rId19"/>
    <p:sldId id="283" r:id="rId20"/>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C8AF"/>
    <a:srgbClr val="9100DC"/>
    <a:srgbClr val="0000DC"/>
    <a:srgbClr val="F01928"/>
    <a:srgbClr val="00287D"/>
    <a:srgbClr val="007A53"/>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85" autoAdjust="0"/>
    <p:restoredTop sz="77126" autoAdjust="0"/>
  </p:normalViewPr>
  <p:slideViewPr>
    <p:cSldViewPr snapToGrid="0">
      <p:cViewPr varScale="1">
        <p:scale>
          <a:sx n="45" d="100"/>
          <a:sy n="45" d="100"/>
        </p:scale>
        <p:origin x="1212" y="52"/>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1</a:t>
            </a:fld>
            <a:endParaRPr lang="cs-CZ" altLang="cs-CZ" dirty="0"/>
          </a:p>
        </p:txBody>
      </p:sp>
    </p:spTree>
    <p:extLst>
      <p:ext uri="{BB962C8B-B14F-4D97-AF65-F5344CB8AC3E}">
        <p14:creationId xmlns:p14="http://schemas.microsoft.com/office/powerpoint/2010/main" val="8822028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indent="-171450">
              <a:buFontTx/>
              <a:buChar char="-"/>
            </a:pPr>
            <a:endParaRPr lang="en-US"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10</a:t>
            </a:fld>
            <a:endParaRPr lang="cs-CZ" altLang="cs-CZ" dirty="0"/>
          </a:p>
        </p:txBody>
      </p:sp>
    </p:spTree>
    <p:extLst>
      <p:ext uri="{BB962C8B-B14F-4D97-AF65-F5344CB8AC3E}">
        <p14:creationId xmlns:p14="http://schemas.microsoft.com/office/powerpoint/2010/main" val="20116800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indent="-171450">
              <a:buFontTx/>
              <a:buChar char="-"/>
            </a:pPr>
            <a:endParaRPr lang="en-US"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11</a:t>
            </a:fld>
            <a:endParaRPr lang="cs-CZ" altLang="cs-CZ" dirty="0"/>
          </a:p>
        </p:txBody>
      </p:sp>
    </p:spTree>
    <p:extLst>
      <p:ext uri="{BB962C8B-B14F-4D97-AF65-F5344CB8AC3E}">
        <p14:creationId xmlns:p14="http://schemas.microsoft.com/office/powerpoint/2010/main" val="19027467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indent="-171450">
              <a:buFontTx/>
              <a:buChar char="-"/>
            </a:pPr>
            <a:endParaRPr lang="en-US"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12</a:t>
            </a:fld>
            <a:endParaRPr lang="cs-CZ" altLang="cs-CZ"/>
          </a:p>
        </p:txBody>
      </p:sp>
    </p:spTree>
    <p:extLst>
      <p:ext uri="{BB962C8B-B14F-4D97-AF65-F5344CB8AC3E}">
        <p14:creationId xmlns:p14="http://schemas.microsoft.com/office/powerpoint/2010/main" val="15988355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indent="-171450">
              <a:buFontTx/>
              <a:buChar char="-"/>
            </a:pPr>
            <a:r>
              <a:rPr lang="en-US" dirty="0"/>
              <a:t>https://www.jstor.org/stable/26298296</a:t>
            </a:r>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13</a:t>
            </a:fld>
            <a:endParaRPr lang="cs-CZ" altLang="cs-CZ" dirty="0"/>
          </a:p>
        </p:txBody>
      </p:sp>
    </p:spTree>
    <p:extLst>
      <p:ext uri="{BB962C8B-B14F-4D97-AF65-F5344CB8AC3E}">
        <p14:creationId xmlns:p14="http://schemas.microsoft.com/office/powerpoint/2010/main" val="614256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indent="-171450">
              <a:buFontTx/>
              <a:buChar char="-"/>
            </a:pPr>
            <a:endParaRPr lang="en-US"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14</a:t>
            </a:fld>
            <a:endParaRPr lang="cs-CZ" altLang="cs-CZ"/>
          </a:p>
        </p:txBody>
      </p:sp>
    </p:spTree>
    <p:extLst>
      <p:ext uri="{BB962C8B-B14F-4D97-AF65-F5344CB8AC3E}">
        <p14:creationId xmlns:p14="http://schemas.microsoft.com/office/powerpoint/2010/main" val="12191811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indent="-171450">
              <a:buFontTx/>
              <a:buChar char="-"/>
            </a:pPr>
            <a:r>
              <a:rPr lang="en-US" dirty="0"/>
              <a:t>https://www.jstor.org/stable/45346717</a:t>
            </a:r>
            <a:endParaRPr lang="cs-CZ" dirty="0"/>
          </a:p>
          <a:p>
            <a:pPr marL="171450" indent="-171450">
              <a:buFontTx/>
              <a:buChar char="-"/>
            </a:pPr>
            <a:r>
              <a:rPr lang="en-US" dirty="0"/>
              <a:t>Abstract</a:t>
            </a:r>
          </a:p>
          <a:p>
            <a:pPr marL="171450" indent="-171450">
              <a:buFontTx/>
              <a:buChar char="-"/>
            </a:pPr>
            <a:r>
              <a:rPr lang="en-US" dirty="0"/>
              <a:t>This article offers a theoretical framework for the study of military decision in war. It identified central schools of thought and their approaches to the subject, and evaluates the status of military decision in our time. It then defines the concept of decision, deals with the relative importance of psychological and material factors in decision, and raises the question of whether decision at the strategic level is something that can actually exist. It also characterizes the decision process, analyzes the elements that shape its nature, points at indicators for identifying decision and the stage which the decision process has reached, and presents the conditions for the attainment of decision and the strategies available for bringing about a decision.</a:t>
            </a:r>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15</a:t>
            </a:fld>
            <a:endParaRPr lang="cs-CZ" altLang="cs-CZ"/>
          </a:p>
        </p:txBody>
      </p:sp>
    </p:spTree>
    <p:extLst>
      <p:ext uri="{BB962C8B-B14F-4D97-AF65-F5344CB8AC3E}">
        <p14:creationId xmlns:p14="http://schemas.microsoft.com/office/powerpoint/2010/main" val="38290634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indent="-171450">
              <a:buFontTx/>
              <a:buChar char="-"/>
            </a:pPr>
            <a:endParaRPr lang="en-US"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16</a:t>
            </a:fld>
            <a:endParaRPr lang="cs-CZ" altLang="cs-CZ"/>
          </a:p>
        </p:txBody>
      </p:sp>
    </p:spTree>
    <p:extLst>
      <p:ext uri="{BB962C8B-B14F-4D97-AF65-F5344CB8AC3E}">
        <p14:creationId xmlns:p14="http://schemas.microsoft.com/office/powerpoint/2010/main" val="23406880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indent="-171450">
              <a:buFontTx/>
              <a:buChar char="-"/>
            </a:pPr>
            <a:endParaRPr lang="en-US"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17</a:t>
            </a:fld>
            <a:endParaRPr lang="cs-CZ" altLang="cs-CZ"/>
          </a:p>
        </p:txBody>
      </p:sp>
    </p:spTree>
    <p:extLst>
      <p:ext uri="{BB962C8B-B14F-4D97-AF65-F5344CB8AC3E}">
        <p14:creationId xmlns:p14="http://schemas.microsoft.com/office/powerpoint/2010/main" val="13146863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indent="-171450">
              <a:buFontTx/>
              <a:buChar char="-"/>
            </a:pPr>
            <a:endParaRPr lang="en-US"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18</a:t>
            </a:fld>
            <a:endParaRPr lang="cs-CZ" altLang="cs-CZ"/>
          </a:p>
        </p:txBody>
      </p:sp>
    </p:spTree>
    <p:extLst>
      <p:ext uri="{BB962C8B-B14F-4D97-AF65-F5344CB8AC3E}">
        <p14:creationId xmlns:p14="http://schemas.microsoft.com/office/powerpoint/2010/main" val="35413183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en-US"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19</a:t>
            </a:fld>
            <a:endParaRPr lang="cs-CZ" altLang="cs-CZ"/>
          </a:p>
        </p:txBody>
      </p:sp>
    </p:spTree>
    <p:extLst>
      <p:ext uri="{BB962C8B-B14F-4D97-AF65-F5344CB8AC3E}">
        <p14:creationId xmlns:p14="http://schemas.microsoft.com/office/powerpoint/2010/main" val="1758541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indent="-171450">
              <a:buFontTx/>
              <a:buChar char="-"/>
            </a:pPr>
            <a:endParaRPr lang="en-US"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2</a:t>
            </a:fld>
            <a:endParaRPr lang="cs-CZ" altLang="cs-CZ" dirty="0"/>
          </a:p>
        </p:txBody>
      </p:sp>
    </p:spTree>
    <p:extLst>
      <p:ext uri="{BB962C8B-B14F-4D97-AF65-F5344CB8AC3E}">
        <p14:creationId xmlns:p14="http://schemas.microsoft.com/office/powerpoint/2010/main" val="21898685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indent="-171450">
              <a:buFontTx/>
              <a:buChar char="-"/>
            </a:pPr>
            <a:endParaRPr lang="en-US"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3</a:t>
            </a:fld>
            <a:endParaRPr lang="cs-CZ" altLang="cs-CZ" dirty="0"/>
          </a:p>
        </p:txBody>
      </p:sp>
    </p:spTree>
    <p:extLst>
      <p:ext uri="{BB962C8B-B14F-4D97-AF65-F5344CB8AC3E}">
        <p14:creationId xmlns:p14="http://schemas.microsoft.com/office/powerpoint/2010/main" val="16013985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indent="-171450">
              <a:buFontTx/>
              <a:buChar char="-"/>
            </a:pPr>
            <a:r>
              <a:rPr lang="en-US" dirty="0"/>
              <a:t>https://www.tandfonline.com/toc/ftpv20/current</a:t>
            </a:r>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4</a:t>
            </a:fld>
            <a:endParaRPr lang="cs-CZ" altLang="cs-CZ" dirty="0"/>
          </a:p>
        </p:txBody>
      </p:sp>
    </p:spTree>
    <p:extLst>
      <p:ext uri="{BB962C8B-B14F-4D97-AF65-F5344CB8AC3E}">
        <p14:creationId xmlns:p14="http://schemas.microsoft.com/office/powerpoint/2010/main" val="14571643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indent="-171450">
              <a:buFontTx/>
              <a:buChar char="-"/>
            </a:pPr>
            <a:endParaRPr lang="en-US"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5</a:t>
            </a:fld>
            <a:endParaRPr lang="cs-CZ" altLang="cs-CZ" dirty="0"/>
          </a:p>
        </p:txBody>
      </p:sp>
    </p:spTree>
    <p:extLst>
      <p:ext uri="{BB962C8B-B14F-4D97-AF65-F5344CB8AC3E}">
        <p14:creationId xmlns:p14="http://schemas.microsoft.com/office/powerpoint/2010/main" val="16627599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indent="-171450">
              <a:buFontTx/>
              <a:buChar char="-"/>
            </a:pPr>
            <a:endParaRPr lang="en-US"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6</a:t>
            </a:fld>
            <a:endParaRPr lang="cs-CZ" altLang="cs-CZ" dirty="0"/>
          </a:p>
        </p:txBody>
      </p:sp>
    </p:spTree>
    <p:extLst>
      <p:ext uri="{BB962C8B-B14F-4D97-AF65-F5344CB8AC3E}">
        <p14:creationId xmlns:p14="http://schemas.microsoft.com/office/powerpoint/2010/main" val="39332898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indent="-171450">
              <a:buFontTx/>
              <a:buChar char="-"/>
            </a:pPr>
            <a:endParaRPr lang="en-US"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7</a:t>
            </a:fld>
            <a:endParaRPr lang="cs-CZ" altLang="cs-CZ" dirty="0"/>
          </a:p>
        </p:txBody>
      </p:sp>
    </p:spTree>
    <p:extLst>
      <p:ext uri="{BB962C8B-B14F-4D97-AF65-F5344CB8AC3E}">
        <p14:creationId xmlns:p14="http://schemas.microsoft.com/office/powerpoint/2010/main" val="8437678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indent="-171450">
              <a:buFontTx/>
              <a:buChar char="-"/>
            </a:pPr>
            <a:endParaRPr lang="en-US"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8</a:t>
            </a:fld>
            <a:endParaRPr lang="cs-CZ" altLang="cs-CZ" dirty="0"/>
          </a:p>
        </p:txBody>
      </p:sp>
    </p:spTree>
    <p:extLst>
      <p:ext uri="{BB962C8B-B14F-4D97-AF65-F5344CB8AC3E}">
        <p14:creationId xmlns:p14="http://schemas.microsoft.com/office/powerpoint/2010/main" val="20636847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indent="-171450">
              <a:buFontTx/>
              <a:buChar char="-"/>
            </a:pPr>
            <a:endParaRPr lang="en-US" dirty="0"/>
          </a:p>
        </p:txBody>
      </p:sp>
      <p:sp>
        <p:nvSpPr>
          <p:cNvPr id="4" name="Zástupný symbol pro číslo snímku 3"/>
          <p:cNvSpPr>
            <a:spLocks noGrp="1"/>
          </p:cNvSpPr>
          <p:nvPr>
            <p:ph type="sldNum" sz="quarter" idx="5"/>
          </p:nvPr>
        </p:nvSpPr>
        <p:spPr/>
        <p:txBody>
          <a:bodyPr/>
          <a:lstStyle/>
          <a:p>
            <a:fld id="{061A6D36-8CFB-40FE-8D60-D2050488125D}" type="slidenum">
              <a:rPr lang="cs-CZ" altLang="cs-CZ" smtClean="0"/>
              <a:pPr/>
              <a:t>9</a:t>
            </a:fld>
            <a:endParaRPr lang="cs-CZ" altLang="cs-CZ" dirty="0"/>
          </a:p>
        </p:txBody>
      </p:sp>
    </p:spTree>
    <p:extLst>
      <p:ext uri="{BB962C8B-B14F-4D97-AF65-F5344CB8AC3E}">
        <p14:creationId xmlns:p14="http://schemas.microsoft.com/office/powerpoint/2010/main" val="15742451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1D911E5E-6197-7848-99A5-8C8627D11E8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6" name="Obrázek 8">
            <a:extLst>
              <a:ext uri="{FF2B5EF4-FFF2-40B4-BE49-F238E27FC236}">
                <a16:creationId xmlns:a16="http://schemas.microsoft.com/office/drawing/2014/main" id="{96504829-97A8-0C4A-80EE-4326F3B8846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8">
            <a:extLst>
              <a:ext uri="{FF2B5EF4-FFF2-40B4-BE49-F238E27FC236}">
                <a16:creationId xmlns:a16="http://schemas.microsoft.com/office/drawing/2014/main" id="{E49E2218-4CCF-BC44-930E-B31D9BFD897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pic>
        <p:nvPicPr>
          <p:cNvPr id="10" name="Obrázek 8">
            <a:extLst>
              <a:ext uri="{FF2B5EF4-FFF2-40B4-BE49-F238E27FC236}">
                <a16:creationId xmlns:a16="http://schemas.microsoft.com/office/drawing/2014/main" id="{AB34EDCF-2F50-6D46-80EF-64A38D0130C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2" cy="1060263"/>
          </a:xfrm>
          <a:prstGeom prst="rect">
            <a:avLst/>
          </a:prstGeom>
        </p:spPr>
      </p:pic>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007A53"/>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a16="http://schemas.microsoft.com/office/drawing/2014/main" id="{4A3528B9-C12B-BC4F-AF93-D9895556FAF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1" cy="106026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007A53"/>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pic>
        <p:nvPicPr>
          <p:cNvPr id="11" name="Obrázek 8">
            <a:extLst>
              <a:ext uri="{FF2B5EF4-FFF2-40B4-BE49-F238E27FC236}">
                <a16:creationId xmlns:a16="http://schemas.microsoft.com/office/drawing/2014/main" id="{F90D2AF3-9D7F-614C-BFDA-1610205D104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14000" y="414000"/>
            <a:ext cx="1546941" cy="1060263"/>
          </a:xfrm>
          <a:prstGeom prst="rect">
            <a:avLst/>
          </a:prstGeom>
        </p:spPr>
      </p:pic>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007A53"/>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5418" cy="593152"/>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FSS slide">
    <p:bg>
      <p:bgPr>
        <a:solidFill>
          <a:srgbClr val="007A53"/>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042872" y="2021800"/>
            <a:ext cx="4106254" cy="2814399"/>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7" name="Obrázek 8">
            <a:extLst>
              <a:ext uri="{FF2B5EF4-FFF2-40B4-BE49-F238E27FC236}">
                <a16:creationId xmlns:a16="http://schemas.microsoft.com/office/drawing/2014/main" id="{076177D2-E0A9-DB4F-9BE6-71A1D66CEE60}"/>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8" name="Obrázek 8">
            <a:extLst>
              <a:ext uri="{FF2B5EF4-FFF2-40B4-BE49-F238E27FC236}">
                <a16:creationId xmlns:a16="http://schemas.microsoft.com/office/drawing/2014/main" id="{D12A9152-FA59-9745-A59D-D50FB6F18C9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398DFDC9-AC84-AB44-B9E6-08C20AB269E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0" name="Obrázek 8">
            <a:extLst>
              <a:ext uri="{FF2B5EF4-FFF2-40B4-BE49-F238E27FC236}">
                <a16:creationId xmlns:a16="http://schemas.microsoft.com/office/drawing/2014/main" id="{CF56576F-AF41-3849-BD6B-FA3394CC1B6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10" name="Obrázek 8">
            <a:extLst>
              <a:ext uri="{FF2B5EF4-FFF2-40B4-BE49-F238E27FC236}">
                <a16:creationId xmlns:a16="http://schemas.microsoft.com/office/drawing/2014/main" id="{B0B77763-CB1F-AC44-ACDB-7C064A26D2E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22" name="Obrázek 8">
            <a:extLst>
              <a:ext uri="{FF2B5EF4-FFF2-40B4-BE49-F238E27FC236}">
                <a16:creationId xmlns:a16="http://schemas.microsoft.com/office/drawing/2014/main" id="{BCD4E5D6-29D8-8A49-B4AC-98EC5D4606E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6" name="Obrázek 8">
            <a:extLst>
              <a:ext uri="{FF2B5EF4-FFF2-40B4-BE49-F238E27FC236}">
                <a16:creationId xmlns:a16="http://schemas.microsoft.com/office/drawing/2014/main" id="{30859298-EE15-7744-AB43-3DB4F7409D2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8" name="Obrázek 8">
            <a:extLst>
              <a:ext uri="{FF2B5EF4-FFF2-40B4-BE49-F238E27FC236}">
                <a16:creationId xmlns:a16="http://schemas.microsoft.com/office/drawing/2014/main" id="{B46E247F-6353-7D48-AB74-30C474494AA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0881277" y="6048000"/>
            <a:ext cx="867341" cy="594470"/>
          </a:xfrm>
          <a:prstGeom prst="rect">
            <a:avLst/>
          </a:prstGeom>
        </p:spPr>
      </p:pic>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mailto:vendula.divisova@mail.muni.cz"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hyperlink" Target="https://www.tandfonline.com/doi/full/10.1080/09546553.2021.1905631"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onlinelibrary.wiley.com/doi/full/10.1111/ajps.12692"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6.xml.rels><?xml version="1.0" encoding="UTF-8" standalone="yes"?>
<Relationships xmlns="http://schemas.openxmlformats.org/package/2006/relationships"><Relationship Id="rId3" Type="http://schemas.openxmlformats.org/officeDocument/2006/relationships/hyperlink" Target="https://www.amo.cz/wp-content/uploads/2022/11/HTDTR_cina-jako-riziko-pro-bezpecnost-vyzkumu.pdf"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hyperlink" Target="https://www.amo.cz/wp-content/uploads/2022/02/AMO_Dezinformace_a_strategicka_komunikace-1.pdf"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notesSlide" Target="../notesSlides/notesSlide19.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tandfonline.com/toc/ftpv20/current"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ojs3.iir.cz/index.php/cjir/article/view/67/51" TargetMode="External"/><Relationship Id="rId5" Type="http://schemas.openxmlformats.org/officeDocument/2006/relationships/hyperlink" Target="https://www.amazon.com/We-Need-Talk-About-Putin/dp/1529103592" TargetMode="External"/><Relationship Id="rId4" Type="http://schemas.openxmlformats.org/officeDocument/2006/relationships/hyperlink" Target="https://www.emerald.com/insight/content/doi/10.1108/JMLC-12-2021-0143/full/html"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číslo snímky 2">
            <a:extLst>
              <a:ext uri="{FF2B5EF4-FFF2-40B4-BE49-F238E27FC236}">
                <a16:creationId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a:t>
            </a:fld>
            <a:endParaRPr lang="cs-CZ" altLang="cs-CZ" noProof="0" dirty="0"/>
          </a:p>
        </p:txBody>
      </p:sp>
      <p:sp>
        <p:nvSpPr>
          <p:cNvPr id="4" name="Nadpis 3">
            <a:extLst>
              <a:ext uri="{FF2B5EF4-FFF2-40B4-BE49-F238E27FC236}">
                <a16:creationId xmlns:a16="http://schemas.microsoft.com/office/drawing/2014/main" id="{2491EF5B-3067-7546-837B-2D005F3ED499}"/>
              </a:ext>
            </a:extLst>
          </p:cNvPr>
          <p:cNvSpPr>
            <a:spLocks noGrp="1"/>
          </p:cNvSpPr>
          <p:nvPr>
            <p:ph type="title"/>
          </p:nvPr>
        </p:nvSpPr>
        <p:spPr/>
        <p:txBody>
          <a:bodyPr/>
          <a:lstStyle/>
          <a:p>
            <a:r>
              <a:rPr lang="cs-CZ" sz="4000" dirty="0"/>
              <a:t>Psaní akademického textu</a:t>
            </a:r>
          </a:p>
        </p:txBody>
      </p:sp>
      <p:sp>
        <p:nvSpPr>
          <p:cNvPr id="5" name="Podnadpis 4">
            <a:extLst>
              <a:ext uri="{FF2B5EF4-FFF2-40B4-BE49-F238E27FC236}">
                <a16:creationId xmlns:a16="http://schemas.microsoft.com/office/drawing/2014/main" id="{BDA74EBB-06F9-2F42-BBA7-49358111EC86}"/>
              </a:ext>
            </a:extLst>
          </p:cNvPr>
          <p:cNvSpPr>
            <a:spLocks noGrp="1"/>
          </p:cNvSpPr>
          <p:nvPr>
            <p:ph type="subTitle" idx="1"/>
          </p:nvPr>
        </p:nvSpPr>
        <p:spPr/>
        <p:txBody>
          <a:bodyPr/>
          <a:lstStyle/>
          <a:p>
            <a:r>
              <a:rPr lang="cs-CZ" sz="2000" dirty="0"/>
              <a:t>Úvod do bezpečnostních a strategických studií, 11. 10. 2023</a:t>
            </a:r>
          </a:p>
          <a:p>
            <a:r>
              <a:rPr lang="cs-CZ" sz="2000" dirty="0"/>
              <a:t>Vendula Divišová, FSS MU, </a:t>
            </a:r>
            <a:r>
              <a:rPr lang="cs-CZ" sz="2000" dirty="0">
                <a:hlinkClick r:id="rId3"/>
              </a:rPr>
              <a:t>vendula.divisova@mail.muni.cz</a:t>
            </a:r>
            <a:endParaRPr lang="cs-CZ" sz="2000" dirty="0"/>
          </a:p>
          <a:p>
            <a:endParaRPr lang="cs-CZ" sz="2000" dirty="0"/>
          </a:p>
        </p:txBody>
      </p:sp>
    </p:spTree>
    <p:extLst>
      <p:ext uri="{BB962C8B-B14F-4D97-AF65-F5344CB8AC3E}">
        <p14:creationId xmlns:p14="http://schemas.microsoft.com/office/powerpoint/2010/main" val="3263342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880627B-9742-24C5-C0CC-564822591982}"/>
              </a:ext>
            </a:extLst>
          </p:cNvPr>
          <p:cNvSpPr>
            <a:spLocks noGrp="1"/>
          </p:cNvSpPr>
          <p:nvPr>
            <p:ph type="ftr" sz="quarter" idx="10"/>
          </p:nvPr>
        </p:nvSpPr>
        <p:spPr/>
        <p:txBody>
          <a:bodyPr/>
          <a:lstStyle/>
          <a:p>
            <a:endParaRPr lang="cs-CZ" dirty="0"/>
          </a:p>
        </p:txBody>
      </p:sp>
      <p:sp>
        <p:nvSpPr>
          <p:cNvPr id="3" name="Zástupný symbol pro číslo snímku 2">
            <a:extLst>
              <a:ext uri="{FF2B5EF4-FFF2-40B4-BE49-F238E27FC236}">
                <a16:creationId xmlns:a16="http://schemas.microsoft.com/office/drawing/2014/main" id="{19ADF190-FB7E-E512-032C-E9F5DEA6C8C5}"/>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a:extLst>
              <a:ext uri="{FF2B5EF4-FFF2-40B4-BE49-F238E27FC236}">
                <a16:creationId xmlns:a16="http://schemas.microsoft.com/office/drawing/2014/main" id="{6D161375-57F3-EC50-3B35-586985E35090}"/>
              </a:ext>
            </a:extLst>
          </p:cNvPr>
          <p:cNvSpPr>
            <a:spLocks noGrp="1"/>
          </p:cNvSpPr>
          <p:nvPr>
            <p:ph type="title"/>
          </p:nvPr>
        </p:nvSpPr>
        <p:spPr>
          <a:xfrm>
            <a:off x="343482" y="378000"/>
            <a:ext cx="10753200" cy="451576"/>
          </a:xfrm>
        </p:spPr>
        <p:txBody>
          <a:bodyPr/>
          <a:lstStyle/>
          <a:p>
            <a:r>
              <a:rPr lang="cs-CZ" sz="3600" dirty="0"/>
              <a:t>Výzkumná </a:t>
            </a:r>
            <a:r>
              <a:rPr lang="cs-CZ" sz="3600"/>
              <a:t>práce (empirická </a:t>
            </a:r>
            <a:r>
              <a:rPr lang="cs-CZ" sz="3600" dirty="0"/>
              <a:t>stať)</a:t>
            </a:r>
          </a:p>
        </p:txBody>
      </p:sp>
      <p:sp>
        <p:nvSpPr>
          <p:cNvPr id="5" name="Zástupný obsah 4">
            <a:extLst>
              <a:ext uri="{FF2B5EF4-FFF2-40B4-BE49-F238E27FC236}">
                <a16:creationId xmlns:a16="http://schemas.microsoft.com/office/drawing/2014/main" id="{17327BCD-5136-CB05-B47E-C753DE94E7E4}"/>
              </a:ext>
            </a:extLst>
          </p:cNvPr>
          <p:cNvSpPr>
            <a:spLocks noGrp="1"/>
          </p:cNvSpPr>
          <p:nvPr>
            <p:ph idx="1"/>
          </p:nvPr>
        </p:nvSpPr>
        <p:spPr>
          <a:xfrm>
            <a:off x="366826" y="1564803"/>
            <a:ext cx="8626347" cy="4139998"/>
          </a:xfrm>
        </p:spPr>
        <p:txBody>
          <a:bodyPr/>
          <a:lstStyle/>
          <a:p>
            <a:pPr>
              <a:lnSpc>
                <a:spcPct val="120000"/>
              </a:lnSpc>
              <a:spcAft>
                <a:spcPts val="600"/>
              </a:spcAft>
            </a:pPr>
            <a:r>
              <a:rPr lang="cs-CZ" sz="2000" dirty="0"/>
              <a:t>zpráva o </a:t>
            </a:r>
            <a:r>
              <a:rPr lang="cs-CZ" sz="2000" b="1" dirty="0"/>
              <a:t>průběhu a výsledcích výzkumu</a:t>
            </a:r>
          </a:p>
          <a:p>
            <a:pPr>
              <a:lnSpc>
                <a:spcPct val="120000"/>
              </a:lnSpc>
              <a:spcAft>
                <a:spcPts val="600"/>
              </a:spcAft>
            </a:pPr>
            <a:r>
              <a:rPr lang="cs-CZ" sz="2000" dirty="0"/>
              <a:t>jasně strukturovaná [úvod - rešerše literatury - formulace </a:t>
            </a:r>
            <a:br>
              <a:rPr lang="cs-CZ" sz="2000" dirty="0"/>
            </a:br>
            <a:r>
              <a:rPr lang="cs-CZ" sz="2000" dirty="0"/>
              <a:t>problému - popis metodologického postupu - výsledky </a:t>
            </a:r>
            <a:br>
              <a:rPr lang="cs-CZ" sz="2000" dirty="0"/>
            </a:br>
            <a:r>
              <a:rPr lang="cs-CZ" sz="2000" dirty="0"/>
              <a:t>výzkumu - diskuse - závěr]</a:t>
            </a:r>
          </a:p>
          <a:p>
            <a:pPr>
              <a:lnSpc>
                <a:spcPct val="120000"/>
              </a:lnSpc>
              <a:spcAft>
                <a:spcPts val="600"/>
              </a:spcAft>
            </a:pPr>
            <a:r>
              <a:rPr lang="cs-CZ" sz="2000" dirty="0"/>
              <a:t>zodpovídá </a:t>
            </a:r>
            <a:r>
              <a:rPr lang="cs-CZ" sz="2000" b="1" dirty="0"/>
              <a:t>výzkumnou otázku</a:t>
            </a:r>
          </a:p>
          <a:p>
            <a:pPr>
              <a:lnSpc>
                <a:spcPct val="120000"/>
              </a:lnSpc>
              <a:spcAft>
                <a:spcPts val="600"/>
              </a:spcAft>
            </a:pPr>
            <a:r>
              <a:rPr lang="cs-CZ" sz="2000" dirty="0"/>
              <a:t>zasazena do kontextu dosavadního stavu poznání</a:t>
            </a:r>
          </a:p>
          <a:p>
            <a:pPr>
              <a:lnSpc>
                <a:spcPct val="120000"/>
              </a:lnSpc>
              <a:spcAft>
                <a:spcPts val="600"/>
              </a:spcAft>
            </a:pPr>
            <a:r>
              <a:rPr lang="cs-CZ" sz="2000" dirty="0"/>
              <a:t>sběr a analýza dat určeny zvolenou </a:t>
            </a:r>
            <a:r>
              <a:rPr lang="cs-CZ" sz="2000" b="1" dirty="0"/>
              <a:t>výzkumnou metodou </a:t>
            </a:r>
            <a:br>
              <a:rPr lang="cs-CZ" sz="2000" dirty="0"/>
            </a:br>
            <a:r>
              <a:rPr lang="cs-CZ" sz="2000" dirty="0"/>
              <a:t>[případová studie - experiment - statistické šetření - komparativní metoda]</a:t>
            </a:r>
          </a:p>
          <a:p>
            <a:pPr>
              <a:lnSpc>
                <a:spcPct val="120000"/>
              </a:lnSpc>
              <a:spcAft>
                <a:spcPts val="600"/>
              </a:spcAft>
            </a:pPr>
            <a:r>
              <a:rPr lang="cs-CZ" sz="2000" dirty="0"/>
              <a:t>maximální transparentnost při popisu průběhu výzkumu!</a:t>
            </a:r>
          </a:p>
          <a:p>
            <a:endParaRPr lang="cs-CZ" sz="1800" dirty="0"/>
          </a:p>
        </p:txBody>
      </p:sp>
      <p:pic>
        <p:nvPicPr>
          <p:cNvPr id="6" name="Obrázek 5">
            <a:hlinkClick r:id="rId3"/>
          </p:cNvPr>
          <p:cNvPicPr>
            <a:picLocks noChangeAspect="1"/>
          </p:cNvPicPr>
          <p:nvPr/>
        </p:nvPicPr>
        <p:blipFill>
          <a:blip r:embed="rId4"/>
          <a:stretch>
            <a:fillRect/>
          </a:stretch>
        </p:blipFill>
        <p:spPr>
          <a:xfrm>
            <a:off x="7354065" y="1193287"/>
            <a:ext cx="4195552" cy="27355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1221771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880627B-9742-24C5-C0CC-564822591982}"/>
              </a:ext>
            </a:extLst>
          </p:cNvPr>
          <p:cNvSpPr>
            <a:spLocks noGrp="1"/>
          </p:cNvSpPr>
          <p:nvPr>
            <p:ph type="ftr" sz="quarter" idx="10"/>
          </p:nvPr>
        </p:nvSpPr>
        <p:spPr/>
        <p:txBody>
          <a:bodyPr/>
          <a:lstStyle/>
          <a:p>
            <a:endParaRPr lang="cs-CZ" dirty="0"/>
          </a:p>
        </p:txBody>
      </p:sp>
      <p:sp>
        <p:nvSpPr>
          <p:cNvPr id="3" name="Zástupný symbol pro číslo snímku 2">
            <a:extLst>
              <a:ext uri="{FF2B5EF4-FFF2-40B4-BE49-F238E27FC236}">
                <a16:creationId xmlns:a16="http://schemas.microsoft.com/office/drawing/2014/main" id="{19ADF190-FB7E-E512-032C-E9F5DEA6C8C5}"/>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a:extLst>
              <a:ext uri="{FF2B5EF4-FFF2-40B4-BE49-F238E27FC236}">
                <a16:creationId xmlns:a16="http://schemas.microsoft.com/office/drawing/2014/main" id="{6D161375-57F3-EC50-3B35-586985E35090}"/>
              </a:ext>
            </a:extLst>
          </p:cNvPr>
          <p:cNvSpPr>
            <a:spLocks noGrp="1"/>
          </p:cNvSpPr>
          <p:nvPr>
            <p:ph type="title"/>
          </p:nvPr>
        </p:nvSpPr>
        <p:spPr>
          <a:xfrm>
            <a:off x="343482" y="378000"/>
            <a:ext cx="10753200" cy="451576"/>
          </a:xfrm>
        </p:spPr>
        <p:txBody>
          <a:bodyPr/>
          <a:lstStyle/>
          <a:p>
            <a:r>
              <a:rPr lang="cs-CZ" sz="3600" dirty="0"/>
              <a:t>Kompilace</a:t>
            </a:r>
          </a:p>
        </p:txBody>
      </p:sp>
      <p:sp>
        <p:nvSpPr>
          <p:cNvPr id="5" name="Zástupný obsah 4">
            <a:extLst>
              <a:ext uri="{FF2B5EF4-FFF2-40B4-BE49-F238E27FC236}">
                <a16:creationId xmlns:a16="http://schemas.microsoft.com/office/drawing/2014/main" id="{17327BCD-5136-CB05-B47E-C753DE94E7E4}"/>
              </a:ext>
            </a:extLst>
          </p:cNvPr>
          <p:cNvSpPr>
            <a:spLocks noGrp="1"/>
          </p:cNvSpPr>
          <p:nvPr>
            <p:ph idx="1"/>
          </p:nvPr>
        </p:nvSpPr>
        <p:spPr>
          <a:xfrm>
            <a:off x="414000" y="1665108"/>
            <a:ext cx="10146424" cy="4139998"/>
          </a:xfrm>
        </p:spPr>
        <p:txBody>
          <a:bodyPr/>
          <a:lstStyle/>
          <a:p>
            <a:pPr>
              <a:lnSpc>
                <a:spcPct val="120000"/>
              </a:lnSpc>
              <a:spcAft>
                <a:spcPts val="600"/>
              </a:spcAft>
            </a:pPr>
            <a:r>
              <a:rPr lang="cs-CZ" sz="2000" dirty="0"/>
              <a:t>sporný žánr - pouze kvalitní kompilace přínosem pro vědecké poznání!</a:t>
            </a:r>
          </a:p>
          <a:p>
            <a:pPr>
              <a:lnSpc>
                <a:spcPct val="120000"/>
              </a:lnSpc>
              <a:spcAft>
                <a:spcPts val="600"/>
              </a:spcAft>
            </a:pPr>
            <a:r>
              <a:rPr lang="cs-CZ" sz="2000" b="1" dirty="0"/>
              <a:t>systematické shrnutí poznatků </a:t>
            </a:r>
            <a:r>
              <a:rPr lang="cs-CZ" sz="2000" dirty="0"/>
              <a:t>k určitému tématu za využití různých zdrojů</a:t>
            </a:r>
          </a:p>
          <a:p>
            <a:pPr>
              <a:lnSpc>
                <a:spcPct val="120000"/>
              </a:lnSpc>
              <a:spcAft>
                <a:spcPts val="600"/>
              </a:spcAft>
            </a:pPr>
            <a:r>
              <a:rPr lang="cs-CZ" sz="2000" dirty="0"/>
              <a:t>výsledkem tvůrčího zpracování poznatků jiných </a:t>
            </a:r>
            <a:r>
              <a:rPr lang="cs-CZ" sz="2000"/>
              <a:t>autorů (např</a:t>
            </a:r>
            <a:r>
              <a:rPr lang="cs-CZ" sz="2000" dirty="0"/>
              <a:t>. učebnice)</a:t>
            </a:r>
          </a:p>
          <a:p>
            <a:pPr>
              <a:lnSpc>
                <a:spcPct val="120000"/>
              </a:lnSpc>
              <a:spcBef>
                <a:spcPts val="2400"/>
              </a:spcBef>
              <a:spcAft>
                <a:spcPts val="600"/>
              </a:spcAft>
            </a:pPr>
            <a:r>
              <a:rPr lang="cs-CZ" sz="2000" b="1" dirty="0">
                <a:solidFill>
                  <a:schemeClr val="accent3">
                    <a:lumMod val="50000"/>
                  </a:schemeClr>
                </a:solidFill>
                <a:sym typeface="Wingdings 2" panose="05020102010507070707" pitchFamily="18" charset="2"/>
              </a:rPr>
              <a:t> </a:t>
            </a:r>
            <a:r>
              <a:rPr lang="cs-CZ" sz="2000" dirty="0"/>
              <a:t>dobrá praxe - kompilace vedena výzkumnou otázkou, velké množství zdrojů a kritická práce s nimi</a:t>
            </a:r>
          </a:p>
          <a:p>
            <a:pPr>
              <a:lnSpc>
                <a:spcPct val="120000"/>
              </a:lnSpc>
              <a:spcAft>
                <a:spcPts val="600"/>
              </a:spcAft>
            </a:pPr>
            <a:r>
              <a:rPr lang="cs-CZ" sz="2400" b="1" dirty="0">
                <a:solidFill>
                  <a:srgbClr val="F01928"/>
                </a:solidFill>
                <a:sym typeface="Wingdings 2" panose="05020102010507070707" pitchFamily="18" charset="2"/>
              </a:rPr>
              <a:t></a:t>
            </a:r>
            <a:r>
              <a:rPr lang="cs-CZ" sz="2000" b="1" dirty="0">
                <a:solidFill>
                  <a:srgbClr val="F01928"/>
                </a:solidFill>
                <a:sym typeface="Wingdings" panose="05000000000000000000" pitchFamily="2" charset="2"/>
              </a:rPr>
              <a:t> </a:t>
            </a:r>
            <a:r>
              <a:rPr lang="cs-CZ" sz="2000" dirty="0"/>
              <a:t>špatná praxe - mechanické spojení různých poznatků či citátů bez vlastního vkladu a spojující myšlenky</a:t>
            </a:r>
          </a:p>
          <a:p>
            <a:endParaRPr lang="cs-CZ" sz="1800" dirty="0"/>
          </a:p>
        </p:txBody>
      </p:sp>
    </p:spTree>
    <p:extLst>
      <p:ext uri="{BB962C8B-B14F-4D97-AF65-F5344CB8AC3E}">
        <p14:creationId xmlns:p14="http://schemas.microsoft.com/office/powerpoint/2010/main" val="5562194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880627B-9742-24C5-C0CC-564822591982}"/>
              </a:ext>
            </a:extLst>
          </p:cNvPr>
          <p:cNvSpPr>
            <a:spLocks noGrp="1"/>
          </p:cNvSpPr>
          <p:nvPr>
            <p:ph type="ftr" sz="quarter" idx="10"/>
          </p:nvPr>
        </p:nvSpPr>
        <p:spPr/>
        <p:txBody>
          <a:bodyPr/>
          <a:lstStyle/>
          <a:p>
            <a:endParaRPr lang="cs-CZ" dirty="0"/>
          </a:p>
        </p:txBody>
      </p:sp>
      <p:sp>
        <p:nvSpPr>
          <p:cNvPr id="3" name="Zástupný symbol pro číslo snímku 2">
            <a:extLst>
              <a:ext uri="{FF2B5EF4-FFF2-40B4-BE49-F238E27FC236}">
                <a16:creationId xmlns:a16="http://schemas.microsoft.com/office/drawing/2014/main" id="{19ADF190-FB7E-E512-032C-E9F5DEA6C8C5}"/>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a:extLst>
              <a:ext uri="{FF2B5EF4-FFF2-40B4-BE49-F238E27FC236}">
                <a16:creationId xmlns:a16="http://schemas.microsoft.com/office/drawing/2014/main" id="{6D161375-57F3-EC50-3B35-586985E35090}"/>
              </a:ext>
            </a:extLst>
          </p:cNvPr>
          <p:cNvSpPr>
            <a:spLocks noGrp="1"/>
          </p:cNvSpPr>
          <p:nvPr>
            <p:ph type="title"/>
          </p:nvPr>
        </p:nvSpPr>
        <p:spPr>
          <a:xfrm>
            <a:off x="343482" y="378000"/>
            <a:ext cx="10753200" cy="451576"/>
          </a:xfrm>
        </p:spPr>
        <p:txBody>
          <a:bodyPr/>
          <a:lstStyle/>
          <a:p>
            <a:r>
              <a:rPr lang="cs-CZ" sz="3600" dirty="0"/>
              <a:t>Přehledová </a:t>
            </a:r>
            <a:r>
              <a:rPr lang="cs-CZ" sz="3600"/>
              <a:t>stať (Systematic </a:t>
            </a:r>
            <a:r>
              <a:rPr lang="cs-CZ" sz="3600" dirty="0" err="1"/>
              <a:t>literature</a:t>
            </a:r>
            <a:r>
              <a:rPr lang="cs-CZ" sz="3600" dirty="0"/>
              <a:t> </a:t>
            </a:r>
            <a:r>
              <a:rPr lang="cs-CZ" sz="3600" dirty="0" err="1"/>
              <a:t>review</a:t>
            </a:r>
            <a:r>
              <a:rPr lang="cs-CZ" sz="3600" dirty="0"/>
              <a:t>)</a:t>
            </a:r>
          </a:p>
        </p:txBody>
      </p:sp>
      <p:sp>
        <p:nvSpPr>
          <p:cNvPr id="5" name="Zástupný obsah 4">
            <a:extLst>
              <a:ext uri="{FF2B5EF4-FFF2-40B4-BE49-F238E27FC236}">
                <a16:creationId xmlns:a16="http://schemas.microsoft.com/office/drawing/2014/main" id="{17327BCD-5136-CB05-B47E-C753DE94E7E4}"/>
              </a:ext>
            </a:extLst>
          </p:cNvPr>
          <p:cNvSpPr>
            <a:spLocks noGrp="1"/>
          </p:cNvSpPr>
          <p:nvPr>
            <p:ph idx="1"/>
          </p:nvPr>
        </p:nvSpPr>
        <p:spPr>
          <a:xfrm>
            <a:off x="414000" y="1665108"/>
            <a:ext cx="10146424" cy="4139998"/>
          </a:xfrm>
        </p:spPr>
        <p:txBody>
          <a:bodyPr/>
          <a:lstStyle/>
          <a:p>
            <a:pPr>
              <a:lnSpc>
                <a:spcPct val="120000"/>
              </a:lnSpc>
              <a:spcAft>
                <a:spcPts val="600"/>
              </a:spcAft>
            </a:pPr>
            <a:r>
              <a:rPr lang="cs-CZ" sz="2000" b="1" dirty="0"/>
              <a:t>vyčerpávající</a:t>
            </a:r>
            <a:r>
              <a:rPr lang="cs-CZ" sz="2000" dirty="0"/>
              <a:t> </a:t>
            </a:r>
            <a:r>
              <a:rPr lang="cs-CZ" sz="2000" b="1" dirty="0"/>
              <a:t>přehled o dosavadním bádání </a:t>
            </a:r>
            <a:r>
              <a:rPr lang="cs-CZ" sz="2000" dirty="0"/>
              <a:t>v určité </a:t>
            </a:r>
            <a:r>
              <a:rPr lang="cs-CZ" sz="2000"/>
              <a:t>oblasti (x </a:t>
            </a:r>
            <a:r>
              <a:rPr lang="cs-CZ" sz="2000" dirty="0"/>
              <a:t>kompilace) na základě systematického způsobu sběru, popisu a syntézy výzkumů v dané oblasti</a:t>
            </a:r>
          </a:p>
          <a:p>
            <a:pPr lvl="1">
              <a:lnSpc>
                <a:spcPct val="120000"/>
              </a:lnSpc>
              <a:spcAft>
                <a:spcPts val="600"/>
              </a:spcAft>
            </a:pPr>
            <a:r>
              <a:rPr lang="cs-CZ" dirty="0"/>
              <a:t>zdroje uspořádány a tříděny na základě určitých kritérií</a:t>
            </a:r>
          </a:p>
          <a:p>
            <a:pPr>
              <a:lnSpc>
                <a:spcPct val="120000"/>
              </a:lnSpc>
              <a:spcAft>
                <a:spcPts val="600"/>
              </a:spcAft>
            </a:pPr>
            <a:r>
              <a:rPr lang="cs-CZ" sz="2000" dirty="0"/>
              <a:t>povinná součást všech vědeckých </a:t>
            </a:r>
            <a:r>
              <a:rPr lang="cs-CZ" sz="2000"/>
              <a:t>prací (ale </a:t>
            </a:r>
            <a:r>
              <a:rPr lang="cs-CZ" sz="2000" dirty="0"/>
              <a:t>i forma svébytných odborných článků)</a:t>
            </a:r>
          </a:p>
          <a:p>
            <a:pPr>
              <a:lnSpc>
                <a:spcPct val="120000"/>
              </a:lnSpc>
              <a:spcAft>
                <a:spcPts val="600"/>
              </a:spcAft>
            </a:pPr>
            <a:r>
              <a:rPr lang="cs-CZ" sz="2000" u="sng" dirty="0"/>
              <a:t>meta-analýza</a:t>
            </a:r>
            <a:r>
              <a:rPr lang="cs-CZ" sz="2000" dirty="0"/>
              <a:t> - podtyp přehledové </a:t>
            </a:r>
            <a:r>
              <a:rPr lang="cs-CZ" sz="2000"/>
              <a:t>stati (</a:t>
            </a:r>
            <a:r>
              <a:rPr lang="cs-CZ" sz="2000">
                <a:hlinkClick r:id="rId3"/>
              </a:rPr>
              <a:t>PŘÍKLAD</a:t>
            </a:r>
            <a:r>
              <a:rPr lang="cs-CZ" sz="2000" dirty="0"/>
              <a:t>)</a:t>
            </a:r>
          </a:p>
          <a:p>
            <a:pPr>
              <a:lnSpc>
                <a:spcPct val="120000"/>
              </a:lnSpc>
              <a:spcAft>
                <a:spcPts val="600"/>
              </a:spcAft>
            </a:pPr>
            <a:r>
              <a:rPr lang="cs-CZ" sz="2000" dirty="0"/>
              <a:t>vyžaduje formulaci výzkumné </a:t>
            </a:r>
            <a:r>
              <a:rPr lang="cs-CZ" sz="2000"/>
              <a:t>otázky (kopíruje </a:t>
            </a:r>
            <a:r>
              <a:rPr lang="cs-CZ" sz="2000" dirty="0"/>
              <a:t>vědecké postupy!)</a:t>
            </a:r>
          </a:p>
        </p:txBody>
      </p:sp>
      <p:sp>
        <p:nvSpPr>
          <p:cNvPr id="8" name="Šipka: zahnutá doleva 7">
            <a:extLst>
              <a:ext uri="{FF2B5EF4-FFF2-40B4-BE49-F238E27FC236}">
                <a16:creationId xmlns:a16="http://schemas.microsoft.com/office/drawing/2014/main" id="{A34AE6A0-D219-6CFD-3637-FAF67245FA71}"/>
              </a:ext>
            </a:extLst>
          </p:cNvPr>
          <p:cNvSpPr/>
          <p:nvPr/>
        </p:nvSpPr>
        <p:spPr bwMode="auto">
          <a:xfrm>
            <a:off x="10103910" y="3041294"/>
            <a:ext cx="594368" cy="1785258"/>
          </a:xfrm>
          <a:prstGeom prst="curvedLeftArrow">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dirty="0" err="1">
              <a:ln>
                <a:noFill/>
              </a:ln>
              <a:solidFill>
                <a:schemeClr val="bg1"/>
              </a:solidFill>
              <a:effectLst/>
              <a:latin typeface="+mn-lt"/>
            </a:endParaRPr>
          </a:p>
        </p:txBody>
      </p:sp>
      <p:pic>
        <p:nvPicPr>
          <p:cNvPr id="6" name="Obrázek 5"/>
          <p:cNvPicPr>
            <a:picLocks noChangeAspect="1"/>
          </p:cNvPicPr>
          <p:nvPr/>
        </p:nvPicPr>
        <p:blipFill>
          <a:blip r:embed="rId4"/>
          <a:stretch>
            <a:fillRect/>
          </a:stretch>
        </p:blipFill>
        <p:spPr>
          <a:xfrm>
            <a:off x="794709" y="4136064"/>
            <a:ext cx="8895638" cy="1380976"/>
          </a:xfrm>
          <a:prstGeom prst="rect">
            <a:avLst/>
          </a:prstGeom>
        </p:spPr>
      </p:pic>
    </p:spTree>
    <p:extLst>
      <p:ext uri="{BB962C8B-B14F-4D97-AF65-F5344CB8AC3E}">
        <p14:creationId xmlns:p14="http://schemas.microsoft.com/office/powerpoint/2010/main" val="8463294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880627B-9742-24C5-C0CC-564822591982}"/>
              </a:ext>
            </a:extLst>
          </p:cNvPr>
          <p:cNvSpPr>
            <a:spLocks noGrp="1"/>
          </p:cNvSpPr>
          <p:nvPr>
            <p:ph type="ftr" sz="quarter" idx="10"/>
          </p:nvPr>
        </p:nvSpPr>
        <p:spPr/>
        <p:txBody>
          <a:bodyPr/>
          <a:lstStyle/>
          <a:p>
            <a:endParaRPr lang="cs-CZ" dirty="0"/>
          </a:p>
        </p:txBody>
      </p:sp>
      <p:sp>
        <p:nvSpPr>
          <p:cNvPr id="3" name="Zástupný symbol pro číslo snímku 2">
            <a:extLst>
              <a:ext uri="{FF2B5EF4-FFF2-40B4-BE49-F238E27FC236}">
                <a16:creationId xmlns:a16="http://schemas.microsoft.com/office/drawing/2014/main" id="{19ADF190-FB7E-E512-032C-E9F5DEA6C8C5}"/>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a:extLst>
              <a:ext uri="{FF2B5EF4-FFF2-40B4-BE49-F238E27FC236}">
                <a16:creationId xmlns:a16="http://schemas.microsoft.com/office/drawing/2014/main" id="{6D161375-57F3-EC50-3B35-586985E35090}"/>
              </a:ext>
            </a:extLst>
          </p:cNvPr>
          <p:cNvSpPr>
            <a:spLocks noGrp="1"/>
          </p:cNvSpPr>
          <p:nvPr>
            <p:ph type="title"/>
          </p:nvPr>
        </p:nvSpPr>
        <p:spPr>
          <a:xfrm>
            <a:off x="343482" y="378000"/>
            <a:ext cx="10753200" cy="451576"/>
          </a:xfrm>
        </p:spPr>
        <p:txBody>
          <a:bodyPr/>
          <a:lstStyle/>
          <a:p>
            <a:r>
              <a:rPr lang="cs-CZ" sz="3600" dirty="0"/>
              <a:t>Recenzní stať</a:t>
            </a:r>
          </a:p>
        </p:txBody>
      </p:sp>
      <p:sp>
        <p:nvSpPr>
          <p:cNvPr id="5" name="Zástupný obsah 4">
            <a:extLst>
              <a:ext uri="{FF2B5EF4-FFF2-40B4-BE49-F238E27FC236}">
                <a16:creationId xmlns:a16="http://schemas.microsoft.com/office/drawing/2014/main" id="{17327BCD-5136-CB05-B47E-C753DE94E7E4}"/>
              </a:ext>
            </a:extLst>
          </p:cNvPr>
          <p:cNvSpPr>
            <a:spLocks noGrp="1"/>
          </p:cNvSpPr>
          <p:nvPr>
            <p:ph idx="1"/>
          </p:nvPr>
        </p:nvSpPr>
        <p:spPr>
          <a:xfrm>
            <a:off x="414000" y="1458789"/>
            <a:ext cx="10029243" cy="4139998"/>
          </a:xfrm>
        </p:spPr>
        <p:txBody>
          <a:bodyPr/>
          <a:lstStyle/>
          <a:p>
            <a:r>
              <a:rPr lang="cs-CZ" sz="2000" b="1" dirty="0"/>
              <a:t>rozsáhlejší zhodnocení díla</a:t>
            </a:r>
            <a:r>
              <a:rPr lang="cs-CZ" sz="2000" dirty="0"/>
              <a:t>, mnohdy více děl </a:t>
            </a:r>
            <a:r>
              <a:rPr lang="cs-CZ" sz="2000"/>
              <a:t>zároveň (různí </a:t>
            </a:r>
            <a:r>
              <a:rPr lang="cs-CZ" sz="2000" dirty="0"/>
              <a:t>autoři - shodné téma)</a:t>
            </a:r>
          </a:p>
          <a:p>
            <a:r>
              <a:rPr lang="cs-CZ" sz="2000" dirty="0"/>
              <a:t>neomezuje se jen na popis</a:t>
            </a:r>
          </a:p>
          <a:p>
            <a:r>
              <a:rPr lang="cs-CZ" sz="2000" dirty="0"/>
              <a:t>výklad a hodnocení díla zasazené do širšího kontextu</a:t>
            </a:r>
          </a:p>
          <a:p>
            <a:r>
              <a:rPr lang="cs-CZ" sz="2000" dirty="0"/>
              <a:t>použití sekundární literatury</a:t>
            </a:r>
            <a:endParaRPr lang="cs-CZ" sz="1800" dirty="0"/>
          </a:p>
        </p:txBody>
      </p:sp>
      <p:pic>
        <p:nvPicPr>
          <p:cNvPr id="7" name="Obrázek 6">
            <a:extLst>
              <a:ext uri="{FF2B5EF4-FFF2-40B4-BE49-F238E27FC236}">
                <a16:creationId xmlns:a16="http://schemas.microsoft.com/office/drawing/2014/main" id="{A21CD25A-9043-B069-9D5E-D88733C8B02C}"/>
              </a:ext>
            </a:extLst>
          </p:cNvPr>
          <p:cNvPicPr>
            <a:picLocks noChangeAspect="1"/>
          </p:cNvPicPr>
          <p:nvPr/>
        </p:nvPicPr>
        <p:blipFill>
          <a:blip r:embed="rId3"/>
          <a:stretch>
            <a:fillRect/>
          </a:stretch>
        </p:blipFill>
        <p:spPr>
          <a:xfrm>
            <a:off x="4144333" y="3062514"/>
            <a:ext cx="5994110" cy="296228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848276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880627B-9742-24C5-C0CC-564822591982}"/>
              </a:ext>
            </a:extLst>
          </p:cNvPr>
          <p:cNvSpPr>
            <a:spLocks noGrp="1"/>
          </p:cNvSpPr>
          <p:nvPr>
            <p:ph type="ftr" sz="quarter" idx="10"/>
          </p:nvPr>
        </p:nvSpPr>
        <p:spPr/>
        <p:txBody>
          <a:bodyPr/>
          <a:lstStyle/>
          <a:p>
            <a:endParaRPr lang="cs-CZ" dirty="0"/>
          </a:p>
        </p:txBody>
      </p:sp>
      <p:sp>
        <p:nvSpPr>
          <p:cNvPr id="3" name="Zástupný symbol pro číslo snímku 2">
            <a:extLst>
              <a:ext uri="{FF2B5EF4-FFF2-40B4-BE49-F238E27FC236}">
                <a16:creationId xmlns:a16="http://schemas.microsoft.com/office/drawing/2014/main" id="{19ADF190-FB7E-E512-032C-E9F5DEA6C8C5}"/>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a:extLst>
              <a:ext uri="{FF2B5EF4-FFF2-40B4-BE49-F238E27FC236}">
                <a16:creationId xmlns:a16="http://schemas.microsoft.com/office/drawing/2014/main" id="{6D161375-57F3-EC50-3B35-586985E35090}"/>
              </a:ext>
            </a:extLst>
          </p:cNvPr>
          <p:cNvSpPr>
            <a:spLocks noGrp="1"/>
          </p:cNvSpPr>
          <p:nvPr>
            <p:ph type="title"/>
          </p:nvPr>
        </p:nvSpPr>
        <p:spPr>
          <a:xfrm>
            <a:off x="343482" y="378000"/>
            <a:ext cx="10753200" cy="451576"/>
          </a:xfrm>
        </p:spPr>
        <p:txBody>
          <a:bodyPr/>
          <a:lstStyle/>
          <a:p>
            <a:r>
              <a:rPr lang="cs-CZ" sz="3600" dirty="0" err="1"/>
              <a:t>Position</a:t>
            </a:r>
            <a:r>
              <a:rPr lang="cs-CZ" sz="3600" dirty="0"/>
              <a:t> </a:t>
            </a:r>
            <a:r>
              <a:rPr lang="cs-CZ" sz="3600" err="1"/>
              <a:t>paper</a:t>
            </a:r>
            <a:r>
              <a:rPr lang="cs-CZ" sz="3600"/>
              <a:t> (argumentační </a:t>
            </a:r>
            <a:r>
              <a:rPr lang="cs-CZ" sz="3600" dirty="0"/>
              <a:t>esej)</a:t>
            </a:r>
          </a:p>
        </p:txBody>
      </p:sp>
      <p:sp>
        <p:nvSpPr>
          <p:cNvPr id="5" name="Zástupný obsah 4">
            <a:extLst>
              <a:ext uri="{FF2B5EF4-FFF2-40B4-BE49-F238E27FC236}">
                <a16:creationId xmlns:a16="http://schemas.microsoft.com/office/drawing/2014/main" id="{17327BCD-5136-CB05-B47E-C753DE94E7E4}"/>
              </a:ext>
            </a:extLst>
          </p:cNvPr>
          <p:cNvSpPr>
            <a:spLocks noGrp="1"/>
          </p:cNvSpPr>
          <p:nvPr>
            <p:ph idx="1"/>
          </p:nvPr>
        </p:nvSpPr>
        <p:spPr>
          <a:xfrm>
            <a:off x="414000" y="1665108"/>
            <a:ext cx="10146424" cy="4139998"/>
          </a:xfrm>
        </p:spPr>
        <p:txBody>
          <a:bodyPr/>
          <a:lstStyle/>
          <a:p>
            <a:pPr>
              <a:lnSpc>
                <a:spcPct val="110000"/>
              </a:lnSpc>
              <a:spcAft>
                <a:spcPts val="600"/>
              </a:spcAft>
            </a:pPr>
            <a:r>
              <a:rPr lang="cs-CZ" sz="2000" dirty="0"/>
              <a:t>literární forma - podstatou je vyjádření </a:t>
            </a:r>
            <a:r>
              <a:rPr lang="cs-CZ" sz="2000" b="1" dirty="0"/>
              <a:t>vlastního stanoviska </a:t>
            </a:r>
            <a:r>
              <a:rPr lang="cs-CZ" sz="2000" dirty="0"/>
              <a:t>(teze) k danému tématu</a:t>
            </a:r>
          </a:p>
          <a:p>
            <a:pPr>
              <a:lnSpc>
                <a:spcPct val="110000"/>
              </a:lnSpc>
              <a:spcAft>
                <a:spcPts val="600"/>
              </a:spcAft>
            </a:pPr>
            <a:r>
              <a:rPr lang="cs-CZ" sz="2000" dirty="0"/>
              <a:t>cíl - přesvědčit čtenáře o platnosti vlastního stanoviska</a:t>
            </a:r>
          </a:p>
          <a:p>
            <a:pPr>
              <a:lnSpc>
                <a:spcPct val="110000"/>
              </a:lnSpc>
              <a:spcAft>
                <a:spcPts val="600"/>
              </a:spcAft>
            </a:pPr>
            <a:r>
              <a:rPr lang="cs-CZ" sz="2000" dirty="0"/>
              <a:t>stanovisko musí být podloženo dílčími </a:t>
            </a:r>
            <a:r>
              <a:rPr lang="cs-CZ" sz="2000" u="sng" dirty="0"/>
              <a:t>argumenty</a:t>
            </a:r>
            <a:r>
              <a:rPr lang="cs-CZ" sz="2000" dirty="0"/>
              <a:t> - ty zase </a:t>
            </a:r>
            <a:r>
              <a:rPr lang="cs-CZ" sz="2000" u="sng" dirty="0"/>
              <a:t>důkazy</a:t>
            </a:r>
            <a:r>
              <a:rPr lang="cs-CZ" sz="2000" dirty="0"/>
              <a:t> (evidence)</a:t>
            </a:r>
          </a:p>
          <a:p>
            <a:pPr>
              <a:lnSpc>
                <a:spcPct val="110000"/>
              </a:lnSpc>
              <a:spcAft>
                <a:spcPts val="600"/>
              </a:spcAft>
            </a:pPr>
            <a:r>
              <a:rPr lang="cs-CZ" sz="2000" dirty="0"/>
              <a:t>možné se vypořádat i s </a:t>
            </a:r>
            <a:r>
              <a:rPr lang="cs-CZ" sz="2000" u="sng" dirty="0"/>
              <a:t>protiargumenty</a:t>
            </a:r>
          </a:p>
          <a:p>
            <a:pPr>
              <a:lnSpc>
                <a:spcPct val="110000"/>
              </a:lnSpc>
              <a:spcAft>
                <a:spcPts val="600"/>
              </a:spcAft>
            </a:pPr>
            <a:r>
              <a:rPr lang="cs-CZ" sz="2000" dirty="0"/>
              <a:t>esej provádí čtenáře myšlenkovým procesem autora</a:t>
            </a:r>
          </a:p>
          <a:p>
            <a:pPr>
              <a:lnSpc>
                <a:spcPct val="110000"/>
              </a:lnSpc>
              <a:spcBef>
                <a:spcPts val="1200"/>
              </a:spcBef>
              <a:spcAft>
                <a:spcPts val="600"/>
              </a:spcAft>
            </a:pPr>
            <a:r>
              <a:rPr lang="cs-CZ" sz="2000" dirty="0"/>
              <a:t>jasně daná pravidla upravující jeho obsah a strukturu</a:t>
            </a:r>
          </a:p>
          <a:p>
            <a:pPr lvl="1">
              <a:lnSpc>
                <a:spcPct val="110000"/>
              </a:lnSpc>
              <a:spcAft>
                <a:spcPts val="600"/>
              </a:spcAft>
            </a:pPr>
            <a:r>
              <a:rPr lang="cs-CZ" dirty="0"/>
              <a:t>obsah - (1) </a:t>
            </a:r>
            <a:r>
              <a:rPr lang="cs-CZ" u="sng" dirty="0"/>
              <a:t>úvod</a:t>
            </a:r>
            <a:r>
              <a:rPr lang="cs-CZ" dirty="0"/>
              <a:t> - formulace stanoviska (2) </a:t>
            </a:r>
            <a:r>
              <a:rPr lang="cs-CZ" u="sng" dirty="0"/>
              <a:t>stať</a:t>
            </a:r>
            <a:r>
              <a:rPr lang="cs-CZ" dirty="0"/>
              <a:t> - obsahuje argumenty a (3) </a:t>
            </a:r>
            <a:r>
              <a:rPr lang="cs-CZ" u="sng" dirty="0"/>
              <a:t>závěr</a:t>
            </a:r>
            <a:r>
              <a:rPr lang="cs-CZ" dirty="0"/>
              <a:t> - propojení argumentů k podpoře stanoviska</a:t>
            </a:r>
          </a:p>
          <a:p>
            <a:pPr lvl="1">
              <a:lnSpc>
                <a:spcPct val="110000"/>
              </a:lnSpc>
              <a:spcAft>
                <a:spcPts val="600"/>
              </a:spcAft>
            </a:pPr>
            <a:r>
              <a:rPr lang="cs-CZ" dirty="0"/>
              <a:t>logická struktura textu - ideálně jeden argument = jeden odstavec</a:t>
            </a:r>
          </a:p>
          <a:p>
            <a:pPr>
              <a:lnSpc>
                <a:spcPct val="110000"/>
              </a:lnSpc>
              <a:spcAft>
                <a:spcPts val="600"/>
              </a:spcAft>
            </a:pPr>
            <a:endParaRPr lang="cs-CZ" sz="2000" u="sng" dirty="0"/>
          </a:p>
        </p:txBody>
      </p:sp>
      <p:sp>
        <p:nvSpPr>
          <p:cNvPr id="6" name="TextovéPole 5">
            <a:extLst>
              <a:ext uri="{FF2B5EF4-FFF2-40B4-BE49-F238E27FC236}">
                <a16:creationId xmlns:a16="http://schemas.microsoft.com/office/drawing/2014/main" id="{B002FF4D-7C1B-8A7E-4449-F19C870D71D9}"/>
              </a:ext>
            </a:extLst>
          </p:cNvPr>
          <p:cNvSpPr txBox="1"/>
          <p:nvPr/>
        </p:nvSpPr>
        <p:spPr>
          <a:xfrm>
            <a:off x="8360857" y="3067123"/>
            <a:ext cx="3203657" cy="923330"/>
          </a:xfrm>
          <a:prstGeom prst="rect">
            <a:avLst/>
          </a:prstGeom>
          <a:ln w="38100">
            <a:solidFill>
              <a:srgbClr val="0000DC"/>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pPr algn="l"/>
            <a:r>
              <a:rPr lang="cs-CZ" sz="1800" dirty="0">
                <a:latin typeface="+mn-lt"/>
              </a:rPr>
              <a:t>Pozn.: </a:t>
            </a:r>
            <a:r>
              <a:rPr lang="cs-CZ" sz="1800" dirty="0"/>
              <a:t>Existují i jiné </a:t>
            </a:r>
            <a:r>
              <a:rPr lang="cs-CZ" sz="1800"/>
              <a:t>typy (neodborných</a:t>
            </a:r>
            <a:r>
              <a:rPr lang="cs-CZ" sz="1800" dirty="0"/>
              <a:t>) esejů - např. narativní</a:t>
            </a:r>
            <a:endParaRPr lang="en-US" sz="1800" dirty="0" err="1">
              <a:latin typeface="+mn-lt"/>
            </a:endParaRPr>
          </a:p>
        </p:txBody>
      </p:sp>
    </p:spTree>
    <p:extLst>
      <p:ext uri="{BB962C8B-B14F-4D97-AF65-F5344CB8AC3E}">
        <p14:creationId xmlns:p14="http://schemas.microsoft.com/office/powerpoint/2010/main" val="19620724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880627B-9742-24C5-C0CC-564822591982}"/>
              </a:ext>
            </a:extLst>
          </p:cNvPr>
          <p:cNvSpPr>
            <a:spLocks noGrp="1"/>
          </p:cNvSpPr>
          <p:nvPr>
            <p:ph type="ftr" sz="quarter" idx="10"/>
          </p:nvPr>
        </p:nvSpPr>
        <p:spPr/>
        <p:txBody>
          <a:bodyPr/>
          <a:lstStyle/>
          <a:p>
            <a:endParaRPr lang="cs-CZ" dirty="0"/>
          </a:p>
        </p:txBody>
      </p:sp>
      <p:sp>
        <p:nvSpPr>
          <p:cNvPr id="3" name="Zástupný symbol pro číslo snímku 2">
            <a:extLst>
              <a:ext uri="{FF2B5EF4-FFF2-40B4-BE49-F238E27FC236}">
                <a16:creationId xmlns:a16="http://schemas.microsoft.com/office/drawing/2014/main" id="{19ADF190-FB7E-E512-032C-E9F5DEA6C8C5}"/>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a:extLst>
              <a:ext uri="{FF2B5EF4-FFF2-40B4-BE49-F238E27FC236}">
                <a16:creationId xmlns:a16="http://schemas.microsoft.com/office/drawing/2014/main" id="{6D161375-57F3-EC50-3B35-586985E35090}"/>
              </a:ext>
            </a:extLst>
          </p:cNvPr>
          <p:cNvSpPr>
            <a:spLocks noGrp="1"/>
          </p:cNvSpPr>
          <p:nvPr>
            <p:ph type="title"/>
          </p:nvPr>
        </p:nvSpPr>
        <p:spPr>
          <a:xfrm>
            <a:off x="343482" y="378000"/>
            <a:ext cx="10753200" cy="451576"/>
          </a:xfrm>
        </p:spPr>
        <p:txBody>
          <a:bodyPr/>
          <a:lstStyle/>
          <a:p>
            <a:r>
              <a:rPr lang="cs-CZ" sz="3600" dirty="0"/>
              <a:t>Původní teoretická stať</a:t>
            </a:r>
          </a:p>
        </p:txBody>
      </p:sp>
      <p:sp>
        <p:nvSpPr>
          <p:cNvPr id="5" name="Zástupný obsah 4">
            <a:extLst>
              <a:ext uri="{FF2B5EF4-FFF2-40B4-BE49-F238E27FC236}">
                <a16:creationId xmlns:a16="http://schemas.microsoft.com/office/drawing/2014/main" id="{17327BCD-5136-CB05-B47E-C753DE94E7E4}"/>
              </a:ext>
            </a:extLst>
          </p:cNvPr>
          <p:cNvSpPr>
            <a:spLocks noGrp="1"/>
          </p:cNvSpPr>
          <p:nvPr>
            <p:ph idx="1"/>
          </p:nvPr>
        </p:nvSpPr>
        <p:spPr>
          <a:xfrm>
            <a:off x="414000" y="1665108"/>
            <a:ext cx="6937059" cy="4139998"/>
          </a:xfrm>
        </p:spPr>
        <p:txBody>
          <a:bodyPr/>
          <a:lstStyle/>
          <a:p>
            <a:pPr>
              <a:lnSpc>
                <a:spcPct val="110000"/>
              </a:lnSpc>
              <a:spcAft>
                <a:spcPts val="600"/>
              </a:spcAft>
            </a:pPr>
            <a:r>
              <a:rPr lang="cs-CZ" sz="2000" b="1" dirty="0"/>
              <a:t>vlastní teoretické pojetí </a:t>
            </a:r>
            <a:r>
              <a:rPr lang="cs-CZ" sz="2000" dirty="0"/>
              <a:t>nebo zpracování problému</a:t>
            </a:r>
          </a:p>
          <a:p>
            <a:pPr>
              <a:lnSpc>
                <a:spcPct val="110000"/>
              </a:lnSpc>
              <a:spcAft>
                <a:spcPts val="600"/>
              </a:spcAft>
            </a:pPr>
            <a:r>
              <a:rPr lang="cs-CZ" sz="2000" dirty="0"/>
              <a:t>kritická analýza vybraných teorií, nebo zobecnění empirických zjištění</a:t>
            </a:r>
          </a:p>
          <a:p>
            <a:pPr>
              <a:lnSpc>
                <a:spcPct val="110000"/>
              </a:lnSpc>
              <a:spcAft>
                <a:spcPts val="600"/>
              </a:spcAft>
            </a:pPr>
            <a:r>
              <a:rPr lang="cs-CZ" sz="2000" dirty="0"/>
              <a:t>výsledkem například analytický rámec pro studium určitého fenoménu</a:t>
            </a:r>
          </a:p>
          <a:p>
            <a:endParaRPr lang="cs-CZ" sz="2000" dirty="0"/>
          </a:p>
        </p:txBody>
      </p:sp>
      <p:pic>
        <p:nvPicPr>
          <p:cNvPr id="7" name="Obrázek 6" descr="Obsah obrázku text, plakát, Písmo, grafický design&#10;&#10;Popis byl vytvořen automaticky">
            <a:extLst>
              <a:ext uri="{FF2B5EF4-FFF2-40B4-BE49-F238E27FC236}">
                <a16:creationId xmlns:a16="http://schemas.microsoft.com/office/drawing/2014/main" id="{072E99B3-3D44-1CA7-1980-9B8CE2DE92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07025" y="378000"/>
            <a:ext cx="3141493" cy="4739321"/>
          </a:xfrm>
          <a:prstGeom prst="rect">
            <a:avLst/>
          </a:prstGeom>
          <a:ln>
            <a:noFill/>
          </a:ln>
          <a:effectLst>
            <a:outerShdw blurRad="292100" dist="139700" dir="2700000" algn="tl" rotWithShape="0">
              <a:srgbClr val="333333">
                <a:alpha val="65000"/>
              </a:srgbClr>
            </a:outerShdw>
          </a:effectLst>
        </p:spPr>
      </p:pic>
      <p:pic>
        <p:nvPicPr>
          <p:cNvPr id="9" name="Obrázek 8">
            <a:extLst>
              <a:ext uri="{FF2B5EF4-FFF2-40B4-BE49-F238E27FC236}">
                <a16:creationId xmlns:a16="http://schemas.microsoft.com/office/drawing/2014/main" id="{2272769A-302B-CEB2-96A3-DB5749DD3D56}"/>
              </a:ext>
            </a:extLst>
          </p:cNvPr>
          <p:cNvPicPr>
            <a:picLocks noChangeAspect="1"/>
          </p:cNvPicPr>
          <p:nvPr/>
        </p:nvPicPr>
        <p:blipFill>
          <a:blip r:embed="rId4"/>
          <a:stretch>
            <a:fillRect/>
          </a:stretch>
        </p:blipFill>
        <p:spPr>
          <a:xfrm>
            <a:off x="5835917" y="4194629"/>
            <a:ext cx="3506145" cy="161047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0116818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880627B-9742-24C5-C0CC-564822591982}"/>
              </a:ext>
            </a:extLst>
          </p:cNvPr>
          <p:cNvSpPr>
            <a:spLocks noGrp="1"/>
          </p:cNvSpPr>
          <p:nvPr>
            <p:ph type="ftr" sz="quarter" idx="10"/>
          </p:nvPr>
        </p:nvSpPr>
        <p:spPr/>
        <p:txBody>
          <a:bodyPr/>
          <a:lstStyle/>
          <a:p>
            <a:endParaRPr lang="cs-CZ" dirty="0"/>
          </a:p>
        </p:txBody>
      </p:sp>
      <p:sp>
        <p:nvSpPr>
          <p:cNvPr id="3" name="Zástupný symbol pro číslo snímku 2">
            <a:extLst>
              <a:ext uri="{FF2B5EF4-FFF2-40B4-BE49-F238E27FC236}">
                <a16:creationId xmlns:a16="http://schemas.microsoft.com/office/drawing/2014/main" id="{19ADF190-FB7E-E512-032C-E9F5DEA6C8C5}"/>
              </a:ext>
            </a:extLst>
          </p:cNvPr>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a:extLst>
              <a:ext uri="{FF2B5EF4-FFF2-40B4-BE49-F238E27FC236}">
                <a16:creationId xmlns:a16="http://schemas.microsoft.com/office/drawing/2014/main" id="{6D161375-57F3-EC50-3B35-586985E35090}"/>
              </a:ext>
            </a:extLst>
          </p:cNvPr>
          <p:cNvSpPr>
            <a:spLocks noGrp="1"/>
          </p:cNvSpPr>
          <p:nvPr>
            <p:ph type="title"/>
          </p:nvPr>
        </p:nvSpPr>
        <p:spPr>
          <a:xfrm>
            <a:off x="343482" y="378000"/>
            <a:ext cx="10753200" cy="451576"/>
          </a:xfrm>
        </p:spPr>
        <p:txBody>
          <a:bodyPr/>
          <a:lstStyle/>
          <a:p>
            <a:r>
              <a:rPr lang="cs-CZ" sz="3600" dirty="0" err="1"/>
              <a:t>Policy</a:t>
            </a:r>
            <a:r>
              <a:rPr lang="cs-CZ" sz="3600" dirty="0"/>
              <a:t> </a:t>
            </a:r>
            <a:r>
              <a:rPr lang="cs-CZ" sz="3600" dirty="0" err="1"/>
              <a:t>paper</a:t>
            </a:r>
            <a:endParaRPr lang="cs-CZ" sz="3600" dirty="0"/>
          </a:p>
        </p:txBody>
      </p:sp>
      <p:sp>
        <p:nvSpPr>
          <p:cNvPr id="5" name="Zástupný obsah 4">
            <a:extLst>
              <a:ext uri="{FF2B5EF4-FFF2-40B4-BE49-F238E27FC236}">
                <a16:creationId xmlns:a16="http://schemas.microsoft.com/office/drawing/2014/main" id="{17327BCD-5136-CB05-B47E-C753DE94E7E4}"/>
              </a:ext>
            </a:extLst>
          </p:cNvPr>
          <p:cNvSpPr>
            <a:spLocks noGrp="1"/>
          </p:cNvSpPr>
          <p:nvPr>
            <p:ph idx="1"/>
          </p:nvPr>
        </p:nvSpPr>
        <p:spPr>
          <a:xfrm>
            <a:off x="414000" y="1665108"/>
            <a:ext cx="10146424" cy="4139998"/>
          </a:xfrm>
        </p:spPr>
        <p:txBody>
          <a:bodyPr/>
          <a:lstStyle/>
          <a:p>
            <a:pPr>
              <a:lnSpc>
                <a:spcPct val="120000"/>
              </a:lnSpc>
              <a:spcAft>
                <a:spcPts val="600"/>
              </a:spcAft>
            </a:pPr>
            <a:r>
              <a:rPr lang="cs-CZ" sz="2000" dirty="0"/>
              <a:t>navrhuje </a:t>
            </a:r>
            <a:r>
              <a:rPr lang="cs-CZ" sz="2000" b="1" dirty="0"/>
              <a:t>řešení společenského problému </a:t>
            </a:r>
            <a:r>
              <a:rPr lang="cs-CZ" sz="2000" dirty="0"/>
              <a:t>(bez ambice přispět k teoretickému poznání) = nástroj rozhodování</a:t>
            </a:r>
          </a:p>
          <a:p>
            <a:pPr>
              <a:lnSpc>
                <a:spcPct val="120000"/>
              </a:lnSpc>
              <a:spcAft>
                <a:spcPts val="600"/>
              </a:spcAft>
            </a:pPr>
            <a:r>
              <a:rPr lang="cs-CZ" sz="2000" dirty="0"/>
              <a:t>aplikovaný - orientace na problém a jeho řešení </a:t>
            </a:r>
          </a:p>
          <a:p>
            <a:pPr>
              <a:lnSpc>
                <a:spcPct val="120000"/>
              </a:lnSpc>
              <a:spcAft>
                <a:spcPts val="600"/>
              </a:spcAft>
            </a:pPr>
            <a:r>
              <a:rPr lang="cs-CZ" sz="2000" dirty="0"/>
              <a:t>„</a:t>
            </a:r>
            <a:r>
              <a:rPr lang="cs-CZ" sz="2000" u="sng" dirty="0" err="1"/>
              <a:t>policy</a:t>
            </a:r>
            <a:r>
              <a:rPr lang="cs-CZ" sz="2000" u="sng" dirty="0"/>
              <a:t> study</a:t>
            </a:r>
            <a:r>
              <a:rPr lang="cs-CZ" sz="2000" dirty="0"/>
              <a:t>“ x „</a:t>
            </a:r>
            <a:r>
              <a:rPr lang="cs-CZ" sz="2000" dirty="0" err="1"/>
              <a:t>policy</a:t>
            </a:r>
            <a:r>
              <a:rPr lang="cs-CZ" sz="2000" dirty="0"/>
              <a:t> </a:t>
            </a:r>
            <a:r>
              <a:rPr lang="cs-CZ" sz="2000" dirty="0" err="1"/>
              <a:t>analysis</a:t>
            </a:r>
            <a:r>
              <a:rPr lang="cs-CZ" sz="2000" dirty="0"/>
              <a:t>“</a:t>
            </a:r>
          </a:p>
          <a:p>
            <a:pPr marL="781200" lvl="1" indent="-457200">
              <a:lnSpc>
                <a:spcPct val="120000"/>
              </a:lnSpc>
              <a:spcAft>
                <a:spcPts val="600"/>
              </a:spcAft>
              <a:buFont typeface="+mj-lt"/>
              <a:buAutoNum type="arabicPeriod"/>
            </a:pPr>
            <a:r>
              <a:rPr lang="cs-CZ" dirty="0"/>
              <a:t> definice problému</a:t>
            </a:r>
          </a:p>
          <a:p>
            <a:pPr marL="781200" lvl="1" indent="-457200">
              <a:lnSpc>
                <a:spcPct val="120000"/>
              </a:lnSpc>
              <a:spcAft>
                <a:spcPts val="600"/>
              </a:spcAft>
              <a:buFont typeface="+mj-lt"/>
              <a:buAutoNum type="arabicPeriod"/>
            </a:pPr>
            <a:r>
              <a:rPr lang="cs-CZ" dirty="0"/>
              <a:t> identifikace možných způsobů řešení</a:t>
            </a:r>
          </a:p>
          <a:p>
            <a:pPr marL="781200" lvl="1" indent="-457200">
              <a:lnSpc>
                <a:spcPct val="120000"/>
              </a:lnSpc>
              <a:spcAft>
                <a:spcPts val="600"/>
              </a:spcAft>
              <a:buFont typeface="+mj-lt"/>
              <a:buAutoNum type="arabicPeriod"/>
            </a:pPr>
            <a:r>
              <a:rPr lang="cs-CZ" dirty="0"/>
              <a:t> vyhodnocení možností</a:t>
            </a:r>
          </a:p>
          <a:p>
            <a:pPr marL="781200" lvl="1" indent="-457200">
              <a:lnSpc>
                <a:spcPct val="120000"/>
              </a:lnSpc>
              <a:spcAft>
                <a:spcPts val="600"/>
              </a:spcAft>
              <a:buFont typeface="+mj-lt"/>
              <a:buAutoNum type="arabicPeriod"/>
            </a:pPr>
            <a:r>
              <a:rPr lang="cs-CZ" dirty="0"/>
              <a:t> výběr preferované možnosti a ospravedlnění</a:t>
            </a:r>
          </a:p>
          <a:p>
            <a:r>
              <a:rPr lang="cs-CZ" sz="1800" dirty="0">
                <a:hlinkClick r:id="rId3"/>
              </a:rPr>
              <a:t>UKÁZKA</a:t>
            </a:r>
            <a:r>
              <a:rPr lang="cs-CZ" sz="1800" dirty="0"/>
              <a:t> + </a:t>
            </a:r>
            <a:r>
              <a:rPr lang="cs-CZ" sz="1800" dirty="0">
                <a:hlinkClick r:id="rId4"/>
              </a:rPr>
              <a:t>UKÁZKA II</a:t>
            </a:r>
            <a:endParaRPr lang="cs-CZ" sz="1800" dirty="0"/>
          </a:p>
        </p:txBody>
      </p:sp>
      <p:pic>
        <p:nvPicPr>
          <p:cNvPr id="6" name="Obrázek 5" descr="Obsah obrázku text, snímek obrazovky, Písmo, číslo&#10;&#10;Popis byl vytvořen automaticky">
            <a:extLst>
              <a:ext uri="{FF2B5EF4-FFF2-40B4-BE49-F238E27FC236}">
                <a16:creationId xmlns:a16="http://schemas.microsoft.com/office/drawing/2014/main" id="{1092954A-9705-AA38-A6C1-E39DC0C2AC1C}"/>
              </a:ext>
            </a:extLst>
          </p:cNvPr>
          <p:cNvPicPr>
            <a:picLocks noChangeAspect="1"/>
          </p:cNvPicPr>
          <p:nvPr/>
        </p:nvPicPr>
        <p:blipFill>
          <a:blip r:embed="rId5"/>
          <a:stretch>
            <a:fillRect/>
          </a:stretch>
        </p:blipFill>
        <p:spPr>
          <a:xfrm>
            <a:off x="6390627" y="2191657"/>
            <a:ext cx="5387373" cy="324502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4442744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880627B-9742-24C5-C0CC-564822591982}"/>
              </a:ext>
            </a:extLst>
          </p:cNvPr>
          <p:cNvSpPr>
            <a:spLocks noGrp="1"/>
          </p:cNvSpPr>
          <p:nvPr>
            <p:ph type="ftr" sz="quarter" idx="10"/>
          </p:nvPr>
        </p:nvSpPr>
        <p:spPr/>
        <p:txBody>
          <a:bodyPr/>
          <a:lstStyle/>
          <a:p>
            <a:endParaRPr lang="cs-CZ" dirty="0"/>
          </a:p>
        </p:txBody>
      </p:sp>
      <p:sp>
        <p:nvSpPr>
          <p:cNvPr id="3" name="Zástupný symbol pro číslo snímku 2">
            <a:extLst>
              <a:ext uri="{FF2B5EF4-FFF2-40B4-BE49-F238E27FC236}">
                <a16:creationId xmlns:a16="http://schemas.microsoft.com/office/drawing/2014/main" id="{19ADF190-FB7E-E512-032C-E9F5DEA6C8C5}"/>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a:extLst>
              <a:ext uri="{FF2B5EF4-FFF2-40B4-BE49-F238E27FC236}">
                <a16:creationId xmlns:a16="http://schemas.microsoft.com/office/drawing/2014/main" id="{6D161375-57F3-EC50-3B35-586985E35090}"/>
              </a:ext>
            </a:extLst>
          </p:cNvPr>
          <p:cNvSpPr>
            <a:spLocks noGrp="1"/>
          </p:cNvSpPr>
          <p:nvPr>
            <p:ph type="title"/>
          </p:nvPr>
        </p:nvSpPr>
        <p:spPr>
          <a:xfrm>
            <a:off x="343482" y="378000"/>
            <a:ext cx="10753200" cy="451576"/>
          </a:xfrm>
        </p:spPr>
        <p:txBody>
          <a:bodyPr/>
          <a:lstStyle/>
          <a:p>
            <a:r>
              <a:rPr lang="cs-CZ" sz="3600" dirty="0"/>
              <a:t>Struktura odborných textů</a:t>
            </a:r>
          </a:p>
        </p:txBody>
      </p:sp>
      <p:sp>
        <p:nvSpPr>
          <p:cNvPr id="5" name="Zástupný obsah 4">
            <a:extLst>
              <a:ext uri="{FF2B5EF4-FFF2-40B4-BE49-F238E27FC236}">
                <a16:creationId xmlns:a16="http://schemas.microsoft.com/office/drawing/2014/main" id="{17327BCD-5136-CB05-B47E-C753DE94E7E4}"/>
              </a:ext>
            </a:extLst>
          </p:cNvPr>
          <p:cNvSpPr>
            <a:spLocks noGrp="1"/>
          </p:cNvSpPr>
          <p:nvPr>
            <p:ph idx="1"/>
          </p:nvPr>
        </p:nvSpPr>
        <p:spPr>
          <a:xfrm>
            <a:off x="414000" y="1184110"/>
            <a:ext cx="10146424" cy="4139998"/>
          </a:xfrm>
        </p:spPr>
        <p:txBody>
          <a:bodyPr/>
          <a:lstStyle/>
          <a:p>
            <a:pPr marL="72000" indent="0">
              <a:buNone/>
            </a:pPr>
            <a:r>
              <a:rPr lang="cs-CZ" sz="2000" u="sng" dirty="0"/>
              <a:t>Typická struktura odborných </a:t>
            </a:r>
            <a:r>
              <a:rPr lang="cs-CZ" sz="2000" u="sng"/>
              <a:t>textů (výzkumná </a:t>
            </a:r>
            <a:r>
              <a:rPr lang="cs-CZ" sz="2000" u="sng" dirty="0"/>
              <a:t>stať)</a:t>
            </a:r>
            <a:r>
              <a:rPr lang="cs-CZ" sz="2000" dirty="0"/>
              <a:t>:</a:t>
            </a:r>
          </a:p>
          <a:p>
            <a:r>
              <a:rPr lang="cs-CZ" sz="2000" dirty="0"/>
              <a:t>Abstrakt [</a:t>
            </a:r>
            <a:r>
              <a:rPr lang="cs-CZ" sz="2000" dirty="0" err="1"/>
              <a:t>Abstract</a:t>
            </a:r>
            <a:r>
              <a:rPr lang="cs-CZ" sz="2000" dirty="0"/>
              <a:t>]</a:t>
            </a:r>
          </a:p>
          <a:p>
            <a:r>
              <a:rPr lang="cs-CZ" sz="2000" dirty="0"/>
              <a:t>Obsah [</a:t>
            </a:r>
            <a:r>
              <a:rPr lang="cs-CZ" sz="2000" dirty="0" err="1"/>
              <a:t>Contents</a:t>
            </a:r>
            <a:r>
              <a:rPr lang="cs-CZ" sz="2000" dirty="0"/>
              <a:t>]</a:t>
            </a:r>
          </a:p>
          <a:p>
            <a:r>
              <a:rPr lang="cs-CZ" sz="2000" dirty="0"/>
              <a:t>Úvod [</a:t>
            </a:r>
            <a:r>
              <a:rPr lang="cs-CZ" sz="2000" dirty="0" err="1"/>
              <a:t>Introduction</a:t>
            </a:r>
            <a:r>
              <a:rPr lang="cs-CZ" sz="2000" dirty="0"/>
              <a:t>]</a:t>
            </a:r>
          </a:p>
          <a:p>
            <a:r>
              <a:rPr lang="cs-CZ" sz="2000" dirty="0"/>
              <a:t>Přehled literatury [</a:t>
            </a:r>
            <a:r>
              <a:rPr lang="cs-CZ" sz="2000" dirty="0" err="1"/>
              <a:t>Literature</a:t>
            </a:r>
            <a:r>
              <a:rPr lang="cs-CZ" sz="2000" dirty="0"/>
              <a:t> </a:t>
            </a:r>
            <a:r>
              <a:rPr lang="cs-CZ" sz="2000" dirty="0" err="1"/>
              <a:t>review</a:t>
            </a:r>
            <a:r>
              <a:rPr lang="cs-CZ" sz="2000" dirty="0"/>
              <a:t>]</a:t>
            </a:r>
          </a:p>
          <a:p>
            <a:r>
              <a:rPr lang="cs-CZ" sz="2000" dirty="0"/>
              <a:t>Metodologie [</a:t>
            </a:r>
            <a:r>
              <a:rPr lang="cs-CZ" sz="2000" dirty="0" err="1"/>
              <a:t>Method</a:t>
            </a:r>
            <a:r>
              <a:rPr lang="cs-CZ" sz="2000" dirty="0"/>
              <a:t> / </a:t>
            </a:r>
            <a:r>
              <a:rPr lang="cs-CZ" sz="2000" dirty="0" err="1"/>
              <a:t>Methodology</a:t>
            </a:r>
            <a:r>
              <a:rPr lang="cs-CZ" sz="2000" dirty="0"/>
              <a:t>]</a:t>
            </a:r>
          </a:p>
          <a:p>
            <a:r>
              <a:rPr lang="cs-CZ" sz="2000" dirty="0"/>
              <a:t>Hlavní část textu [</a:t>
            </a:r>
            <a:r>
              <a:rPr lang="cs-CZ" sz="2000" dirty="0" err="1"/>
              <a:t>Main</a:t>
            </a:r>
            <a:r>
              <a:rPr lang="cs-CZ" sz="2000" dirty="0"/>
              <a:t> body] - argumentace / zjištění</a:t>
            </a:r>
          </a:p>
          <a:p>
            <a:r>
              <a:rPr lang="cs-CZ" sz="2000" dirty="0"/>
              <a:t>Diskuse [</a:t>
            </a:r>
            <a:r>
              <a:rPr lang="cs-CZ" sz="2000" dirty="0" err="1"/>
              <a:t>Discussion</a:t>
            </a:r>
            <a:r>
              <a:rPr lang="cs-CZ" sz="2000" dirty="0"/>
              <a:t>]</a:t>
            </a:r>
          </a:p>
          <a:p>
            <a:r>
              <a:rPr lang="cs-CZ" sz="2000" dirty="0"/>
              <a:t>Závěr [</a:t>
            </a:r>
            <a:r>
              <a:rPr lang="cs-CZ" sz="2000" dirty="0" err="1"/>
              <a:t>Conclusion</a:t>
            </a:r>
            <a:r>
              <a:rPr lang="cs-CZ" sz="2000" dirty="0"/>
              <a:t>]</a:t>
            </a:r>
          </a:p>
          <a:p>
            <a:r>
              <a:rPr lang="cs-CZ" sz="2000" dirty="0"/>
              <a:t>Seznam použitých zdrojů [</a:t>
            </a:r>
            <a:r>
              <a:rPr lang="cs-CZ" sz="2000" dirty="0" err="1"/>
              <a:t>References</a:t>
            </a:r>
            <a:r>
              <a:rPr lang="cs-CZ" sz="2000" dirty="0"/>
              <a:t>]</a:t>
            </a:r>
          </a:p>
          <a:p>
            <a:r>
              <a:rPr lang="cs-CZ" sz="2000" dirty="0"/>
              <a:t>Přílohy [</a:t>
            </a:r>
            <a:r>
              <a:rPr lang="cs-CZ" sz="2000" dirty="0" err="1"/>
              <a:t>Appendices</a:t>
            </a:r>
            <a:r>
              <a:rPr lang="cs-CZ" sz="2000" dirty="0"/>
              <a:t>]</a:t>
            </a:r>
          </a:p>
          <a:p>
            <a:endParaRPr lang="cs-CZ" sz="1800" dirty="0"/>
          </a:p>
          <a:p>
            <a:endParaRPr lang="cs-CZ" sz="1800" dirty="0"/>
          </a:p>
        </p:txBody>
      </p:sp>
      <p:sp>
        <p:nvSpPr>
          <p:cNvPr id="6" name="TextovéPole 5">
            <a:extLst>
              <a:ext uri="{FF2B5EF4-FFF2-40B4-BE49-F238E27FC236}">
                <a16:creationId xmlns:a16="http://schemas.microsoft.com/office/drawing/2014/main" id="{C87CA09D-14E0-E079-A675-8937FCD7A79D}"/>
              </a:ext>
            </a:extLst>
          </p:cNvPr>
          <p:cNvSpPr txBox="1"/>
          <p:nvPr/>
        </p:nvSpPr>
        <p:spPr>
          <a:xfrm>
            <a:off x="7893025" y="1930670"/>
            <a:ext cx="3203657" cy="1200329"/>
          </a:xfrm>
          <a:prstGeom prst="rect">
            <a:avLst/>
          </a:prstGeom>
          <a:ln w="38100">
            <a:solidFill>
              <a:srgbClr val="9100DC"/>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pPr algn="l"/>
            <a:r>
              <a:rPr lang="cs-CZ" sz="1800" dirty="0">
                <a:latin typeface="+mn-lt"/>
              </a:rPr>
              <a:t>Pozn.: </a:t>
            </a:r>
            <a:r>
              <a:rPr lang="cs-CZ" sz="1800" dirty="0" err="1">
                <a:latin typeface="+mn-lt"/>
              </a:rPr>
              <a:t>Position</a:t>
            </a:r>
            <a:r>
              <a:rPr lang="cs-CZ" sz="1800" dirty="0">
                <a:latin typeface="+mn-lt"/>
              </a:rPr>
              <a:t> </a:t>
            </a:r>
            <a:r>
              <a:rPr lang="cs-CZ" sz="1800" dirty="0" err="1">
                <a:latin typeface="+mn-lt"/>
              </a:rPr>
              <a:t>paper</a:t>
            </a:r>
            <a:r>
              <a:rPr lang="cs-CZ" sz="1800" dirty="0">
                <a:latin typeface="+mn-lt"/>
              </a:rPr>
              <a:t> a většina seminárních prací - pouze úvod, </a:t>
            </a:r>
            <a:r>
              <a:rPr lang="cs-CZ" sz="1800">
                <a:latin typeface="+mn-lt"/>
              </a:rPr>
              <a:t>stať (jádro </a:t>
            </a:r>
            <a:r>
              <a:rPr lang="cs-CZ" sz="1800" dirty="0">
                <a:latin typeface="+mn-lt"/>
              </a:rPr>
              <a:t>textu), závěr, seznam zdrojů</a:t>
            </a:r>
            <a:endParaRPr lang="en-US" sz="1800" dirty="0" err="1">
              <a:latin typeface="+mn-lt"/>
            </a:endParaRPr>
          </a:p>
        </p:txBody>
      </p:sp>
      <p:sp>
        <p:nvSpPr>
          <p:cNvPr id="7" name="TextovéPole 6">
            <a:extLst>
              <a:ext uri="{FF2B5EF4-FFF2-40B4-BE49-F238E27FC236}">
                <a16:creationId xmlns:a16="http://schemas.microsoft.com/office/drawing/2014/main" id="{21F39E9B-9D5E-08DD-4F6A-3C6234C92CDA}"/>
              </a:ext>
            </a:extLst>
          </p:cNvPr>
          <p:cNvSpPr txBox="1"/>
          <p:nvPr/>
        </p:nvSpPr>
        <p:spPr>
          <a:xfrm>
            <a:off x="7893025" y="3643751"/>
            <a:ext cx="3203657" cy="923330"/>
          </a:xfrm>
          <a:prstGeom prst="rect">
            <a:avLst/>
          </a:prstGeom>
          <a:ln w="38100">
            <a:solidFill>
              <a:srgbClr val="0000DC"/>
            </a:solidFill>
          </a:ln>
        </p:spPr>
        <p:style>
          <a:lnRef idx="2">
            <a:schemeClr val="accent4"/>
          </a:lnRef>
          <a:fillRef idx="1">
            <a:schemeClr val="lt1"/>
          </a:fillRef>
          <a:effectRef idx="0">
            <a:schemeClr val="accent4"/>
          </a:effectRef>
          <a:fontRef idx="minor">
            <a:schemeClr val="dk1"/>
          </a:fontRef>
        </p:style>
        <p:txBody>
          <a:bodyPr wrap="square" rtlCol="0">
            <a:spAutoFit/>
          </a:bodyPr>
          <a:lstStyle/>
          <a:p>
            <a:pPr algn="l"/>
            <a:r>
              <a:rPr lang="cs-CZ" sz="1800" dirty="0">
                <a:latin typeface="+mn-lt"/>
              </a:rPr>
              <a:t>Pozn.: Diskuse - součástí hlavního textu, nebo také závěru</a:t>
            </a:r>
            <a:endParaRPr lang="en-US" sz="1800" dirty="0" err="1">
              <a:latin typeface="+mn-lt"/>
            </a:endParaRPr>
          </a:p>
        </p:txBody>
      </p:sp>
    </p:spTree>
    <p:extLst>
      <p:ext uri="{BB962C8B-B14F-4D97-AF65-F5344CB8AC3E}">
        <p14:creationId xmlns:p14="http://schemas.microsoft.com/office/powerpoint/2010/main" val="15524555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obsah 4">
            <a:extLst>
              <a:ext uri="{FF2B5EF4-FFF2-40B4-BE49-F238E27FC236}">
                <a16:creationId xmlns:a16="http://schemas.microsoft.com/office/drawing/2014/main" id="{17327BCD-5136-CB05-B47E-C753DE94E7E4}"/>
              </a:ext>
            </a:extLst>
          </p:cNvPr>
          <p:cNvSpPr>
            <a:spLocks noGrp="1"/>
          </p:cNvSpPr>
          <p:nvPr>
            <p:ph idx="1"/>
          </p:nvPr>
        </p:nvSpPr>
        <p:spPr>
          <a:xfrm>
            <a:off x="414000" y="1359001"/>
            <a:ext cx="10341086" cy="4139998"/>
          </a:xfrm>
        </p:spPr>
        <p:txBody>
          <a:bodyPr/>
          <a:lstStyle/>
          <a:p>
            <a:pPr>
              <a:lnSpc>
                <a:spcPct val="120000"/>
              </a:lnSpc>
              <a:spcAft>
                <a:spcPts val="400"/>
              </a:spcAft>
            </a:pPr>
            <a:r>
              <a:rPr lang="cs-CZ" sz="2000" dirty="0"/>
              <a:t>napříč výše uvedenými žánry [na BSS kurzech nejčastěji kompilace a </a:t>
            </a:r>
            <a:r>
              <a:rPr lang="cs-CZ" sz="2000" dirty="0" err="1"/>
              <a:t>position</a:t>
            </a:r>
            <a:r>
              <a:rPr lang="cs-CZ" sz="2000" dirty="0"/>
              <a:t> </a:t>
            </a:r>
            <a:r>
              <a:rPr lang="cs-CZ" sz="2000" dirty="0" err="1"/>
              <a:t>papery</a:t>
            </a:r>
            <a:r>
              <a:rPr lang="cs-CZ" sz="2000" dirty="0"/>
              <a:t>, méně výzkumné práce, </a:t>
            </a:r>
            <a:r>
              <a:rPr lang="cs-CZ" sz="2000" dirty="0" err="1"/>
              <a:t>policy</a:t>
            </a:r>
            <a:r>
              <a:rPr lang="cs-CZ" sz="2000" dirty="0"/>
              <a:t> </a:t>
            </a:r>
            <a:r>
              <a:rPr lang="cs-CZ" sz="2000" dirty="0" err="1"/>
              <a:t>papery</a:t>
            </a:r>
            <a:r>
              <a:rPr lang="cs-CZ" sz="2000" dirty="0"/>
              <a:t> či recenze]</a:t>
            </a:r>
          </a:p>
          <a:p>
            <a:pPr>
              <a:lnSpc>
                <a:spcPct val="120000"/>
              </a:lnSpc>
              <a:spcAft>
                <a:spcPts val="400"/>
              </a:spcAft>
            </a:pPr>
            <a:r>
              <a:rPr lang="cs-CZ" sz="2000" u="sng" dirty="0"/>
              <a:t>řídit se pokyny vyučující/ho příslušného kurzu!</a:t>
            </a:r>
          </a:p>
          <a:p>
            <a:pPr>
              <a:lnSpc>
                <a:spcPct val="110000"/>
              </a:lnSpc>
              <a:spcBef>
                <a:spcPts val="1800"/>
              </a:spcBef>
              <a:spcAft>
                <a:spcPts val="400"/>
              </a:spcAft>
            </a:pPr>
            <a:r>
              <a:rPr lang="cs-CZ" sz="2000" b="1" dirty="0"/>
              <a:t>obecně platné zásady</a:t>
            </a:r>
            <a:r>
              <a:rPr lang="cs-CZ" sz="2000" dirty="0"/>
              <a:t>:</a:t>
            </a:r>
          </a:p>
          <a:p>
            <a:pPr lvl="1">
              <a:lnSpc>
                <a:spcPct val="110000"/>
              </a:lnSpc>
              <a:spcAft>
                <a:spcPts val="300"/>
              </a:spcAft>
              <a:buFont typeface="Arial" panose="020B0604020202020204" pitchFamily="34" charset="0"/>
              <a:buChar char="•"/>
            </a:pPr>
            <a:r>
              <a:rPr lang="cs-CZ" dirty="0"/>
              <a:t>strukturování </a:t>
            </a:r>
            <a:r>
              <a:rPr lang="cs-CZ"/>
              <a:t>textu (úvod </a:t>
            </a:r>
            <a:r>
              <a:rPr lang="cs-CZ" dirty="0"/>
              <a:t>- hlavní část - závěr) + dělení na </a:t>
            </a:r>
            <a:r>
              <a:rPr lang="cs-CZ"/>
              <a:t>odstavce (přiměřená </a:t>
            </a:r>
            <a:r>
              <a:rPr lang="cs-CZ" dirty="0"/>
              <a:t>délka)</a:t>
            </a:r>
          </a:p>
          <a:p>
            <a:pPr lvl="1">
              <a:lnSpc>
                <a:spcPct val="110000"/>
              </a:lnSpc>
              <a:spcAft>
                <a:spcPts val="300"/>
              </a:spcAft>
              <a:buFont typeface="Arial" panose="020B0604020202020204" pitchFamily="34" charset="0"/>
              <a:buChar char="•"/>
            </a:pPr>
            <a:r>
              <a:rPr lang="cs-CZ"/>
              <a:t>citovat (všechny </a:t>
            </a:r>
            <a:r>
              <a:rPr lang="cs-CZ" dirty="0"/>
              <a:t>cizí myšlenky a faktografické údaje) dle zadané citační normy</a:t>
            </a:r>
          </a:p>
          <a:p>
            <a:pPr lvl="1">
              <a:lnSpc>
                <a:spcPct val="110000"/>
              </a:lnSpc>
              <a:spcAft>
                <a:spcPts val="300"/>
              </a:spcAft>
              <a:buFont typeface="Arial" panose="020B0604020202020204" pitchFamily="34" charset="0"/>
              <a:buChar char="•"/>
            </a:pPr>
            <a:r>
              <a:rPr lang="cs-CZ" dirty="0"/>
              <a:t>omezit množství použitých přímých </a:t>
            </a:r>
            <a:r>
              <a:rPr lang="cs-CZ"/>
              <a:t>citací (text </a:t>
            </a:r>
            <a:r>
              <a:rPr lang="cs-CZ" dirty="0"/>
              <a:t>je v první řadě vaše dílo!)</a:t>
            </a:r>
          </a:p>
          <a:p>
            <a:pPr lvl="1">
              <a:lnSpc>
                <a:spcPct val="110000"/>
              </a:lnSpc>
              <a:spcAft>
                <a:spcPts val="300"/>
              </a:spcAft>
              <a:buFont typeface="Arial" panose="020B0604020202020204" pitchFamily="34" charset="0"/>
              <a:buChar char="•"/>
            </a:pPr>
            <a:r>
              <a:rPr lang="cs-CZ" dirty="0"/>
              <a:t>uvést seznam použitých </a:t>
            </a:r>
            <a:r>
              <a:rPr lang="cs-CZ"/>
              <a:t>zdrojů (pouze </a:t>
            </a:r>
            <a:r>
              <a:rPr lang="cs-CZ" i="1" dirty="0"/>
              <a:t>skutečně</a:t>
            </a:r>
            <a:r>
              <a:rPr lang="cs-CZ" dirty="0"/>
              <a:t> v textu použitých!) + adekvátní množství </a:t>
            </a:r>
          </a:p>
          <a:p>
            <a:pPr lvl="1">
              <a:lnSpc>
                <a:spcPct val="110000"/>
              </a:lnSpc>
              <a:spcAft>
                <a:spcPts val="300"/>
              </a:spcAft>
              <a:buFont typeface="Arial" panose="020B0604020202020204" pitchFamily="34" charset="0"/>
              <a:buChar char="•"/>
            </a:pPr>
            <a:r>
              <a:rPr lang="cs-CZ" dirty="0"/>
              <a:t>správné formátování </a:t>
            </a:r>
            <a:r>
              <a:rPr lang="cs-CZ"/>
              <a:t>textu (text </a:t>
            </a:r>
            <a:r>
              <a:rPr lang="cs-CZ" dirty="0"/>
              <a:t>zarovnán do bloku, stejný font a velikost písma… )</a:t>
            </a:r>
          </a:p>
          <a:p>
            <a:pPr lvl="1">
              <a:lnSpc>
                <a:spcPct val="110000"/>
              </a:lnSpc>
              <a:spcAft>
                <a:spcPts val="300"/>
              </a:spcAft>
              <a:buFont typeface="Arial" panose="020B0604020202020204" pitchFamily="34" charset="0"/>
              <a:buChar char="•"/>
            </a:pPr>
            <a:r>
              <a:rPr lang="cs-CZ" dirty="0"/>
              <a:t>formální </a:t>
            </a:r>
            <a:r>
              <a:rPr lang="cs-CZ"/>
              <a:t>jazyk (píšete </a:t>
            </a:r>
            <a:r>
              <a:rPr lang="cs-CZ" dirty="0"/>
              <a:t>odborný text, ne komentář nebo reportáž do novin!)</a:t>
            </a:r>
          </a:p>
          <a:p>
            <a:pPr lvl="1">
              <a:lnSpc>
                <a:spcPct val="110000"/>
              </a:lnSpc>
              <a:spcAft>
                <a:spcPts val="300"/>
              </a:spcAft>
              <a:buFont typeface="Arial" panose="020B0604020202020204" pitchFamily="34" charset="0"/>
              <a:buChar char="•"/>
            </a:pPr>
            <a:r>
              <a:rPr lang="cs-CZ"/>
              <a:t>objektivita (vyhnout </a:t>
            </a:r>
            <a:r>
              <a:rPr lang="cs-CZ" dirty="0"/>
              <a:t>se subjektivním soudům, vše podložit důkazy)</a:t>
            </a:r>
          </a:p>
          <a:p>
            <a:pPr marL="72000" indent="0">
              <a:lnSpc>
                <a:spcPct val="110000"/>
              </a:lnSpc>
              <a:spcAft>
                <a:spcPts val="600"/>
              </a:spcAft>
              <a:buNone/>
            </a:pPr>
            <a:endParaRPr lang="cs-CZ" sz="2000" dirty="0"/>
          </a:p>
          <a:p>
            <a:endParaRPr lang="cs-CZ" sz="1800" dirty="0"/>
          </a:p>
        </p:txBody>
      </p:sp>
      <p:sp>
        <p:nvSpPr>
          <p:cNvPr id="3" name="Zástupný symbol pro číslo snímku 2">
            <a:extLst>
              <a:ext uri="{FF2B5EF4-FFF2-40B4-BE49-F238E27FC236}">
                <a16:creationId xmlns:a16="http://schemas.microsoft.com/office/drawing/2014/main" id="{19ADF190-FB7E-E512-032C-E9F5DEA6C8C5}"/>
              </a:ext>
            </a:extLst>
          </p:cNvPr>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a:extLst>
              <a:ext uri="{FF2B5EF4-FFF2-40B4-BE49-F238E27FC236}">
                <a16:creationId xmlns:a16="http://schemas.microsoft.com/office/drawing/2014/main" id="{6D161375-57F3-EC50-3B35-586985E35090}"/>
              </a:ext>
            </a:extLst>
          </p:cNvPr>
          <p:cNvSpPr>
            <a:spLocks noGrp="1"/>
          </p:cNvSpPr>
          <p:nvPr>
            <p:ph type="title"/>
          </p:nvPr>
        </p:nvSpPr>
        <p:spPr>
          <a:xfrm>
            <a:off x="343482" y="378000"/>
            <a:ext cx="10753200" cy="451576"/>
          </a:xfrm>
        </p:spPr>
        <p:txBody>
          <a:bodyPr/>
          <a:lstStyle/>
          <a:p>
            <a:r>
              <a:rPr lang="cs-CZ" sz="3600" dirty="0"/>
              <a:t>A co seminární práce na BSS?</a:t>
            </a:r>
          </a:p>
        </p:txBody>
      </p:sp>
    </p:spTree>
    <p:extLst>
      <p:ext uri="{BB962C8B-B14F-4D97-AF65-F5344CB8AC3E}">
        <p14:creationId xmlns:p14="http://schemas.microsoft.com/office/powerpoint/2010/main" val="19264703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12E1604-5EEC-A8DD-91D1-01F9F579D10C}"/>
              </a:ext>
            </a:extLst>
          </p:cNvPr>
          <p:cNvSpPr>
            <a:spLocks noGrp="1"/>
          </p:cNvSpPr>
          <p:nvPr>
            <p:ph type="ftr" sz="quarter" idx="10"/>
          </p:nvPr>
        </p:nvSpPr>
        <p:spPr/>
        <p:txBody>
          <a:bodyPr/>
          <a:lstStyle/>
          <a:p>
            <a:r>
              <a:rPr lang="cs-CZ"/>
              <a:t>Zápatí prezentace</a:t>
            </a:r>
            <a:endParaRPr lang="cs-CZ" dirty="0"/>
          </a:p>
        </p:txBody>
      </p:sp>
      <p:sp>
        <p:nvSpPr>
          <p:cNvPr id="3" name="Zástupný symbol pro číslo snímku 2">
            <a:extLst>
              <a:ext uri="{FF2B5EF4-FFF2-40B4-BE49-F238E27FC236}">
                <a16:creationId xmlns:a16="http://schemas.microsoft.com/office/drawing/2014/main" id="{0B3825B4-1D5C-D93A-B33D-4B390A1DF639}"/>
              </a:ext>
            </a:extLst>
          </p:cNvPr>
          <p:cNvSpPr>
            <a:spLocks noGrp="1"/>
          </p:cNvSpPr>
          <p:nvPr>
            <p:ph type="sldNum" sz="quarter" idx="11"/>
          </p:nvPr>
        </p:nvSpPr>
        <p:spPr/>
        <p:txBody>
          <a:bodyPr/>
          <a:lstStyle/>
          <a:p>
            <a:fld id="{D6D6C118-631F-4A80-9886-907009361577}" type="slidenum">
              <a:rPr lang="cs-CZ" altLang="cs-CZ" smtClean="0"/>
              <a:pPr/>
              <a:t>19</a:t>
            </a:fld>
            <a:endParaRPr lang="cs-CZ" altLang="cs-CZ" dirty="0"/>
          </a:p>
        </p:txBody>
      </p:sp>
      <p:pic>
        <p:nvPicPr>
          <p:cNvPr id="8" name="Obrázek 7" descr="Obsah obrázku text, savec, kreslené&#10;&#10;Popis byl vytvořen automaticky">
            <a:extLst>
              <a:ext uri="{FF2B5EF4-FFF2-40B4-BE49-F238E27FC236}">
                <a16:creationId xmlns:a16="http://schemas.microsoft.com/office/drawing/2014/main" id="{9C379282-21F3-8E2D-47BA-ADD3DC63D1F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94865" y="642265"/>
            <a:ext cx="9402269" cy="5202588"/>
          </a:xfrm>
          <a:prstGeom prst="rect">
            <a:avLst/>
          </a:prstGeom>
        </p:spPr>
      </p:pic>
    </p:spTree>
    <p:extLst>
      <p:ext uri="{BB962C8B-B14F-4D97-AF65-F5344CB8AC3E}">
        <p14:creationId xmlns:p14="http://schemas.microsoft.com/office/powerpoint/2010/main" val="1680304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EF5FA24-1DFD-5DB7-CCB5-4698DC6916F0}"/>
              </a:ext>
            </a:extLst>
          </p:cNvPr>
          <p:cNvSpPr>
            <a:spLocks noGrp="1"/>
          </p:cNvSpPr>
          <p:nvPr>
            <p:ph type="ftr" sz="quarter" idx="10"/>
          </p:nvPr>
        </p:nvSpPr>
        <p:spPr/>
        <p:txBody>
          <a:bodyPr/>
          <a:lstStyle/>
          <a:p>
            <a:endParaRPr lang="cs-CZ" dirty="0"/>
          </a:p>
        </p:txBody>
      </p:sp>
      <p:sp>
        <p:nvSpPr>
          <p:cNvPr id="3" name="Zástupný symbol pro číslo snímku 2">
            <a:extLst>
              <a:ext uri="{FF2B5EF4-FFF2-40B4-BE49-F238E27FC236}">
                <a16:creationId xmlns:a16="http://schemas.microsoft.com/office/drawing/2014/main" id="{B85A1F3E-4BC7-BDE1-AAD6-1E2FB2490893}"/>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a:extLst>
              <a:ext uri="{FF2B5EF4-FFF2-40B4-BE49-F238E27FC236}">
                <a16:creationId xmlns:a16="http://schemas.microsoft.com/office/drawing/2014/main" id="{1339DBD7-0712-9CA1-4433-DD2B9E54E721}"/>
              </a:ext>
            </a:extLst>
          </p:cNvPr>
          <p:cNvSpPr>
            <a:spLocks noGrp="1"/>
          </p:cNvSpPr>
          <p:nvPr>
            <p:ph type="title"/>
          </p:nvPr>
        </p:nvSpPr>
        <p:spPr>
          <a:xfrm>
            <a:off x="414000" y="378000"/>
            <a:ext cx="10753200" cy="451576"/>
          </a:xfrm>
        </p:spPr>
        <p:txBody>
          <a:bodyPr/>
          <a:lstStyle/>
          <a:p>
            <a:r>
              <a:rPr lang="cs-CZ" sz="3600" dirty="0"/>
              <a:t>Struktura</a:t>
            </a:r>
          </a:p>
        </p:txBody>
      </p:sp>
      <p:sp>
        <p:nvSpPr>
          <p:cNvPr id="5" name="Zástupný obsah 4">
            <a:extLst>
              <a:ext uri="{FF2B5EF4-FFF2-40B4-BE49-F238E27FC236}">
                <a16:creationId xmlns:a16="http://schemas.microsoft.com/office/drawing/2014/main" id="{6CF49DFB-1DE0-CF3F-B319-4F25CA8EEDCA}"/>
              </a:ext>
            </a:extLst>
          </p:cNvPr>
          <p:cNvSpPr>
            <a:spLocks noGrp="1"/>
          </p:cNvSpPr>
          <p:nvPr>
            <p:ph idx="1"/>
          </p:nvPr>
        </p:nvSpPr>
        <p:spPr>
          <a:xfrm>
            <a:off x="414000" y="1683037"/>
            <a:ext cx="10753200" cy="4139998"/>
          </a:xfrm>
        </p:spPr>
        <p:txBody>
          <a:bodyPr/>
          <a:lstStyle/>
          <a:p>
            <a:pPr>
              <a:lnSpc>
                <a:spcPct val="120000"/>
              </a:lnSpc>
              <a:spcAft>
                <a:spcPts val="600"/>
              </a:spcAft>
            </a:pPr>
            <a:r>
              <a:rPr lang="cs-CZ" sz="2000" dirty="0"/>
              <a:t>Jak číst odborné texty?</a:t>
            </a:r>
          </a:p>
          <a:p>
            <a:pPr>
              <a:lnSpc>
                <a:spcPct val="120000"/>
              </a:lnSpc>
              <a:spcAft>
                <a:spcPts val="600"/>
              </a:spcAft>
            </a:pPr>
            <a:r>
              <a:rPr lang="cs-CZ" sz="2000" dirty="0"/>
              <a:t>Co je účelem akademického psaní?</a:t>
            </a:r>
          </a:p>
          <a:p>
            <a:pPr>
              <a:lnSpc>
                <a:spcPct val="120000"/>
              </a:lnSpc>
              <a:spcAft>
                <a:spcPts val="600"/>
              </a:spcAft>
            </a:pPr>
            <a:r>
              <a:rPr lang="cs-CZ" sz="2000" dirty="0"/>
              <a:t>Hlavní zásady akademického psaní</a:t>
            </a:r>
          </a:p>
          <a:p>
            <a:pPr>
              <a:lnSpc>
                <a:spcPct val="120000"/>
              </a:lnSpc>
              <a:spcAft>
                <a:spcPts val="600"/>
              </a:spcAft>
            </a:pPr>
            <a:r>
              <a:rPr lang="cs-CZ" sz="2000" dirty="0"/>
              <a:t>Typy akademického psaní</a:t>
            </a:r>
          </a:p>
          <a:p>
            <a:pPr>
              <a:lnSpc>
                <a:spcPct val="120000"/>
              </a:lnSpc>
              <a:spcAft>
                <a:spcPts val="600"/>
              </a:spcAft>
            </a:pPr>
            <a:r>
              <a:rPr lang="cs-CZ" sz="2000" dirty="0"/>
              <a:t>Druhy odborných textů</a:t>
            </a:r>
          </a:p>
          <a:p>
            <a:pPr>
              <a:lnSpc>
                <a:spcPct val="120000"/>
              </a:lnSpc>
              <a:spcAft>
                <a:spcPts val="600"/>
              </a:spcAft>
            </a:pPr>
            <a:r>
              <a:rPr lang="cs-CZ" sz="2000" dirty="0"/>
              <a:t>Struktura odborných textů</a:t>
            </a:r>
          </a:p>
          <a:p>
            <a:pPr>
              <a:lnSpc>
                <a:spcPct val="120000"/>
              </a:lnSpc>
              <a:spcAft>
                <a:spcPts val="600"/>
              </a:spcAft>
            </a:pPr>
            <a:r>
              <a:rPr lang="cs-CZ" sz="2000" dirty="0"/>
              <a:t>Seminární práce na BSS</a:t>
            </a:r>
          </a:p>
          <a:p>
            <a:endParaRPr lang="cs-CZ" sz="2000" dirty="0"/>
          </a:p>
        </p:txBody>
      </p:sp>
      <p:pic>
        <p:nvPicPr>
          <p:cNvPr id="7" name="Obrázek 6"/>
          <p:cNvPicPr>
            <a:picLocks noChangeAspect="1"/>
          </p:cNvPicPr>
          <p:nvPr/>
        </p:nvPicPr>
        <p:blipFill>
          <a:blip r:embed="rId3"/>
          <a:stretch>
            <a:fillRect/>
          </a:stretch>
        </p:blipFill>
        <p:spPr>
          <a:xfrm>
            <a:off x="5172454" y="1480091"/>
            <a:ext cx="6111704" cy="349240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112333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obsah 4">
            <a:extLst>
              <a:ext uri="{FF2B5EF4-FFF2-40B4-BE49-F238E27FC236}">
                <a16:creationId xmlns:a16="http://schemas.microsoft.com/office/drawing/2014/main" id="{17327BCD-5136-CB05-B47E-C753DE94E7E4}"/>
              </a:ext>
            </a:extLst>
          </p:cNvPr>
          <p:cNvSpPr>
            <a:spLocks noGrp="1"/>
          </p:cNvSpPr>
          <p:nvPr>
            <p:ph idx="1"/>
          </p:nvPr>
        </p:nvSpPr>
        <p:spPr>
          <a:xfrm>
            <a:off x="414000" y="1665108"/>
            <a:ext cx="10146424" cy="4139998"/>
          </a:xfrm>
        </p:spPr>
        <p:txBody>
          <a:bodyPr/>
          <a:lstStyle/>
          <a:p>
            <a:pPr>
              <a:lnSpc>
                <a:spcPct val="120000"/>
              </a:lnSpc>
              <a:spcAft>
                <a:spcPts val="600"/>
              </a:spcAft>
            </a:pPr>
            <a:r>
              <a:rPr lang="cs-CZ" sz="2000" dirty="0"/>
              <a:t>porozumět odborným textům a psát dobré texty předpokládá jejich </a:t>
            </a:r>
            <a:r>
              <a:rPr lang="cs-CZ" sz="2000" b="1" i="1" dirty="0"/>
              <a:t>aktivní</a:t>
            </a:r>
            <a:r>
              <a:rPr lang="cs-CZ" sz="2000" b="1" dirty="0"/>
              <a:t> čtení!</a:t>
            </a:r>
          </a:p>
          <a:p>
            <a:pPr lvl="1">
              <a:lnSpc>
                <a:spcPct val="120000"/>
              </a:lnSpc>
              <a:spcAft>
                <a:spcPts val="600"/>
              </a:spcAft>
            </a:pPr>
            <a:r>
              <a:rPr lang="cs-CZ" dirty="0"/>
              <a:t>aktivní x pasivní čtení, poznatky x poznání</a:t>
            </a:r>
          </a:p>
          <a:p>
            <a:pPr lvl="1">
              <a:lnSpc>
                <a:spcPct val="120000"/>
              </a:lnSpc>
              <a:spcAft>
                <a:spcPts val="600"/>
              </a:spcAft>
            </a:pPr>
            <a:r>
              <a:rPr lang="cs-CZ" dirty="0"/>
              <a:t>texty jako námět k přemýšlení (x soubor faktů)</a:t>
            </a:r>
            <a:endParaRPr lang="cs-CZ" sz="2000" dirty="0"/>
          </a:p>
          <a:p>
            <a:pPr>
              <a:lnSpc>
                <a:spcPct val="120000"/>
              </a:lnSpc>
              <a:spcAft>
                <a:spcPts val="600"/>
              </a:spcAft>
            </a:pPr>
            <a:r>
              <a:rPr lang="cs-CZ" sz="2000" dirty="0"/>
              <a:t>různé typy studia odborných textů - hluboké porozumění x hospodárné čtení</a:t>
            </a:r>
          </a:p>
          <a:p>
            <a:pPr>
              <a:lnSpc>
                <a:spcPct val="120000"/>
              </a:lnSpc>
              <a:spcAft>
                <a:spcPts val="600"/>
              </a:spcAft>
            </a:pPr>
            <a:r>
              <a:rPr lang="cs-CZ" sz="2000" b="1" dirty="0"/>
              <a:t>číst = klást autorovi otázky </a:t>
            </a:r>
            <a:r>
              <a:rPr lang="cs-CZ" sz="2000" dirty="0"/>
              <a:t>a v jeho textu hledat odpovědi</a:t>
            </a:r>
          </a:p>
          <a:p>
            <a:pPr marL="781200" lvl="1" indent="-457200">
              <a:lnSpc>
                <a:spcPct val="120000"/>
              </a:lnSpc>
              <a:spcAft>
                <a:spcPts val="300"/>
              </a:spcAft>
              <a:buFont typeface="+mj-lt"/>
              <a:buAutoNum type="arabicParenR"/>
            </a:pPr>
            <a:r>
              <a:rPr lang="cs-CZ" i="1" dirty="0"/>
              <a:t>Jakým problémem se autor zabývá? </a:t>
            </a:r>
          </a:p>
          <a:p>
            <a:pPr marL="781200" lvl="1" indent="-457200">
              <a:lnSpc>
                <a:spcPct val="120000"/>
              </a:lnSpc>
              <a:spcAft>
                <a:spcPts val="300"/>
              </a:spcAft>
              <a:buFont typeface="+mj-lt"/>
              <a:buAutoNum type="arabicParenR"/>
            </a:pPr>
            <a:r>
              <a:rPr lang="cs-CZ" i="1" dirty="0"/>
              <a:t>K jakým závěrům dospěl?</a:t>
            </a:r>
          </a:p>
          <a:p>
            <a:pPr marL="781200" lvl="1" indent="-457200">
              <a:lnSpc>
                <a:spcPct val="120000"/>
              </a:lnSpc>
              <a:spcAft>
                <a:spcPts val="300"/>
              </a:spcAft>
              <a:buFont typeface="+mj-lt"/>
              <a:buAutoNum type="arabicParenR"/>
            </a:pPr>
            <a:r>
              <a:rPr lang="cs-CZ" i="1" dirty="0"/>
              <a:t>O co své závěry opírá?</a:t>
            </a:r>
          </a:p>
          <a:p>
            <a:pPr>
              <a:lnSpc>
                <a:spcPct val="120000"/>
              </a:lnSpc>
            </a:pPr>
            <a:r>
              <a:rPr lang="cs-CZ" sz="2000" dirty="0"/>
              <a:t>poznámky a dokumentace o přečteném (</a:t>
            </a:r>
            <a:r>
              <a:rPr lang="cs-CZ" sz="2000" dirty="0" err="1"/>
              <a:t>Zotero</a:t>
            </a:r>
            <a:r>
              <a:rPr lang="cs-CZ" sz="2000" dirty="0"/>
              <a:t>, </a:t>
            </a:r>
            <a:r>
              <a:rPr lang="cs-CZ" sz="2000" dirty="0" err="1"/>
              <a:t>Evernote</a:t>
            </a:r>
            <a:r>
              <a:rPr lang="cs-CZ" sz="2000" dirty="0"/>
              <a:t>… )</a:t>
            </a:r>
          </a:p>
          <a:p>
            <a:endParaRPr lang="cs-CZ" sz="1800" dirty="0"/>
          </a:p>
          <a:p>
            <a:endParaRPr lang="cs-CZ" sz="1800" dirty="0"/>
          </a:p>
        </p:txBody>
      </p:sp>
      <p:sp>
        <p:nvSpPr>
          <p:cNvPr id="2" name="Zástupný symbol pro zápatí 1">
            <a:extLst>
              <a:ext uri="{FF2B5EF4-FFF2-40B4-BE49-F238E27FC236}">
                <a16:creationId xmlns:a16="http://schemas.microsoft.com/office/drawing/2014/main" id="{3880627B-9742-24C5-C0CC-564822591982}"/>
              </a:ext>
            </a:extLst>
          </p:cNvPr>
          <p:cNvSpPr>
            <a:spLocks noGrp="1"/>
          </p:cNvSpPr>
          <p:nvPr>
            <p:ph type="ftr" sz="quarter" idx="10"/>
          </p:nvPr>
        </p:nvSpPr>
        <p:spPr/>
        <p:txBody>
          <a:bodyPr/>
          <a:lstStyle/>
          <a:p>
            <a:endParaRPr lang="cs-CZ" dirty="0"/>
          </a:p>
        </p:txBody>
      </p:sp>
      <p:sp>
        <p:nvSpPr>
          <p:cNvPr id="3" name="Zástupný symbol pro číslo snímku 2">
            <a:extLst>
              <a:ext uri="{FF2B5EF4-FFF2-40B4-BE49-F238E27FC236}">
                <a16:creationId xmlns:a16="http://schemas.microsoft.com/office/drawing/2014/main" id="{19ADF190-FB7E-E512-032C-E9F5DEA6C8C5}"/>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a:extLst>
              <a:ext uri="{FF2B5EF4-FFF2-40B4-BE49-F238E27FC236}">
                <a16:creationId xmlns:a16="http://schemas.microsoft.com/office/drawing/2014/main" id="{6D161375-57F3-EC50-3B35-586985E35090}"/>
              </a:ext>
            </a:extLst>
          </p:cNvPr>
          <p:cNvSpPr>
            <a:spLocks noGrp="1"/>
          </p:cNvSpPr>
          <p:nvPr>
            <p:ph type="title"/>
          </p:nvPr>
        </p:nvSpPr>
        <p:spPr>
          <a:xfrm>
            <a:off x="343482" y="378000"/>
            <a:ext cx="10753200" cy="451576"/>
          </a:xfrm>
        </p:spPr>
        <p:txBody>
          <a:bodyPr/>
          <a:lstStyle/>
          <a:p>
            <a:r>
              <a:rPr lang="cs-CZ" sz="3600" dirty="0"/>
              <a:t>Jak číst odborné texty?</a:t>
            </a:r>
          </a:p>
        </p:txBody>
      </p:sp>
    </p:spTree>
    <p:extLst>
      <p:ext uri="{BB962C8B-B14F-4D97-AF65-F5344CB8AC3E}">
        <p14:creationId xmlns:p14="http://schemas.microsoft.com/office/powerpoint/2010/main" val="20469857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9ADF190-FB7E-E512-032C-E9F5DEA6C8C5}"/>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a:extLst>
              <a:ext uri="{FF2B5EF4-FFF2-40B4-BE49-F238E27FC236}">
                <a16:creationId xmlns:a16="http://schemas.microsoft.com/office/drawing/2014/main" id="{6D161375-57F3-EC50-3B35-586985E35090}"/>
              </a:ext>
            </a:extLst>
          </p:cNvPr>
          <p:cNvSpPr>
            <a:spLocks noGrp="1"/>
          </p:cNvSpPr>
          <p:nvPr>
            <p:ph type="title"/>
          </p:nvPr>
        </p:nvSpPr>
        <p:spPr>
          <a:xfrm>
            <a:off x="343482" y="378000"/>
            <a:ext cx="10753200" cy="451576"/>
          </a:xfrm>
        </p:spPr>
        <p:txBody>
          <a:bodyPr/>
          <a:lstStyle/>
          <a:p>
            <a:r>
              <a:rPr lang="cs-CZ" sz="3600" dirty="0"/>
              <a:t>Jak číst odborné texty?</a:t>
            </a:r>
          </a:p>
        </p:txBody>
      </p:sp>
      <p:sp>
        <p:nvSpPr>
          <p:cNvPr id="5" name="Zástupný obsah 4">
            <a:extLst>
              <a:ext uri="{FF2B5EF4-FFF2-40B4-BE49-F238E27FC236}">
                <a16:creationId xmlns:a16="http://schemas.microsoft.com/office/drawing/2014/main" id="{17327BCD-5136-CB05-B47E-C753DE94E7E4}"/>
              </a:ext>
            </a:extLst>
          </p:cNvPr>
          <p:cNvSpPr>
            <a:spLocks noGrp="1"/>
          </p:cNvSpPr>
          <p:nvPr>
            <p:ph idx="1"/>
          </p:nvPr>
        </p:nvSpPr>
        <p:spPr>
          <a:xfrm>
            <a:off x="414000" y="1458789"/>
            <a:ext cx="10146424" cy="4139998"/>
          </a:xfrm>
        </p:spPr>
        <p:txBody>
          <a:bodyPr/>
          <a:lstStyle/>
          <a:p>
            <a:pPr>
              <a:lnSpc>
                <a:spcPct val="110000"/>
              </a:lnSpc>
              <a:spcAft>
                <a:spcPts val="300"/>
              </a:spcAft>
            </a:pPr>
            <a:r>
              <a:rPr lang="cs-CZ" sz="2000" dirty="0"/>
              <a:t>stručné informace o publikovaných pracích</a:t>
            </a:r>
          </a:p>
          <a:p>
            <a:pPr marL="72000" indent="0">
              <a:buNone/>
            </a:pPr>
            <a:endParaRPr lang="cs-CZ" sz="1800" dirty="0"/>
          </a:p>
          <a:p>
            <a:endParaRPr lang="cs-CZ" sz="1800" dirty="0"/>
          </a:p>
        </p:txBody>
      </p:sp>
      <p:sp>
        <p:nvSpPr>
          <p:cNvPr id="2" name="Zástupný symbol pro zápatí 1">
            <a:extLst>
              <a:ext uri="{FF2B5EF4-FFF2-40B4-BE49-F238E27FC236}">
                <a16:creationId xmlns:a16="http://schemas.microsoft.com/office/drawing/2014/main" id="{3880627B-9742-24C5-C0CC-564822591982}"/>
              </a:ext>
            </a:extLst>
          </p:cNvPr>
          <p:cNvSpPr>
            <a:spLocks noGrp="1"/>
          </p:cNvSpPr>
          <p:nvPr>
            <p:ph type="ftr" sz="quarter" idx="10"/>
          </p:nvPr>
        </p:nvSpPr>
        <p:spPr/>
        <p:txBody>
          <a:bodyPr/>
          <a:lstStyle/>
          <a:p>
            <a:endParaRPr lang="cs-CZ" dirty="0"/>
          </a:p>
        </p:txBody>
      </p:sp>
      <p:sp>
        <p:nvSpPr>
          <p:cNvPr id="15" name="TextovéPole 14">
            <a:extLst>
              <a:ext uri="{FF2B5EF4-FFF2-40B4-BE49-F238E27FC236}">
                <a16:creationId xmlns:a16="http://schemas.microsoft.com/office/drawing/2014/main" id="{AE137A24-B155-E09B-C90A-44551B139500}"/>
              </a:ext>
            </a:extLst>
          </p:cNvPr>
          <p:cNvSpPr txBox="1"/>
          <p:nvPr/>
        </p:nvSpPr>
        <p:spPr>
          <a:xfrm>
            <a:off x="512268" y="1986867"/>
            <a:ext cx="3251200" cy="3924151"/>
          </a:xfrm>
          <a:prstGeom prst="rect">
            <a:avLst/>
          </a:prstGeom>
          <a:ln w="38100">
            <a:solidFill>
              <a:srgbClr val="9100DC"/>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pPr>
              <a:spcAft>
                <a:spcPts val="600"/>
              </a:spcAft>
            </a:pPr>
            <a:r>
              <a:rPr lang="cs-CZ" sz="1800" b="1"/>
              <a:t>Abstrakt (resumé</a:t>
            </a:r>
            <a:r>
              <a:rPr lang="cs-CZ" sz="1800" b="1" dirty="0"/>
              <a:t>)</a:t>
            </a:r>
          </a:p>
          <a:p>
            <a:pPr marL="285750" indent="-285750" algn="l">
              <a:spcAft>
                <a:spcPts val="300"/>
              </a:spcAft>
              <a:buFont typeface="Arial" panose="020B0604020202020204" pitchFamily="34" charset="0"/>
              <a:buChar char="•"/>
            </a:pPr>
            <a:r>
              <a:rPr lang="cs-CZ" sz="1800" dirty="0"/>
              <a:t>stručné shrnutí publikace</a:t>
            </a:r>
          </a:p>
          <a:p>
            <a:pPr marL="285750" indent="-285750" algn="l">
              <a:spcAft>
                <a:spcPts val="300"/>
              </a:spcAft>
              <a:buFont typeface="Arial" panose="020B0604020202020204" pitchFamily="34" charset="0"/>
              <a:buChar char="•"/>
            </a:pPr>
            <a:r>
              <a:rPr lang="cs-CZ" sz="1800" dirty="0"/>
              <a:t>identifikuje problém a hlavní zjištění </a:t>
            </a:r>
          </a:p>
          <a:p>
            <a:pPr marL="285750" indent="-285750" algn="l">
              <a:spcAft>
                <a:spcPts val="300"/>
              </a:spcAft>
              <a:buFont typeface="Arial" panose="020B0604020202020204" pitchFamily="34" charset="0"/>
              <a:buChar char="•"/>
            </a:pPr>
            <a:r>
              <a:rPr lang="cs-CZ" sz="1800" dirty="0"/>
              <a:t>nutná součást článků publikovaných v odborných časopisech, dále součást přihlášky na konferenci</a:t>
            </a:r>
          </a:p>
          <a:p>
            <a:pPr marL="285750" indent="-285750" algn="l">
              <a:spcAft>
                <a:spcPts val="300"/>
              </a:spcAft>
              <a:buFont typeface="Arial" panose="020B0604020202020204" pitchFamily="34" charset="0"/>
              <a:buChar char="•"/>
            </a:pPr>
            <a:r>
              <a:rPr lang="cs-CZ" sz="1800" dirty="0"/>
              <a:t>obvykle vymezeno počtem </a:t>
            </a:r>
            <a:r>
              <a:rPr lang="cs-CZ" sz="1800"/>
              <a:t>slov (maximálně </a:t>
            </a:r>
            <a:r>
              <a:rPr lang="cs-CZ" sz="1800" dirty="0"/>
              <a:t>nižší stovky)</a:t>
            </a:r>
          </a:p>
          <a:p>
            <a:pPr marL="285750" indent="-285750" algn="l">
              <a:buFont typeface="Arial" panose="020B0604020202020204" pitchFamily="34" charset="0"/>
              <a:buChar char="•"/>
            </a:pPr>
            <a:endParaRPr lang="cs-CZ" sz="1800" dirty="0">
              <a:latin typeface="+mn-lt"/>
            </a:endParaRPr>
          </a:p>
          <a:p>
            <a:pPr algn="l"/>
            <a:r>
              <a:rPr lang="cs-CZ" sz="1800" dirty="0">
                <a:latin typeface="+mn-lt"/>
                <a:hlinkClick r:id="rId3"/>
              </a:rPr>
              <a:t>UKÁZKA</a:t>
            </a:r>
            <a:r>
              <a:rPr lang="cs-CZ" sz="1800" dirty="0">
                <a:latin typeface="+mn-lt"/>
              </a:rPr>
              <a:t> + </a:t>
            </a:r>
            <a:r>
              <a:rPr lang="cs-CZ" sz="1800" dirty="0">
                <a:latin typeface="+mn-lt"/>
                <a:hlinkClick r:id="rId4"/>
              </a:rPr>
              <a:t>UKÁZKA II</a:t>
            </a:r>
            <a:endParaRPr lang="en-US" sz="1800" dirty="0" err="1">
              <a:latin typeface="+mn-lt"/>
            </a:endParaRPr>
          </a:p>
        </p:txBody>
      </p:sp>
      <p:sp>
        <p:nvSpPr>
          <p:cNvPr id="16" name="TextovéPole 15">
            <a:extLst>
              <a:ext uri="{FF2B5EF4-FFF2-40B4-BE49-F238E27FC236}">
                <a16:creationId xmlns:a16="http://schemas.microsoft.com/office/drawing/2014/main" id="{6E442661-C54F-BD7E-038F-67A0AE7312C9}"/>
              </a:ext>
            </a:extLst>
          </p:cNvPr>
          <p:cNvSpPr txBox="1"/>
          <p:nvPr/>
        </p:nvSpPr>
        <p:spPr>
          <a:xfrm>
            <a:off x="4178875" y="1986867"/>
            <a:ext cx="3251200" cy="3962623"/>
          </a:xfrm>
          <a:prstGeom prst="rect">
            <a:avLst/>
          </a:prstGeom>
          <a:ln w="38100">
            <a:solidFill>
              <a:srgbClr val="9100DC"/>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pPr algn="l">
              <a:spcAft>
                <a:spcPts val="600"/>
              </a:spcAft>
            </a:pPr>
            <a:r>
              <a:rPr lang="cs-CZ" sz="1800" b="1" dirty="0"/>
              <a:t>Anotace</a:t>
            </a:r>
          </a:p>
          <a:p>
            <a:pPr marL="285750" indent="-285750">
              <a:spcAft>
                <a:spcPts val="300"/>
              </a:spcAft>
              <a:buFont typeface="Arial" panose="020B0604020202020204" pitchFamily="34" charset="0"/>
              <a:buChar char="•"/>
            </a:pPr>
            <a:r>
              <a:rPr lang="cs-CZ" sz="1800" dirty="0"/>
              <a:t>stručná informace o nové knize</a:t>
            </a:r>
          </a:p>
          <a:p>
            <a:pPr marL="285750" indent="-285750">
              <a:spcAft>
                <a:spcPts val="300"/>
              </a:spcAft>
              <a:buFont typeface="Arial" panose="020B0604020202020204" pitchFamily="34" charset="0"/>
              <a:buChar char="•"/>
            </a:pPr>
            <a:r>
              <a:rPr lang="cs-CZ" sz="1800" dirty="0"/>
              <a:t>stručná </a:t>
            </a:r>
            <a:r>
              <a:rPr lang="cs-CZ" sz="1800"/>
              <a:t>charakterizace (cca </a:t>
            </a:r>
            <a:r>
              <a:rPr lang="cs-CZ" sz="1800" dirty="0"/>
              <a:t>do ½ strany)</a:t>
            </a:r>
          </a:p>
          <a:p>
            <a:pPr marL="285750" indent="-285750">
              <a:spcAft>
                <a:spcPts val="300"/>
              </a:spcAft>
              <a:buFont typeface="Arial" panose="020B0604020202020204" pitchFamily="34" charset="0"/>
              <a:buChar char="•"/>
            </a:pPr>
            <a:r>
              <a:rPr lang="cs-CZ" sz="1800" dirty="0"/>
              <a:t>neobsahuje </a:t>
            </a:r>
            <a:r>
              <a:rPr lang="cs-CZ" sz="1800"/>
              <a:t>hodnocení (x </a:t>
            </a:r>
            <a:r>
              <a:rPr lang="cs-CZ" sz="1800" dirty="0"/>
              <a:t>recenze)</a:t>
            </a:r>
          </a:p>
          <a:p>
            <a:pPr marL="285750" indent="-285750">
              <a:spcAft>
                <a:spcPts val="300"/>
              </a:spcAft>
              <a:buFont typeface="Arial" panose="020B0604020202020204" pitchFamily="34" charset="0"/>
              <a:buChar char="•"/>
            </a:pPr>
            <a:r>
              <a:rPr lang="cs-CZ" sz="1800" dirty="0"/>
              <a:t>obsahuje bibliografické údaje knihy</a:t>
            </a:r>
          </a:p>
          <a:p>
            <a:pPr marL="285750" indent="-285750">
              <a:spcAft>
                <a:spcPts val="300"/>
              </a:spcAft>
              <a:buFont typeface="Arial" panose="020B0604020202020204" pitchFamily="34" charset="0"/>
              <a:buChar char="•"/>
            </a:pPr>
            <a:r>
              <a:rPr lang="cs-CZ" sz="1800" dirty="0"/>
              <a:t>různé typy - anotace v odborném časopise x nakladatelská</a:t>
            </a:r>
          </a:p>
          <a:p>
            <a:pPr algn="l"/>
            <a:r>
              <a:rPr lang="cs-CZ" sz="1800" dirty="0">
                <a:latin typeface="+mn-lt"/>
                <a:hlinkClick r:id="rId5"/>
              </a:rPr>
              <a:t>UKÁZKA</a:t>
            </a:r>
            <a:endParaRPr lang="en-US" sz="1800" dirty="0" err="1">
              <a:latin typeface="+mn-lt"/>
            </a:endParaRPr>
          </a:p>
        </p:txBody>
      </p:sp>
      <p:sp>
        <p:nvSpPr>
          <p:cNvPr id="17" name="TextovéPole 16">
            <a:extLst>
              <a:ext uri="{FF2B5EF4-FFF2-40B4-BE49-F238E27FC236}">
                <a16:creationId xmlns:a16="http://schemas.microsoft.com/office/drawing/2014/main" id="{04231F67-881A-0BFF-3CD0-8BDCBAD5087D}"/>
              </a:ext>
            </a:extLst>
          </p:cNvPr>
          <p:cNvSpPr txBox="1"/>
          <p:nvPr/>
        </p:nvSpPr>
        <p:spPr>
          <a:xfrm>
            <a:off x="7845482" y="1986867"/>
            <a:ext cx="3251200" cy="3962623"/>
          </a:xfrm>
          <a:prstGeom prst="rect">
            <a:avLst/>
          </a:prstGeom>
          <a:ln w="38100">
            <a:solidFill>
              <a:srgbClr val="9100DC"/>
            </a:solidFill>
          </a:ln>
        </p:spPr>
        <p:style>
          <a:lnRef idx="2">
            <a:schemeClr val="accent6"/>
          </a:lnRef>
          <a:fillRef idx="1">
            <a:schemeClr val="lt1"/>
          </a:fillRef>
          <a:effectRef idx="0">
            <a:schemeClr val="accent6"/>
          </a:effectRef>
          <a:fontRef idx="minor">
            <a:schemeClr val="dk1"/>
          </a:fontRef>
        </p:style>
        <p:txBody>
          <a:bodyPr wrap="square" rtlCol="0">
            <a:spAutoFit/>
          </a:bodyPr>
          <a:lstStyle/>
          <a:p>
            <a:pPr algn="l">
              <a:spcAft>
                <a:spcPts val="600"/>
              </a:spcAft>
            </a:pPr>
            <a:r>
              <a:rPr lang="cs-CZ" sz="1800" b="1" dirty="0">
                <a:latin typeface="+mn-lt"/>
              </a:rPr>
              <a:t>Recenze</a:t>
            </a:r>
          </a:p>
          <a:p>
            <a:pPr marL="285750" indent="-285750">
              <a:spcAft>
                <a:spcPts val="300"/>
              </a:spcAft>
              <a:buFont typeface="Arial" panose="020B0604020202020204" pitchFamily="34" charset="0"/>
              <a:buChar char="•"/>
            </a:pPr>
            <a:r>
              <a:rPr lang="cs-CZ" sz="1800" dirty="0"/>
              <a:t>zhodnocení díla</a:t>
            </a:r>
          </a:p>
          <a:p>
            <a:pPr marL="285750" indent="-285750">
              <a:spcAft>
                <a:spcPts val="300"/>
              </a:spcAft>
              <a:buFont typeface="Arial" panose="020B0604020202020204" pitchFamily="34" charset="0"/>
              <a:buChar char="•"/>
            </a:pPr>
            <a:r>
              <a:rPr lang="cs-CZ" sz="1800" dirty="0"/>
              <a:t>obsahuje bibliografický záznam, popis díla, ale zejména hodnocení!</a:t>
            </a:r>
          </a:p>
          <a:p>
            <a:pPr marL="285750" indent="-285750">
              <a:spcAft>
                <a:spcPts val="300"/>
              </a:spcAft>
              <a:buFont typeface="Arial" panose="020B0604020202020204" pitchFamily="34" charset="0"/>
              <a:buChar char="•"/>
            </a:pPr>
            <a:r>
              <a:rPr lang="cs-CZ" sz="1800" dirty="0"/>
              <a:t>věcná, neosobní kritika</a:t>
            </a:r>
          </a:p>
          <a:p>
            <a:pPr marL="285750" indent="-285750">
              <a:spcAft>
                <a:spcPts val="300"/>
              </a:spcAft>
              <a:buFont typeface="Arial" panose="020B0604020202020204" pitchFamily="34" charset="0"/>
              <a:buChar char="•"/>
            </a:pPr>
            <a:r>
              <a:rPr lang="cs-CZ" sz="1800" dirty="0"/>
              <a:t>hodnocení přínosu díla k rozvoji daného oboru</a:t>
            </a:r>
          </a:p>
          <a:p>
            <a:pPr marL="285750" indent="-285750">
              <a:spcAft>
                <a:spcPts val="300"/>
              </a:spcAft>
              <a:buFont typeface="Arial" panose="020B0604020202020204" pitchFamily="34" charset="0"/>
              <a:buChar char="•"/>
            </a:pPr>
            <a:r>
              <a:rPr lang="cs-CZ" sz="1800" dirty="0"/>
              <a:t>různá </a:t>
            </a:r>
            <a:r>
              <a:rPr lang="cs-CZ" sz="1800"/>
              <a:t>délka (cca </a:t>
            </a:r>
            <a:r>
              <a:rPr lang="cs-CZ" sz="1800" dirty="0"/>
              <a:t>2 strany a více)</a:t>
            </a:r>
          </a:p>
          <a:p>
            <a:pPr marL="285750" indent="-285750" algn="l">
              <a:buFont typeface="Arial" panose="020B0604020202020204" pitchFamily="34" charset="0"/>
              <a:buChar char="•"/>
            </a:pPr>
            <a:endParaRPr lang="cs-CZ" sz="1800" dirty="0"/>
          </a:p>
          <a:p>
            <a:pPr marL="285750" indent="-285750" algn="l">
              <a:buFont typeface="Arial" panose="020B0604020202020204" pitchFamily="34" charset="0"/>
              <a:buChar char="•"/>
            </a:pPr>
            <a:endParaRPr lang="cs-CZ" sz="1800" dirty="0"/>
          </a:p>
          <a:p>
            <a:pPr algn="l"/>
            <a:r>
              <a:rPr lang="cs-CZ" sz="1800" dirty="0">
                <a:hlinkClick r:id="rId6"/>
              </a:rPr>
              <a:t>UKÁZKA</a:t>
            </a:r>
            <a:endParaRPr lang="cs-CZ" sz="1800" dirty="0">
              <a:latin typeface="+mn-lt"/>
            </a:endParaRPr>
          </a:p>
        </p:txBody>
      </p:sp>
    </p:spTree>
    <p:extLst>
      <p:ext uri="{BB962C8B-B14F-4D97-AF65-F5344CB8AC3E}">
        <p14:creationId xmlns:p14="http://schemas.microsoft.com/office/powerpoint/2010/main" val="490555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880627B-9742-24C5-C0CC-564822591982}"/>
              </a:ext>
            </a:extLst>
          </p:cNvPr>
          <p:cNvSpPr>
            <a:spLocks noGrp="1"/>
          </p:cNvSpPr>
          <p:nvPr>
            <p:ph type="ftr" sz="quarter" idx="10"/>
          </p:nvPr>
        </p:nvSpPr>
        <p:spPr/>
        <p:txBody>
          <a:bodyPr/>
          <a:lstStyle/>
          <a:p>
            <a:endParaRPr lang="cs-CZ" dirty="0"/>
          </a:p>
        </p:txBody>
      </p:sp>
      <p:sp>
        <p:nvSpPr>
          <p:cNvPr id="3" name="Zástupný symbol pro číslo snímku 2">
            <a:extLst>
              <a:ext uri="{FF2B5EF4-FFF2-40B4-BE49-F238E27FC236}">
                <a16:creationId xmlns:a16="http://schemas.microsoft.com/office/drawing/2014/main" id="{19ADF190-FB7E-E512-032C-E9F5DEA6C8C5}"/>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a:extLst>
              <a:ext uri="{FF2B5EF4-FFF2-40B4-BE49-F238E27FC236}">
                <a16:creationId xmlns:a16="http://schemas.microsoft.com/office/drawing/2014/main" id="{6D161375-57F3-EC50-3B35-586985E35090}"/>
              </a:ext>
            </a:extLst>
          </p:cNvPr>
          <p:cNvSpPr>
            <a:spLocks noGrp="1"/>
          </p:cNvSpPr>
          <p:nvPr>
            <p:ph type="title"/>
          </p:nvPr>
        </p:nvSpPr>
        <p:spPr>
          <a:xfrm>
            <a:off x="343482" y="378000"/>
            <a:ext cx="10753200" cy="451576"/>
          </a:xfrm>
        </p:spPr>
        <p:txBody>
          <a:bodyPr/>
          <a:lstStyle/>
          <a:p>
            <a:r>
              <a:rPr lang="cs-CZ" sz="3600" dirty="0"/>
              <a:t>Co je účelem akademického psaní?</a:t>
            </a:r>
          </a:p>
        </p:txBody>
      </p:sp>
      <p:sp>
        <p:nvSpPr>
          <p:cNvPr id="5" name="Zástupný obsah 4">
            <a:extLst>
              <a:ext uri="{FF2B5EF4-FFF2-40B4-BE49-F238E27FC236}">
                <a16:creationId xmlns:a16="http://schemas.microsoft.com/office/drawing/2014/main" id="{17327BCD-5136-CB05-B47E-C753DE94E7E4}"/>
              </a:ext>
            </a:extLst>
          </p:cNvPr>
          <p:cNvSpPr>
            <a:spLocks noGrp="1"/>
          </p:cNvSpPr>
          <p:nvPr>
            <p:ph idx="1"/>
          </p:nvPr>
        </p:nvSpPr>
        <p:spPr>
          <a:xfrm>
            <a:off x="414000" y="1665108"/>
            <a:ext cx="10146424" cy="4139998"/>
          </a:xfrm>
        </p:spPr>
        <p:txBody>
          <a:bodyPr/>
          <a:lstStyle/>
          <a:p>
            <a:pPr>
              <a:lnSpc>
                <a:spcPct val="120000"/>
              </a:lnSpc>
              <a:spcAft>
                <a:spcPts val="600"/>
              </a:spcAft>
            </a:pPr>
            <a:r>
              <a:rPr lang="cs-CZ" sz="2000" u="sng" dirty="0"/>
              <a:t>odborný text je</a:t>
            </a:r>
            <a:r>
              <a:rPr lang="cs-CZ" sz="2000" dirty="0"/>
              <a:t>:</a:t>
            </a:r>
          </a:p>
          <a:p>
            <a:pPr lvl="1">
              <a:lnSpc>
                <a:spcPct val="120000"/>
              </a:lnSpc>
              <a:spcAft>
                <a:spcPts val="600"/>
              </a:spcAft>
            </a:pPr>
            <a:r>
              <a:rPr lang="cs-CZ" dirty="0"/>
              <a:t>zprávou o uskutečněném výzkumu (nebo myšlenkovém procesu) a jeho výsledcích</a:t>
            </a:r>
          </a:p>
          <a:p>
            <a:pPr lvl="1">
              <a:lnSpc>
                <a:spcPct val="120000"/>
              </a:lnSpc>
              <a:spcAft>
                <a:spcPts val="600"/>
              </a:spcAft>
            </a:pPr>
            <a:r>
              <a:rPr lang="cs-CZ" b="1" dirty="0"/>
              <a:t>prostředníkem komunikace </a:t>
            </a:r>
            <a:r>
              <a:rPr lang="cs-CZ" dirty="0"/>
              <a:t>a spolupráce mezi odborníky v daném oboru</a:t>
            </a:r>
          </a:p>
          <a:p>
            <a:pPr>
              <a:lnSpc>
                <a:spcPct val="120000"/>
              </a:lnSpc>
              <a:spcAft>
                <a:spcPts val="600"/>
              </a:spcAft>
            </a:pPr>
            <a:r>
              <a:rPr lang="cs-CZ" sz="2000" dirty="0"/>
              <a:t>cílem prohloubit poznání v daném oboru</a:t>
            </a:r>
          </a:p>
          <a:p>
            <a:pPr>
              <a:lnSpc>
                <a:spcPct val="120000"/>
              </a:lnSpc>
              <a:spcBef>
                <a:spcPts val="1800"/>
              </a:spcBef>
              <a:spcAft>
                <a:spcPts val="600"/>
              </a:spcAft>
            </a:pPr>
            <a:r>
              <a:rPr lang="cs-CZ" sz="2000" u="sng" dirty="0"/>
              <a:t>účel odborných textů</a:t>
            </a:r>
            <a:r>
              <a:rPr lang="cs-CZ" sz="2000" dirty="0"/>
              <a:t>:</a:t>
            </a:r>
          </a:p>
          <a:p>
            <a:pPr lvl="1">
              <a:lnSpc>
                <a:spcPct val="120000"/>
              </a:lnSpc>
              <a:spcAft>
                <a:spcPts val="600"/>
              </a:spcAft>
              <a:buFont typeface="Wingdings 2" panose="05020102010507070707" pitchFamily="18" charset="2"/>
              <a:buChar char="P"/>
            </a:pPr>
            <a:r>
              <a:rPr lang="cs-CZ" dirty="0"/>
              <a:t> informovat o výsledcích výzkumu</a:t>
            </a:r>
          </a:p>
          <a:p>
            <a:pPr lvl="1">
              <a:lnSpc>
                <a:spcPct val="120000"/>
              </a:lnSpc>
              <a:spcAft>
                <a:spcPts val="600"/>
              </a:spcAft>
              <a:buFont typeface="Wingdings 2" panose="05020102010507070707" pitchFamily="18" charset="2"/>
              <a:buChar char="P"/>
            </a:pPr>
            <a:r>
              <a:rPr lang="cs-CZ" dirty="0"/>
              <a:t> diskutovat téma, problém</a:t>
            </a:r>
          </a:p>
          <a:p>
            <a:pPr lvl="1">
              <a:lnSpc>
                <a:spcPct val="120000"/>
              </a:lnSpc>
              <a:spcAft>
                <a:spcPts val="600"/>
              </a:spcAft>
              <a:buFont typeface="Wingdings 2" panose="05020102010507070707" pitchFamily="18" charset="2"/>
              <a:buChar char="P"/>
            </a:pPr>
            <a:r>
              <a:rPr lang="cs-CZ" dirty="0"/>
              <a:t> podrobit kritice práci jiných autorů</a:t>
            </a:r>
          </a:p>
          <a:p>
            <a:pPr lvl="1">
              <a:lnSpc>
                <a:spcPct val="120000"/>
              </a:lnSpc>
              <a:spcAft>
                <a:spcPts val="600"/>
              </a:spcAft>
              <a:buFont typeface="Wingdings 2" panose="05020102010507070707" pitchFamily="18" charset="2"/>
              <a:buChar char="P"/>
            </a:pPr>
            <a:r>
              <a:rPr lang="cs-CZ" dirty="0"/>
              <a:t> shrnout dosavadní poznatky v určité oblasti</a:t>
            </a:r>
          </a:p>
          <a:p>
            <a:pPr marL="72000" indent="0">
              <a:lnSpc>
                <a:spcPct val="110000"/>
              </a:lnSpc>
              <a:spcAft>
                <a:spcPts val="600"/>
              </a:spcAft>
              <a:buNone/>
            </a:pPr>
            <a:endParaRPr lang="cs-CZ" sz="2000" dirty="0"/>
          </a:p>
          <a:p>
            <a:endParaRPr lang="cs-CZ" sz="1800" dirty="0"/>
          </a:p>
        </p:txBody>
      </p:sp>
    </p:spTree>
    <p:extLst>
      <p:ext uri="{BB962C8B-B14F-4D97-AF65-F5344CB8AC3E}">
        <p14:creationId xmlns:p14="http://schemas.microsoft.com/office/powerpoint/2010/main" val="39692734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880627B-9742-24C5-C0CC-564822591982}"/>
              </a:ext>
            </a:extLst>
          </p:cNvPr>
          <p:cNvSpPr>
            <a:spLocks noGrp="1"/>
          </p:cNvSpPr>
          <p:nvPr>
            <p:ph type="ftr" sz="quarter" idx="10"/>
          </p:nvPr>
        </p:nvSpPr>
        <p:spPr/>
        <p:txBody>
          <a:bodyPr/>
          <a:lstStyle/>
          <a:p>
            <a:endParaRPr lang="cs-CZ" dirty="0"/>
          </a:p>
        </p:txBody>
      </p:sp>
      <p:sp>
        <p:nvSpPr>
          <p:cNvPr id="3" name="Zástupný symbol pro číslo snímku 2">
            <a:extLst>
              <a:ext uri="{FF2B5EF4-FFF2-40B4-BE49-F238E27FC236}">
                <a16:creationId xmlns:a16="http://schemas.microsoft.com/office/drawing/2014/main" id="{19ADF190-FB7E-E512-032C-E9F5DEA6C8C5}"/>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a:extLst>
              <a:ext uri="{FF2B5EF4-FFF2-40B4-BE49-F238E27FC236}">
                <a16:creationId xmlns:a16="http://schemas.microsoft.com/office/drawing/2014/main" id="{6D161375-57F3-EC50-3B35-586985E35090}"/>
              </a:ext>
            </a:extLst>
          </p:cNvPr>
          <p:cNvSpPr>
            <a:spLocks noGrp="1"/>
          </p:cNvSpPr>
          <p:nvPr>
            <p:ph type="title"/>
          </p:nvPr>
        </p:nvSpPr>
        <p:spPr>
          <a:xfrm>
            <a:off x="343482" y="378000"/>
            <a:ext cx="10753200" cy="451576"/>
          </a:xfrm>
        </p:spPr>
        <p:txBody>
          <a:bodyPr/>
          <a:lstStyle/>
          <a:p>
            <a:r>
              <a:rPr lang="cs-CZ" sz="3600" dirty="0"/>
              <a:t>Hlavní zásady akademického psaní</a:t>
            </a:r>
          </a:p>
        </p:txBody>
      </p:sp>
      <p:sp>
        <p:nvSpPr>
          <p:cNvPr id="5" name="Zástupný obsah 4">
            <a:extLst>
              <a:ext uri="{FF2B5EF4-FFF2-40B4-BE49-F238E27FC236}">
                <a16:creationId xmlns:a16="http://schemas.microsoft.com/office/drawing/2014/main" id="{17327BCD-5136-CB05-B47E-C753DE94E7E4}"/>
              </a:ext>
            </a:extLst>
          </p:cNvPr>
          <p:cNvSpPr>
            <a:spLocks noGrp="1"/>
          </p:cNvSpPr>
          <p:nvPr>
            <p:ph idx="1"/>
          </p:nvPr>
        </p:nvSpPr>
        <p:spPr>
          <a:xfrm>
            <a:off x="414000" y="1665108"/>
            <a:ext cx="9487238" cy="4139998"/>
          </a:xfrm>
        </p:spPr>
        <p:txBody>
          <a:bodyPr/>
          <a:lstStyle/>
          <a:p>
            <a:pPr>
              <a:lnSpc>
                <a:spcPct val="110000"/>
              </a:lnSpc>
              <a:spcAft>
                <a:spcPts val="600"/>
              </a:spcAft>
            </a:pPr>
            <a:r>
              <a:rPr lang="cs-CZ" sz="2000" dirty="0"/>
              <a:t>různé typy akademického psaní - zde důraz na </a:t>
            </a:r>
            <a:r>
              <a:rPr lang="cs-CZ" sz="2000" b="1" dirty="0"/>
              <a:t>anglosaský styl</a:t>
            </a:r>
          </a:p>
          <a:p>
            <a:pPr lvl="1">
              <a:lnSpc>
                <a:spcPct val="110000"/>
              </a:lnSpc>
              <a:spcAft>
                <a:spcPts val="600"/>
              </a:spcAft>
            </a:pPr>
            <a:r>
              <a:rPr lang="cs-CZ" dirty="0"/>
              <a:t>jednoznačnost a srozumitelnost vyjadřování</a:t>
            </a:r>
          </a:p>
          <a:p>
            <a:pPr lvl="1">
              <a:lnSpc>
                <a:spcPct val="110000"/>
              </a:lnSpc>
              <a:spcAft>
                <a:spcPts val="600"/>
              </a:spcAft>
            </a:pPr>
            <a:r>
              <a:rPr lang="cs-CZ" dirty="0"/>
              <a:t>logika a struktura textu </a:t>
            </a:r>
          </a:p>
          <a:p>
            <a:pPr lvl="1">
              <a:lnSpc>
                <a:spcPct val="110000"/>
              </a:lnSpc>
              <a:spcAft>
                <a:spcPts val="600"/>
              </a:spcAft>
            </a:pPr>
            <a:r>
              <a:rPr lang="cs-CZ" dirty="0"/>
              <a:t>poznatky podložené argumenty a důkazy</a:t>
            </a:r>
          </a:p>
          <a:p>
            <a:pPr>
              <a:lnSpc>
                <a:spcPct val="110000"/>
              </a:lnSpc>
              <a:spcBef>
                <a:spcPts val="1200"/>
              </a:spcBef>
              <a:spcAft>
                <a:spcPts val="600"/>
              </a:spcAft>
            </a:pPr>
            <a:r>
              <a:rPr lang="cs-CZ" sz="2000" b="1" dirty="0"/>
              <a:t>hlavní charakteristiky akademického psaní</a:t>
            </a:r>
          </a:p>
          <a:p>
            <a:pPr lvl="1">
              <a:lnSpc>
                <a:spcPct val="110000"/>
              </a:lnSpc>
              <a:spcAft>
                <a:spcPts val="600"/>
              </a:spcAft>
              <a:buClr>
                <a:srgbClr val="5AC8AF"/>
              </a:buClr>
              <a:buFont typeface="Wingdings 2" panose="05020102010507070707" pitchFamily="18" charset="2"/>
              <a:buChar char="P"/>
            </a:pPr>
            <a:r>
              <a:rPr lang="cs-CZ" dirty="0">
                <a:solidFill>
                  <a:srgbClr val="5AC8AF"/>
                </a:solidFill>
              </a:rPr>
              <a:t> </a:t>
            </a:r>
            <a:r>
              <a:rPr lang="cs-CZ" b="1" dirty="0">
                <a:solidFill>
                  <a:srgbClr val="5AC8AF"/>
                </a:solidFill>
              </a:rPr>
              <a:t>formální</a:t>
            </a:r>
            <a:r>
              <a:rPr lang="cs-CZ" dirty="0">
                <a:solidFill>
                  <a:srgbClr val="5AC8AF"/>
                </a:solidFill>
              </a:rPr>
              <a:t> </a:t>
            </a:r>
            <a:r>
              <a:rPr lang="cs-CZ" dirty="0"/>
              <a:t>- styl vyjadřování (</a:t>
            </a:r>
            <a:r>
              <a:rPr lang="cs-CZ" b="1" dirty="0">
                <a:solidFill>
                  <a:srgbClr val="F01928"/>
                </a:solidFill>
              </a:rPr>
              <a:t>x</a:t>
            </a:r>
            <a:r>
              <a:rPr lang="cs-CZ" dirty="0"/>
              <a:t> žargon, hovorové a publicistické termíny)</a:t>
            </a:r>
          </a:p>
          <a:p>
            <a:pPr lvl="1">
              <a:lnSpc>
                <a:spcPct val="110000"/>
              </a:lnSpc>
              <a:spcAft>
                <a:spcPts val="600"/>
              </a:spcAft>
              <a:buClr>
                <a:srgbClr val="5AC8AF"/>
              </a:buClr>
              <a:buFont typeface="Wingdings 2" panose="05020102010507070707" pitchFamily="18" charset="2"/>
              <a:buChar char="P"/>
            </a:pPr>
            <a:r>
              <a:rPr lang="cs-CZ" dirty="0">
                <a:solidFill>
                  <a:srgbClr val="5AC8AF"/>
                </a:solidFill>
              </a:rPr>
              <a:t> </a:t>
            </a:r>
            <a:r>
              <a:rPr lang="cs-CZ" b="1" dirty="0">
                <a:solidFill>
                  <a:srgbClr val="5AC8AF"/>
                </a:solidFill>
              </a:rPr>
              <a:t>objektivní</a:t>
            </a:r>
            <a:r>
              <a:rPr lang="cs-CZ" dirty="0">
                <a:solidFill>
                  <a:srgbClr val="5AC8AF"/>
                </a:solidFill>
              </a:rPr>
              <a:t> </a:t>
            </a:r>
            <a:r>
              <a:rPr lang="cs-CZ" dirty="0"/>
              <a:t>- důraz na fakta, myšlenky; tvrzení podložena argumenty a důkazy (</a:t>
            </a:r>
            <a:r>
              <a:rPr lang="cs-CZ" b="1" dirty="0">
                <a:solidFill>
                  <a:srgbClr val="F01928"/>
                </a:solidFill>
              </a:rPr>
              <a:t>x</a:t>
            </a:r>
            <a:r>
              <a:rPr lang="cs-CZ" dirty="0"/>
              <a:t> subjektivní názory výzkumníka, obvykle NE </a:t>
            </a:r>
            <a:r>
              <a:rPr lang="cs-CZ" dirty="0" err="1"/>
              <a:t>ich</a:t>
            </a:r>
            <a:r>
              <a:rPr lang="cs-CZ" dirty="0"/>
              <a:t> forma)</a:t>
            </a:r>
          </a:p>
          <a:p>
            <a:pPr lvl="1">
              <a:lnSpc>
                <a:spcPct val="110000"/>
              </a:lnSpc>
              <a:spcAft>
                <a:spcPts val="600"/>
              </a:spcAft>
              <a:buClr>
                <a:srgbClr val="5AC8AF"/>
              </a:buClr>
              <a:buFont typeface="Wingdings 2" panose="05020102010507070707" pitchFamily="18" charset="2"/>
              <a:buChar char="P"/>
            </a:pPr>
            <a:r>
              <a:rPr lang="cs-CZ" dirty="0">
                <a:solidFill>
                  <a:srgbClr val="5AC8AF"/>
                </a:solidFill>
              </a:rPr>
              <a:t> </a:t>
            </a:r>
            <a:r>
              <a:rPr lang="cs-CZ" b="1" dirty="0">
                <a:solidFill>
                  <a:srgbClr val="5AC8AF"/>
                </a:solidFill>
              </a:rPr>
              <a:t>technické</a:t>
            </a:r>
            <a:r>
              <a:rPr lang="cs-CZ" dirty="0">
                <a:solidFill>
                  <a:srgbClr val="5AC8AF"/>
                </a:solidFill>
              </a:rPr>
              <a:t> </a:t>
            </a:r>
            <a:r>
              <a:rPr lang="cs-CZ" dirty="0"/>
              <a:t>- slovník specifický pro danou disciplínu (odborná terminologie)</a:t>
            </a:r>
          </a:p>
        </p:txBody>
      </p:sp>
      <p:pic>
        <p:nvPicPr>
          <p:cNvPr id="7" name="Obrázek 6" descr="Obsah obrázku text, snímek obrazovky, Písmo&#10;&#10;Popis byl vytvořen automaticky">
            <a:extLst>
              <a:ext uri="{FF2B5EF4-FFF2-40B4-BE49-F238E27FC236}">
                <a16:creationId xmlns:a16="http://schemas.microsoft.com/office/drawing/2014/main" id="{F85B7E32-B031-3F13-D7C9-54547591A34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06163" y="392288"/>
            <a:ext cx="3271837" cy="3271837"/>
          </a:xfrm>
          <a:prstGeom prst="rect">
            <a:avLst/>
          </a:prstGeom>
        </p:spPr>
      </p:pic>
    </p:spTree>
    <p:extLst>
      <p:ext uri="{BB962C8B-B14F-4D97-AF65-F5344CB8AC3E}">
        <p14:creationId xmlns:p14="http://schemas.microsoft.com/office/powerpoint/2010/main" val="3037506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880627B-9742-24C5-C0CC-564822591982}"/>
              </a:ext>
            </a:extLst>
          </p:cNvPr>
          <p:cNvSpPr>
            <a:spLocks noGrp="1"/>
          </p:cNvSpPr>
          <p:nvPr>
            <p:ph type="ftr" sz="quarter" idx="10"/>
          </p:nvPr>
        </p:nvSpPr>
        <p:spPr/>
        <p:txBody>
          <a:bodyPr/>
          <a:lstStyle/>
          <a:p>
            <a:endParaRPr lang="cs-CZ" dirty="0"/>
          </a:p>
        </p:txBody>
      </p:sp>
      <p:sp>
        <p:nvSpPr>
          <p:cNvPr id="3" name="Zástupný symbol pro číslo snímku 2">
            <a:extLst>
              <a:ext uri="{FF2B5EF4-FFF2-40B4-BE49-F238E27FC236}">
                <a16:creationId xmlns:a16="http://schemas.microsoft.com/office/drawing/2014/main" id="{19ADF190-FB7E-E512-032C-E9F5DEA6C8C5}"/>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a:extLst>
              <a:ext uri="{FF2B5EF4-FFF2-40B4-BE49-F238E27FC236}">
                <a16:creationId xmlns:a16="http://schemas.microsoft.com/office/drawing/2014/main" id="{6D161375-57F3-EC50-3B35-586985E35090}"/>
              </a:ext>
            </a:extLst>
          </p:cNvPr>
          <p:cNvSpPr>
            <a:spLocks noGrp="1"/>
          </p:cNvSpPr>
          <p:nvPr>
            <p:ph type="title"/>
          </p:nvPr>
        </p:nvSpPr>
        <p:spPr>
          <a:xfrm>
            <a:off x="343482" y="378000"/>
            <a:ext cx="10753200" cy="451576"/>
          </a:xfrm>
        </p:spPr>
        <p:txBody>
          <a:bodyPr/>
          <a:lstStyle/>
          <a:p>
            <a:r>
              <a:rPr lang="cs-CZ" sz="3600" dirty="0"/>
              <a:t>Hlavní zásady akademického psaní</a:t>
            </a:r>
          </a:p>
        </p:txBody>
      </p:sp>
      <p:sp>
        <p:nvSpPr>
          <p:cNvPr id="5" name="Zástupný obsah 4">
            <a:extLst>
              <a:ext uri="{FF2B5EF4-FFF2-40B4-BE49-F238E27FC236}">
                <a16:creationId xmlns:a16="http://schemas.microsoft.com/office/drawing/2014/main" id="{17327BCD-5136-CB05-B47E-C753DE94E7E4}"/>
              </a:ext>
            </a:extLst>
          </p:cNvPr>
          <p:cNvSpPr>
            <a:spLocks noGrp="1"/>
          </p:cNvSpPr>
          <p:nvPr>
            <p:ph idx="1"/>
          </p:nvPr>
        </p:nvSpPr>
        <p:spPr>
          <a:xfrm>
            <a:off x="414000" y="1665108"/>
            <a:ext cx="10146424" cy="4139998"/>
          </a:xfrm>
        </p:spPr>
        <p:txBody>
          <a:bodyPr/>
          <a:lstStyle/>
          <a:p>
            <a:pPr>
              <a:lnSpc>
                <a:spcPct val="110000"/>
              </a:lnSpc>
              <a:spcAft>
                <a:spcPts val="600"/>
              </a:spcAft>
            </a:pPr>
            <a:r>
              <a:rPr lang="cs-CZ" sz="2000" b="1" dirty="0"/>
              <a:t>další znaky akademického psaní</a:t>
            </a:r>
          </a:p>
          <a:p>
            <a:pPr lvl="1">
              <a:lnSpc>
                <a:spcPct val="110000"/>
              </a:lnSpc>
              <a:spcAft>
                <a:spcPts val="600"/>
              </a:spcAft>
              <a:buFont typeface="Arial" panose="020B0604020202020204" pitchFamily="34" charset="0"/>
              <a:buChar char="–"/>
            </a:pPr>
            <a:r>
              <a:rPr lang="cs-CZ" dirty="0"/>
              <a:t> stručnost a výstižnost, kratší věty</a:t>
            </a:r>
          </a:p>
          <a:p>
            <a:pPr lvl="1">
              <a:lnSpc>
                <a:spcPct val="110000"/>
              </a:lnSpc>
              <a:spcAft>
                <a:spcPts val="600"/>
              </a:spcAft>
              <a:buFont typeface="Arial" panose="020B0604020202020204" pitchFamily="34" charset="0"/>
              <a:buChar char="–"/>
            </a:pPr>
            <a:r>
              <a:rPr lang="cs-CZ" dirty="0"/>
              <a:t> obvyklý pasivní způsob </a:t>
            </a:r>
            <a:r>
              <a:rPr lang="cs-CZ"/>
              <a:t>vyjadřování (ale </a:t>
            </a:r>
            <a:r>
              <a:rPr lang="cs-CZ" dirty="0"/>
              <a:t>vyhnout se nadužívání)</a:t>
            </a:r>
          </a:p>
          <a:p>
            <a:pPr lvl="1">
              <a:lnSpc>
                <a:spcPct val="110000"/>
              </a:lnSpc>
              <a:spcAft>
                <a:spcPts val="600"/>
              </a:spcAft>
              <a:buFont typeface="Arial" panose="020B0604020202020204" pitchFamily="34" charset="0"/>
              <a:buChar char="–"/>
            </a:pPr>
            <a:r>
              <a:rPr lang="cs-CZ" dirty="0"/>
              <a:t> odkazy na zdroje v </a:t>
            </a:r>
            <a:r>
              <a:rPr lang="cs-CZ"/>
              <a:t>textu (citace </a:t>
            </a:r>
            <a:r>
              <a:rPr lang="cs-CZ" dirty="0"/>
              <a:t>a parafráze)</a:t>
            </a:r>
          </a:p>
          <a:p>
            <a:pPr lvl="1">
              <a:lnSpc>
                <a:spcPct val="110000"/>
              </a:lnSpc>
              <a:spcAft>
                <a:spcPts val="600"/>
              </a:spcAft>
              <a:buFont typeface="Arial" panose="020B0604020202020204" pitchFamily="34" charset="0"/>
              <a:buChar char="–"/>
            </a:pPr>
            <a:r>
              <a:rPr lang="cs-CZ" dirty="0"/>
              <a:t> seznam použitých zdrojů</a:t>
            </a:r>
          </a:p>
          <a:p>
            <a:pPr lvl="1">
              <a:lnSpc>
                <a:spcPct val="110000"/>
              </a:lnSpc>
              <a:spcAft>
                <a:spcPts val="600"/>
              </a:spcAft>
              <a:buFont typeface="Arial" panose="020B0604020202020204" pitchFamily="34" charset="0"/>
              <a:buChar char="–"/>
            </a:pPr>
            <a:r>
              <a:rPr lang="cs-CZ" dirty="0"/>
              <a:t> poznámkový aparát</a:t>
            </a:r>
          </a:p>
          <a:p>
            <a:pPr lvl="1">
              <a:lnSpc>
                <a:spcPct val="110000"/>
              </a:lnSpc>
              <a:spcAft>
                <a:spcPts val="600"/>
              </a:spcAft>
              <a:buFont typeface="Arial" panose="020B0604020202020204" pitchFamily="34" charset="0"/>
              <a:buChar char="–"/>
            </a:pPr>
            <a:r>
              <a:rPr lang="cs-CZ" dirty="0"/>
              <a:t> používání </a:t>
            </a:r>
            <a:r>
              <a:rPr lang="cs-CZ"/>
              <a:t>zkratek (musí </a:t>
            </a:r>
            <a:r>
              <a:rPr lang="cs-CZ" dirty="0"/>
              <a:t>být při prvním použití vysvětleny)</a:t>
            </a:r>
          </a:p>
          <a:p>
            <a:pPr lvl="1">
              <a:lnSpc>
                <a:spcPct val="110000"/>
              </a:lnSpc>
              <a:spcAft>
                <a:spcPts val="600"/>
              </a:spcAft>
              <a:buFont typeface="Arial" panose="020B0604020202020204" pitchFamily="34" charset="0"/>
              <a:buChar char="–"/>
            </a:pPr>
            <a:r>
              <a:rPr lang="cs-CZ" dirty="0"/>
              <a:t> definice konceptů</a:t>
            </a:r>
          </a:p>
          <a:p>
            <a:pPr lvl="1">
              <a:lnSpc>
                <a:spcPct val="110000"/>
              </a:lnSpc>
              <a:spcAft>
                <a:spcPts val="600"/>
              </a:spcAft>
              <a:buFont typeface="Arial" panose="020B0604020202020204" pitchFamily="34" charset="0"/>
              <a:buChar char="–"/>
            </a:pPr>
            <a:r>
              <a:rPr lang="cs-CZ" dirty="0"/>
              <a:t> maximální </a:t>
            </a:r>
            <a:r>
              <a:rPr lang="cs-CZ"/>
              <a:t>transparentnost (cíl</a:t>
            </a:r>
            <a:r>
              <a:rPr lang="cs-CZ" dirty="0"/>
              <a:t>, metody, data… ) - předpokladem </a:t>
            </a:r>
            <a:r>
              <a:rPr lang="cs-CZ" dirty="0" err="1"/>
              <a:t>replikovatelnosti</a:t>
            </a:r>
            <a:r>
              <a:rPr lang="cs-CZ" dirty="0"/>
              <a:t>!</a:t>
            </a:r>
          </a:p>
          <a:p>
            <a:pPr marL="324000" lvl="1" indent="0">
              <a:lnSpc>
                <a:spcPct val="110000"/>
              </a:lnSpc>
              <a:spcAft>
                <a:spcPts val="600"/>
              </a:spcAft>
              <a:buNone/>
            </a:pPr>
            <a:endParaRPr lang="cs-CZ" dirty="0"/>
          </a:p>
        </p:txBody>
      </p:sp>
    </p:spTree>
    <p:extLst>
      <p:ext uri="{BB962C8B-B14F-4D97-AF65-F5344CB8AC3E}">
        <p14:creationId xmlns:p14="http://schemas.microsoft.com/office/powerpoint/2010/main" val="2422166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3880627B-9742-24C5-C0CC-564822591982}"/>
              </a:ext>
            </a:extLst>
          </p:cNvPr>
          <p:cNvSpPr>
            <a:spLocks noGrp="1"/>
          </p:cNvSpPr>
          <p:nvPr>
            <p:ph type="ftr" sz="quarter" idx="10"/>
          </p:nvPr>
        </p:nvSpPr>
        <p:spPr/>
        <p:txBody>
          <a:bodyPr/>
          <a:lstStyle/>
          <a:p>
            <a:endParaRPr lang="cs-CZ" dirty="0"/>
          </a:p>
        </p:txBody>
      </p:sp>
      <p:sp>
        <p:nvSpPr>
          <p:cNvPr id="3" name="Zástupný symbol pro číslo snímku 2">
            <a:extLst>
              <a:ext uri="{FF2B5EF4-FFF2-40B4-BE49-F238E27FC236}">
                <a16:creationId xmlns:a16="http://schemas.microsoft.com/office/drawing/2014/main" id="{19ADF190-FB7E-E512-032C-E9F5DEA6C8C5}"/>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a:extLst>
              <a:ext uri="{FF2B5EF4-FFF2-40B4-BE49-F238E27FC236}">
                <a16:creationId xmlns:a16="http://schemas.microsoft.com/office/drawing/2014/main" id="{6D161375-57F3-EC50-3B35-586985E35090}"/>
              </a:ext>
            </a:extLst>
          </p:cNvPr>
          <p:cNvSpPr>
            <a:spLocks noGrp="1"/>
          </p:cNvSpPr>
          <p:nvPr>
            <p:ph type="title"/>
          </p:nvPr>
        </p:nvSpPr>
        <p:spPr>
          <a:xfrm>
            <a:off x="343482" y="378000"/>
            <a:ext cx="10753200" cy="451576"/>
          </a:xfrm>
        </p:spPr>
        <p:txBody>
          <a:bodyPr/>
          <a:lstStyle/>
          <a:p>
            <a:r>
              <a:rPr lang="cs-CZ" sz="3600" dirty="0"/>
              <a:t>Typy akademického psaní</a:t>
            </a:r>
          </a:p>
        </p:txBody>
      </p:sp>
      <p:sp>
        <p:nvSpPr>
          <p:cNvPr id="5" name="Zástupný obsah 4">
            <a:extLst>
              <a:ext uri="{FF2B5EF4-FFF2-40B4-BE49-F238E27FC236}">
                <a16:creationId xmlns:a16="http://schemas.microsoft.com/office/drawing/2014/main" id="{17327BCD-5136-CB05-B47E-C753DE94E7E4}"/>
              </a:ext>
            </a:extLst>
          </p:cNvPr>
          <p:cNvSpPr>
            <a:spLocks noGrp="1"/>
          </p:cNvSpPr>
          <p:nvPr>
            <p:ph idx="1"/>
          </p:nvPr>
        </p:nvSpPr>
        <p:spPr>
          <a:xfrm>
            <a:off x="413999" y="1665108"/>
            <a:ext cx="10236071" cy="4139998"/>
          </a:xfrm>
        </p:spPr>
        <p:txBody>
          <a:bodyPr/>
          <a:lstStyle/>
          <a:p>
            <a:pPr marL="72000" indent="0">
              <a:lnSpc>
                <a:spcPct val="110000"/>
              </a:lnSpc>
              <a:spcAft>
                <a:spcPts val="600"/>
              </a:spcAft>
              <a:buNone/>
            </a:pPr>
            <a:r>
              <a:rPr lang="cs-CZ" sz="2000" b="1" dirty="0">
                <a:solidFill>
                  <a:schemeClr val="tx1">
                    <a:lumMod val="95000"/>
                    <a:lumOff val="5000"/>
                  </a:schemeClr>
                </a:solidFill>
              </a:rPr>
              <a:t>Deskriptivní</a:t>
            </a:r>
          </a:p>
          <a:p>
            <a:pPr>
              <a:lnSpc>
                <a:spcPct val="110000"/>
              </a:lnSpc>
              <a:spcAft>
                <a:spcPts val="600"/>
              </a:spcAft>
            </a:pPr>
            <a:r>
              <a:rPr lang="cs-CZ" sz="2000" dirty="0"/>
              <a:t>poskytuje fakta / informace [</a:t>
            </a:r>
            <a:r>
              <a:rPr lang="cs-CZ" sz="2000" i="1" dirty="0"/>
              <a:t>definovat, shrnout, identifikovat</a:t>
            </a:r>
            <a:r>
              <a:rPr lang="cs-CZ" sz="2000" dirty="0"/>
              <a:t>… ]</a:t>
            </a:r>
          </a:p>
          <a:p>
            <a:pPr marL="72000" indent="0">
              <a:lnSpc>
                <a:spcPct val="110000"/>
              </a:lnSpc>
              <a:spcAft>
                <a:spcPts val="600"/>
              </a:spcAft>
              <a:buNone/>
            </a:pPr>
            <a:r>
              <a:rPr lang="cs-CZ" sz="2000" b="1" dirty="0">
                <a:solidFill>
                  <a:schemeClr val="tx1">
                    <a:lumMod val="95000"/>
                    <a:lumOff val="5000"/>
                  </a:schemeClr>
                </a:solidFill>
              </a:rPr>
              <a:t>Analytické</a:t>
            </a:r>
          </a:p>
          <a:p>
            <a:pPr>
              <a:lnSpc>
                <a:spcPct val="110000"/>
              </a:lnSpc>
              <a:spcAft>
                <a:spcPts val="600"/>
              </a:spcAft>
            </a:pPr>
            <a:r>
              <a:rPr lang="cs-CZ" sz="2000" dirty="0"/>
              <a:t>vlastní přínos na základě práce s </a:t>
            </a:r>
            <a:r>
              <a:rPr lang="cs-CZ" sz="2000"/>
              <a:t>daty (třídění</a:t>
            </a:r>
            <a:r>
              <a:rPr lang="cs-CZ" sz="2000" dirty="0"/>
              <a:t>, přeskupování, vytváření kategorií…) [</a:t>
            </a:r>
            <a:r>
              <a:rPr lang="cs-CZ" sz="2000" i="1" dirty="0"/>
              <a:t>prozkoumat, analyzovat, srovnat</a:t>
            </a:r>
            <a:r>
              <a:rPr lang="cs-CZ" sz="2000" dirty="0"/>
              <a:t>… ]</a:t>
            </a:r>
          </a:p>
          <a:p>
            <a:pPr marL="72000" indent="0">
              <a:lnSpc>
                <a:spcPct val="110000"/>
              </a:lnSpc>
              <a:spcAft>
                <a:spcPts val="600"/>
              </a:spcAft>
              <a:buNone/>
            </a:pPr>
            <a:r>
              <a:rPr lang="cs-CZ" sz="2000" b="1" dirty="0">
                <a:solidFill>
                  <a:schemeClr val="tx1">
                    <a:lumMod val="95000"/>
                    <a:lumOff val="5000"/>
                  </a:schemeClr>
                </a:solidFill>
              </a:rPr>
              <a:t>Přesvědčovací</a:t>
            </a:r>
          </a:p>
          <a:p>
            <a:pPr>
              <a:lnSpc>
                <a:spcPct val="110000"/>
              </a:lnSpc>
              <a:spcAft>
                <a:spcPts val="600"/>
              </a:spcAft>
            </a:pPr>
            <a:r>
              <a:rPr lang="cs-CZ" sz="2000" dirty="0"/>
              <a:t>obsahuje vlastní názor na základě argumentů a důkazů, typicky </a:t>
            </a:r>
            <a:r>
              <a:rPr lang="cs-CZ" sz="2000" dirty="0" err="1"/>
              <a:t>position</a:t>
            </a:r>
            <a:r>
              <a:rPr lang="cs-CZ" sz="2000" dirty="0"/>
              <a:t> </a:t>
            </a:r>
            <a:r>
              <a:rPr lang="cs-CZ" sz="2000" dirty="0" err="1"/>
              <a:t>papery</a:t>
            </a:r>
            <a:r>
              <a:rPr lang="cs-CZ" sz="2000" dirty="0"/>
              <a:t> [</a:t>
            </a:r>
            <a:r>
              <a:rPr lang="cs-CZ" sz="2000" i="1" dirty="0"/>
              <a:t>zaujmout stanovisko, argumentovat, diskutovat</a:t>
            </a:r>
            <a:r>
              <a:rPr lang="cs-CZ" sz="2000" dirty="0"/>
              <a:t>… ]</a:t>
            </a:r>
          </a:p>
          <a:p>
            <a:pPr marL="72000" indent="0">
              <a:lnSpc>
                <a:spcPct val="110000"/>
              </a:lnSpc>
              <a:spcAft>
                <a:spcPts val="600"/>
              </a:spcAft>
              <a:buNone/>
            </a:pPr>
            <a:r>
              <a:rPr lang="cs-CZ" sz="2000" b="1" dirty="0">
                <a:solidFill>
                  <a:schemeClr val="tx1">
                    <a:lumMod val="95000"/>
                    <a:lumOff val="5000"/>
                  </a:schemeClr>
                </a:solidFill>
              </a:rPr>
              <a:t>Kritické</a:t>
            </a:r>
          </a:p>
          <a:p>
            <a:pPr>
              <a:lnSpc>
                <a:spcPct val="110000"/>
              </a:lnSpc>
              <a:spcAft>
                <a:spcPts val="600"/>
              </a:spcAft>
            </a:pPr>
            <a:r>
              <a:rPr lang="cs-CZ" sz="2000" dirty="0"/>
              <a:t>obsahuje více pohledů na </a:t>
            </a:r>
            <a:r>
              <a:rPr lang="cs-CZ" sz="2000"/>
              <a:t>věc (včetně </a:t>
            </a:r>
            <a:r>
              <a:rPr lang="cs-CZ" sz="2000" dirty="0"/>
              <a:t>vlastního), kritika/hodnocení </a:t>
            </a:r>
            <a:r>
              <a:rPr lang="cs-CZ" sz="2000"/>
              <a:t>textu (identifikace </a:t>
            </a:r>
            <a:r>
              <a:rPr lang="cs-CZ" sz="2000" dirty="0"/>
              <a:t>silných a slabých stránek) [</a:t>
            </a:r>
            <a:r>
              <a:rPr lang="cs-CZ" sz="2000" i="1" dirty="0"/>
              <a:t>hodnotit, kritizovat, rozporovat</a:t>
            </a:r>
            <a:r>
              <a:rPr lang="cs-CZ" sz="2000" dirty="0"/>
              <a:t>… ]</a:t>
            </a:r>
          </a:p>
          <a:p>
            <a:pPr>
              <a:lnSpc>
                <a:spcPct val="110000"/>
              </a:lnSpc>
              <a:spcAft>
                <a:spcPts val="600"/>
              </a:spcAft>
            </a:pPr>
            <a:endParaRPr lang="cs-CZ" sz="2000" dirty="0"/>
          </a:p>
        </p:txBody>
      </p:sp>
    </p:spTree>
    <p:extLst>
      <p:ext uri="{BB962C8B-B14F-4D97-AF65-F5344CB8AC3E}">
        <p14:creationId xmlns:p14="http://schemas.microsoft.com/office/powerpoint/2010/main" val="21699085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19ADF190-FB7E-E512-032C-E9F5DEA6C8C5}"/>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a:extLst>
              <a:ext uri="{FF2B5EF4-FFF2-40B4-BE49-F238E27FC236}">
                <a16:creationId xmlns:a16="http://schemas.microsoft.com/office/drawing/2014/main" id="{6D161375-57F3-EC50-3B35-586985E35090}"/>
              </a:ext>
            </a:extLst>
          </p:cNvPr>
          <p:cNvSpPr>
            <a:spLocks noGrp="1"/>
          </p:cNvSpPr>
          <p:nvPr>
            <p:ph type="title"/>
          </p:nvPr>
        </p:nvSpPr>
        <p:spPr>
          <a:xfrm>
            <a:off x="343482" y="378000"/>
            <a:ext cx="10753200" cy="451576"/>
          </a:xfrm>
        </p:spPr>
        <p:txBody>
          <a:bodyPr/>
          <a:lstStyle/>
          <a:p>
            <a:r>
              <a:rPr lang="cs-CZ" sz="3600" dirty="0"/>
              <a:t>Druhy odborných textů</a:t>
            </a:r>
          </a:p>
        </p:txBody>
      </p:sp>
      <p:sp>
        <p:nvSpPr>
          <p:cNvPr id="5" name="Zástupný obsah 4">
            <a:extLst>
              <a:ext uri="{FF2B5EF4-FFF2-40B4-BE49-F238E27FC236}">
                <a16:creationId xmlns:a16="http://schemas.microsoft.com/office/drawing/2014/main" id="{17327BCD-5136-CB05-B47E-C753DE94E7E4}"/>
              </a:ext>
            </a:extLst>
          </p:cNvPr>
          <p:cNvSpPr>
            <a:spLocks noGrp="1"/>
          </p:cNvSpPr>
          <p:nvPr>
            <p:ph idx="1"/>
          </p:nvPr>
        </p:nvSpPr>
        <p:spPr>
          <a:xfrm>
            <a:off x="413998" y="1665108"/>
            <a:ext cx="10682683" cy="4139998"/>
          </a:xfrm>
        </p:spPr>
        <p:txBody>
          <a:bodyPr/>
          <a:lstStyle/>
          <a:p>
            <a:pPr>
              <a:lnSpc>
                <a:spcPct val="110000"/>
              </a:lnSpc>
              <a:spcAft>
                <a:spcPts val="900"/>
              </a:spcAft>
            </a:pPr>
            <a:r>
              <a:rPr lang="cs-CZ" sz="2000" b="1" dirty="0"/>
              <a:t>Výzkumná práce </a:t>
            </a:r>
            <a:r>
              <a:rPr lang="cs-CZ" sz="2000" dirty="0"/>
              <a:t>[výzkumná otázka, vlastní sběr a analýza dat]</a:t>
            </a:r>
          </a:p>
          <a:p>
            <a:pPr>
              <a:lnSpc>
                <a:spcPct val="110000"/>
              </a:lnSpc>
              <a:spcAft>
                <a:spcPts val="900"/>
              </a:spcAft>
            </a:pPr>
            <a:r>
              <a:rPr lang="cs-CZ" sz="2000" b="1" dirty="0"/>
              <a:t>Kompilace</a:t>
            </a:r>
            <a:r>
              <a:rPr lang="cs-CZ" sz="2000" dirty="0"/>
              <a:t> [výzkumná otázka, kompilace cizích zdrojů a dat]</a:t>
            </a:r>
          </a:p>
          <a:p>
            <a:pPr>
              <a:lnSpc>
                <a:spcPct val="110000"/>
              </a:lnSpc>
              <a:spcAft>
                <a:spcPts val="900"/>
              </a:spcAft>
            </a:pPr>
            <a:r>
              <a:rPr lang="cs-CZ" sz="2000" b="1" dirty="0"/>
              <a:t>Přehledová stať </a:t>
            </a:r>
            <a:r>
              <a:rPr lang="cs-CZ" sz="2000" dirty="0"/>
              <a:t>[výzkumná otázka, vyčerpávající a systematická syntéza literatury v dané oblasti]</a:t>
            </a:r>
          </a:p>
          <a:p>
            <a:pPr>
              <a:lnSpc>
                <a:spcPct val="110000"/>
              </a:lnSpc>
              <a:spcAft>
                <a:spcPts val="900"/>
              </a:spcAft>
            </a:pPr>
            <a:r>
              <a:rPr lang="cs-CZ" sz="2000" b="1" dirty="0"/>
              <a:t>Recenzní stať </a:t>
            </a:r>
            <a:r>
              <a:rPr lang="cs-CZ" sz="2000" dirty="0"/>
              <a:t>[rozsáhlejší zhodnocení díla/děl, doplnění další literaturou]</a:t>
            </a:r>
          </a:p>
          <a:p>
            <a:pPr>
              <a:lnSpc>
                <a:spcPct val="110000"/>
              </a:lnSpc>
              <a:spcAft>
                <a:spcPts val="900"/>
              </a:spcAft>
            </a:pPr>
            <a:r>
              <a:rPr lang="cs-CZ" sz="2000" b="1" dirty="0"/>
              <a:t>Původní teoretická stať </a:t>
            </a:r>
            <a:r>
              <a:rPr lang="cs-CZ" sz="2000" dirty="0"/>
              <a:t>[nové teoretické uchopení problému, typicky absence vlastního výzkumu a empirických dat]</a:t>
            </a:r>
          </a:p>
          <a:p>
            <a:pPr>
              <a:lnSpc>
                <a:spcPct val="110000"/>
              </a:lnSpc>
              <a:spcAft>
                <a:spcPts val="900"/>
              </a:spcAft>
            </a:pPr>
            <a:r>
              <a:rPr lang="cs-CZ" sz="2000" b="1" dirty="0" err="1"/>
              <a:t>Position</a:t>
            </a:r>
            <a:r>
              <a:rPr lang="cs-CZ" sz="2000" b="1" dirty="0"/>
              <a:t> </a:t>
            </a:r>
            <a:r>
              <a:rPr lang="cs-CZ" sz="2000" b="1" dirty="0" err="1"/>
              <a:t>paper</a:t>
            </a:r>
            <a:r>
              <a:rPr lang="cs-CZ" sz="2000" b="1" dirty="0"/>
              <a:t> </a:t>
            </a:r>
            <a:r>
              <a:rPr lang="cs-CZ" sz="2000" dirty="0"/>
              <a:t>/ </a:t>
            </a:r>
            <a:r>
              <a:rPr lang="cs-CZ" sz="2000" b="1" dirty="0"/>
              <a:t>Argumentační esej</a:t>
            </a:r>
            <a:r>
              <a:rPr lang="cs-CZ" sz="2000" b="1" dirty="0">
                <a:solidFill>
                  <a:srgbClr val="FF0000"/>
                </a:solidFill>
              </a:rPr>
              <a:t>*</a:t>
            </a:r>
            <a:r>
              <a:rPr lang="cs-CZ" sz="2000" b="1" dirty="0"/>
              <a:t> </a:t>
            </a:r>
            <a:r>
              <a:rPr lang="cs-CZ" sz="2000" dirty="0"/>
              <a:t>[vyjádření vlastního stanoviska, podloženo argumenty a daty]</a:t>
            </a:r>
          </a:p>
          <a:p>
            <a:pPr>
              <a:lnSpc>
                <a:spcPct val="110000"/>
              </a:lnSpc>
              <a:spcAft>
                <a:spcPts val="900"/>
              </a:spcAft>
            </a:pPr>
            <a:r>
              <a:rPr lang="cs-CZ" sz="2000" b="1" dirty="0" err="1"/>
              <a:t>Policy</a:t>
            </a:r>
            <a:r>
              <a:rPr lang="cs-CZ" sz="2000" b="1" dirty="0"/>
              <a:t> </a:t>
            </a:r>
            <a:r>
              <a:rPr lang="cs-CZ" sz="2000" b="1" dirty="0" err="1"/>
              <a:t>paper</a:t>
            </a:r>
            <a:r>
              <a:rPr lang="cs-CZ" sz="2000" b="1" dirty="0">
                <a:solidFill>
                  <a:srgbClr val="FF0000"/>
                </a:solidFill>
              </a:rPr>
              <a:t>*</a:t>
            </a:r>
            <a:r>
              <a:rPr lang="cs-CZ" sz="2000" b="1" dirty="0"/>
              <a:t> </a:t>
            </a:r>
            <a:r>
              <a:rPr lang="cs-CZ" sz="2000" dirty="0"/>
              <a:t>[prakticky orientovaný - návrh řešení problému</a:t>
            </a:r>
            <a:r>
              <a:rPr lang="cs-CZ" sz="1800" dirty="0"/>
              <a:t>]</a:t>
            </a:r>
          </a:p>
        </p:txBody>
      </p:sp>
      <p:sp>
        <p:nvSpPr>
          <p:cNvPr id="6" name="TextovéPole 5">
            <a:extLst>
              <a:ext uri="{FF2B5EF4-FFF2-40B4-BE49-F238E27FC236}">
                <a16:creationId xmlns:a16="http://schemas.microsoft.com/office/drawing/2014/main" id="{4B560239-D894-56F1-71E5-5164F7194E7D}"/>
              </a:ext>
            </a:extLst>
          </p:cNvPr>
          <p:cNvSpPr txBox="1"/>
          <p:nvPr/>
        </p:nvSpPr>
        <p:spPr>
          <a:xfrm>
            <a:off x="666000" y="6085790"/>
            <a:ext cx="7634515" cy="394210"/>
          </a:xfrm>
          <a:prstGeom prst="rect">
            <a:avLst/>
          </a:prstGeom>
          <a:ln w="38100">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nSpc>
                <a:spcPct val="120000"/>
              </a:lnSpc>
            </a:pPr>
            <a:r>
              <a:rPr lang="cs-CZ" sz="1800" dirty="0">
                <a:solidFill>
                  <a:srgbClr val="FF0000"/>
                </a:solidFill>
                <a:latin typeface="+mn-lt"/>
              </a:rPr>
              <a:t>* </a:t>
            </a:r>
            <a:r>
              <a:rPr lang="cs-CZ" sz="1400" dirty="0">
                <a:latin typeface="+mn-lt"/>
              </a:rPr>
              <a:t>nejedná se o čistě odborné texty</a:t>
            </a:r>
            <a:endParaRPr lang="en-US" sz="1600" dirty="0" err="1">
              <a:latin typeface="+mn-lt"/>
            </a:endParaRPr>
          </a:p>
        </p:txBody>
      </p:sp>
    </p:spTree>
    <p:extLst>
      <p:ext uri="{BB962C8B-B14F-4D97-AF65-F5344CB8AC3E}">
        <p14:creationId xmlns:p14="http://schemas.microsoft.com/office/powerpoint/2010/main" val="308563737"/>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fss-prezentace-16-9-cz-v11.potx" id="{1A432768-ED11-4D80-BB7B-F2DE57BF66BD}" vid="{70834B49-2483-4B2E-9811-25D90AF36237}"/>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KABP_1_bezpečnostní politika</Template>
  <TotalTime>3099</TotalTime>
  <Words>1554</Words>
  <Application>Microsoft Office PowerPoint</Application>
  <PresentationFormat>Širokoúhlá obrazovka</PresentationFormat>
  <Paragraphs>209</Paragraphs>
  <Slides>19</Slides>
  <Notes>19</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19</vt:i4>
      </vt:variant>
    </vt:vector>
  </HeadingPairs>
  <TitlesOfParts>
    <vt:vector size="24" baseType="lpstr">
      <vt:lpstr>Arial</vt:lpstr>
      <vt:lpstr>Tahoma</vt:lpstr>
      <vt:lpstr>Wingdings</vt:lpstr>
      <vt:lpstr>Wingdings 2</vt:lpstr>
      <vt:lpstr>Prezentace_MU_CZ</vt:lpstr>
      <vt:lpstr>Psaní akademického textu</vt:lpstr>
      <vt:lpstr>Struktura</vt:lpstr>
      <vt:lpstr>Jak číst odborné texty?</vt:lpstr>
      <vt:lpstr>Jak číst odborné texty?</vt:lpstr>
      <vt:lpstr>Co je účelem akademického psaní?</vt:lpstr>
      <vt:lpstr>Hlavní zásady akademického psaní</vt:lpstr>
      <vt:lpstr>Hlavní zásady akademického psaní</vt:lpstr>
      <vt:lpstr>Typy akademického psaní</vt:lpstr>
      <vt:lpstr>Druhy odborných textů</vt:lpstr>
      <vt:lpstr>Výzkumná práce (empirická stať)</vt:lpstr>
      <vt:lpstr>Kompilace</vt:lpstr>
      <vt:lpstr>Přehledová stať (Systematic literature review)</vt:lpstr>
      <vt:lpstr>Recenzní stať</vt:lpstr>
      <vt:lpstr>Position paper (argumentační esej)</vt:lpstr>
      <vt:lpstr>Původní teoretická stať</vt:lpstr>
      <vt:lpstr>Policy paper</vt:lpstr>
      <vt:lpstr>Struktura odborných textů</vt:lpstr>
      <vt:lpstr>A co seminární práce na BSS?</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Bezpečnostní politika a bezpečnost jako koncept pro srovnávací analýzu </dc:title>
  <dc:creator>Divišová Vendula</dc:creator>
  <cp:lastModifiedBy>Divišová Vendula</cp:lastModifiedBy>
  <cp:revision>95</cp:revision>
  <cp:lastPrinted>1601-01-01T00:00:00Z</cp:lastPrinted>
  <dcterms:created xsi:type="dcterms:W3CDTF">2023-01-27T07:04:45Z</dcterms:created>
  <dcterms:modified xsi:type="dcterms:W3CDTF">2023-10-11T10:39:24Z</dcterms:modified>
</cp:coreProperties>
</file>