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7" r:id="rId4"/>
    <p:sldId id="298" r:id="rId5"/>
    <p:sldId id="308" r:id="rId6"/>
    <p:sldId id="309" r:id="rId7"/>
    <p:sldId id="299" r:id="rId8"/>
    <p:sldId id="300" r:id="rId9"/>
    <p:sldId id="302" r:id="rId10"/>
    <p:sldId id="303" r:id="rId11"/>
    <p:sldId id="307" r:id="rId12"/>
    <p:sldId id="304" r:id="rId13"/>
    <p:sldId id="305" r:id="rId14"/>
    <p:sldId id="311" r:id="rId15"/>
    <p:sldId id="310" r:id="rId16"/>
    <p:sldId id="306" r:id="rId17"/>
    <p:sldId id="295" r:id="rId18"/>
    <p:sldId id="312" r:id="rId19"/>
    <p:sldId id="296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8499" autoAdjust="0"/>
  </p:normalViewPr>
  <p:slideViewPr>
    <p:cSldViewPr snapToGrid="0">
      <p:cViewPr varScale="1">
        <p:scale>
          <a:sx n="112" d="100"/>
          <a:sy n="112" d="100"/>
        </p:scale>
        <p:origin x="58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kleiner@mail.m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Role státu v bezpečnosti, její vývoj a problematika vládnutí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/>
              <a:t>22. 11. 2023</a:t>
            </a:r>
          </a:p>
          <a:p>
            <a:r>
              <a:rPr lang="cs-CZ" sz="1800" dirty="0"/>
              <a:t>BSSb1101 Úvod do bezpečnostních a strategických studií</a:t>
            </a:r>
          </a:p>
          <a:p>
            <a:r>
              <a:rPr lang="cs-CZ" sz="1800" dirty="0"/>
              <a:t>Jan KLEINER</a:t>
            </a:r>
          </a:p>
          <a:p>
            <a:r>
              <a:rPr lang="cs-CZ" sz="1800" dirty="0"/>
              <a:t>jkleiner@mail.muni.cz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429481-09FA-99DF-3E01-EC8EEC45B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7A6226-C5D9-F06C-781A-E14682DE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7609E9-E8AA-FCB5-A536-4CF77AB2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Hlouběji do historie – open society (</a:t>
            </a:r>
            <a:r>
              <a:rPr lang="cs-CZ" dirty="0" err="1"/>
              <a:t>Gaus</a:t>
            </a:r>
            <a:r>
              <a:rPr lang="cs-CZ" dirty="0"/>
              <a:t>, 2021)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8D4156-E4E4-7A81-E4E5-03B116C0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Evoluční teorie </a:t>
            </a:r>
            <a:r>
              <a:rPr lang="cs-CZ" sz="2000" dirty="0"/>
              <a:t>– OS jako úspěšnější strategie seskupování a hierarchizace lidí.</a:t>
            </a:r>
          </a:p>
          <a:p>
            <a:r>
              <a:rPr lang="cs-CZ" sz="2000" dirty="0"/>
              <a:t>Mají lidé blíž ke kooperace nebo k machiavellismu? </a:t>
            </a:r>
            <a:r>
              <a:rPr lang="cs-CZ" sz="2000" dirty="0">
                <a:sym typeface="Wingdings" panose="05000000000000000000" pitchFamily="2" charset="2"/>
              </a:rPr>
              <a:t> jsme ambivalentní druh, který se zároveň hodí i nehodí pro otevřenou společnost.</a:t>
            </a:r>
          </a:p>
          <a:p>
            <a:r>
              <a:rPr lang="cs-CZ" sz="2000" dirty="0">
                <a:sym typeface="Wingdings" panose="05000000000000000000" pitchFamily="2" charset="2"/>
              </a:rPr>
              <a:t>OS jako lék na tribalismus – pračlověčí tlupy  dominance některých jedinců (alfy)  odpověď: reverzní dominance bet a omezení agrese ( role rovnostářství (</a:t>
            </a:r>
            <a:r>
              <a:rPr lang="cs-CZ" sz="2000" i="1" dirty="0" err="1">
                <a:sym typeface="Wingdings" panose="05000000000000000000" pitchFamily="2" charset="2"/>
              </a:rPr>
              <a:t>egalitarianism</a:t>
            </a:r>
            <a:r>
              <a:rPr lang="cs-CZ" sz="2000" dirty="0">
                <a:sym typeface="Wingdings" panose="05000000000000000000" pitchFamily="2" charset="2"/>
              </a:rPr>
              <a:t>))+ potřeba dělit zdroje (kooperace při lovu) </a:t>
            </a:r>
            <a:r>
              <a:rPr lang="cs-CZ" sz="2000" b="1" dirty="0">
                <a:sym typeface="Wingdings" panose="05000000000000000000" pitchFamily="2" charset="2"/>
              </a:rPr>
              <a:t>společenská smlouva</a:t>
            </a:r>
            <a:r>
              <a:rPr lang="cs-CZ" sz="2000" dirty="0">
                <a:sym typeface="Wingdings" panose="05000000000000000000" pitchFamily="2" charset="2"/>
              </a:rPr>
              <a:t>. a morální teorie</a:t>
            </a:r>
          </a:p>
          <a:p>
            <a:r>
              <a:rPr lang="cs-CZ" sz="2000" dirty="0">
                <a:sym typeface="Wingdings" panose="05000000000000000000" pitchFamily="2" charset="2"/>
              </a:rPr>
              <a:t>Kooperace evolučně důležitá – ukazuje mj. Teorie her.</a:t>
            </a:r>
          </a:p>
          <a:p>
            <a:pPr lvl="1"/>
            <a:r>
              <a:rPr lang="cs-CZ" sz="1200" dirty="0">
                <a:sym typeface="Wingdings" panose="05000000000000000000" pitchFamily="2" charset="2"/>
              </a:rPr>
              <a:t>Vzestup a pád impérií – např. Britské impérium a bankovní systém.</a:t>
            </a:r>
          </a:p>
          <a:p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C2FE4F-0113-4508-B35A-EEEB7EFF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583" y="4803777"/>
            <a:ext cx="4286470" cy="14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4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49F65E-A4E6-1F4E-393A-CDB8A1EEE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DD3EBE-2910-F423-3E50-39AEE55FD3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B93A76-88D9-7E48-DC9D-0F7F4833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Společenská smlouva (</a:t>
            </a:r>
            <a:r>
              <a:rPr lang="cs-CZ" sz="2200" dirty="0" err="1"/>
              <a:t>Lessnoff</a:t>
            </a:r>
            <a:r>
              <a:rPr lang="cs-CZ" sz="2200" dirty="0"/>
              <a:t>, 1990)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7E1BD1-4FDD-83CE-67A9-332D457F522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Model (</a:t>
            </a:r>
            <a:r>
              <a:rPr lang="cs-CZ" sz="1800" dirty="0" err="1"/>
              <a:t>D´Agostino</a:t>
            </a:r>
            <a:r>
              <a:rPr lang="cs-CZ" sz="1800" dirty="0"/>
              <a:t> a kol., 2021): </a:t>
            </a:r>
            <a:r>
              <a:rPr lang="cs-CZ" sz="1800" b="1" dirty="0" err="1"/>
              <a:t>decision-makeři</a:t>
            </a:r>
            <a:r>
              <a:rPr lang="cs-CZ" sz="1800" dirty="0"/>
              <a:t> vytváří a deliberují </a:t>
            </a:r>
            <a:r>
              <a:rPr lang="cs-CZ" sz="1800" b="1" dirty="0"/>
              <a:t>pravidla</a:t>
            </a:r>
            <a:r>
              <a:rPr lang="cs-CZ" sz="1800" dirty="0"/>
              <a:t> pro </a:t>
            </a:r>
            <a:r>
              <a:rPr lang="cs-CZ" sz="1800" b="1" dirty="0"/>
              <a:t>lidi</a:t>
            </a:r>
            <a:r>
              <a:rPr lang="cs-CZ" sz="1800" dirty="0"/>
              <a:t>, kteří se jimi mají řídit. Aby pravidla fungovala, musí pro ně být </a:t>
            </a:r>
            <a:r>
              <a:rPr lang="cs-CZ" sz="1800" b="1" dirty="0"/>
              <a:t>sdílené důvody </a:t>
            </a:r>
            <a:r>
              <a:rPr lang="cs-CZ" sz="1800" dirty="0"/>
              <a:t>mezi těmito skupinami a musí být </a:t>
            </a:r>
            <a:r>
              <a:rPr lang="cs-CZ" sz="1800" b="1" dirty="0"/>
              <a:t>ospravedlněná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SCT říká a vysvětluje, že je racionální vzdát se části svých svobod pro zisk jiných svobod.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Hobbesův „</a:t>
            </a:r>
            <a:r>
              <a:rPr lang="cs-CZ" sz="1800" i="1" dirty="0" err="1"/>
              <a:t>state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nature</a:t>
            </a:r>
            <a:r>
              <a:rPr lang="cs-CZ" sz="1800" dirty="0"/>
              <a:t>“ (16. – 17. stol. – občanská válka v Anglii, protestanské rebelie apod.)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 napojení (distributivní) spravedlnosti, morality, bezpečnosti apod.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Aktéři: stát (suverén) + občané (lid) + relativně nově soukromý sektor.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DE0AB1-8732-470C-DCBA-73604712D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60" b="2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23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65F274-B510-C5CE-A0DC-A0ED00578A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B465C1-BF5D-1A0D-DD0A-D1A073C05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D27798-505F-33D0-5383-1FA34D6E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Paternalismus vs. autonomie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BE90D2-5F38-BCC2-20A0-8ABF503C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 má možnost své obyvatele kontrolovat a ovlivňovat skrze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(další slide) a obecně se může pohybovat na škále </a:t>
            </a:r>
            <a:r>
              <a:rPr lang="cs-CZ" b="1" dirty="0"/>
              <a:t>paternalismus</a:t>
            </a:r>
            <a:r>
              <a:rPr lang="cs-CZ" dirty="0"/>
              <a:t> (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) vs. </a:t>
            </a:r>
            <a:r>
              <a:rPr lang="cs-CZ" b="1" dirty="0"/>
              <a:t>autonomie</a:t>
            </a:r>
            <a:r>
              <a:rPr lang="cs-CZ" dirty="0"/>
              <a:t> (</a:t>
            </a:r>
            <a:r>
              <a:rPr lang="cs-CZ" dirty="0" err="1"/>
              <a:t>minimalist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) (osobní svoboda).</a:t>
            </a:r>
          </a:p>
          <a:p>
            <a:r>
              <a:rPr lang="cs-CZ" b="1" dirty="0" err="1"/>
              <a:t>Nanny</a:t>
            </a:r>
            <a:r>
              <a:rPr lang="cs-CZ" b="1" dirty="0"/>
              <a:t> </a:t>
            </a:r>
            <a:r>
              <a:rPr lang="cs-CZ" b="1" dirty="0" err="1"/>
              <a:t>state</a:t>
            </a:r>
            <a:r>
              <a:rPr lang="cs-CZ" b="1" dirty="0"/>
              <a:t> index </a:t>
            </a:r>
            <a:r>
              <a:rPr lang="cs-CZ" dirty="0"/>
              <a:t>– myslíte, že je ČR paternalistickým státem, či nikoliv?</a:t>
            </a:r>
          </a:p>
          <a:p>
            <a:r>
              <a:rPr lang="cs-CZ" dirty="0"/>
              <a:t>Měl by být stát paternalistický co se týče kyberbezpečnosti? 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98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5311CE-4C9F-E200-B17A-C510E9365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9C4BEB-B7D3-41DF-78E9-CAFD4B42D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2B1689-E942-F7C9-A945-308AD93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Carrots</a:t>
            </a:r>
            <a:r>
              <a:rPr lang="cs-CZ" sz="2800" dirty="0"/>
              <a:t>, </a:t>
            </a:r>
            <a:r>
              <a:rPr lang="cs-CZ" sz="2800" dirty="0" err="1"/>
              <a:t>sticks</a:t>
            </a:r>
            <a:r>
              <a:rPr lang="cs-CZ" sz="2800" dirty="0"/>
              <a:t>, and </a:t>
            </a:r>
            <a:r>
              <a:rPr lang="cs-CZ" sz="2800" dirty="0" err="1"/>
              <a:t>sermons</a:t>
            </a:r>
            <a:r>
              <a:rPr lang="cs-CZ" sz="2800" dirty="0"/>
              <a:t> (</a:t>
            </a:r>
            <a:r>
              <a:rPr lang="cs-CZ" sz="2800" dirty="0" err="1"/>
              <a:t>Bemelmans-Videc</a:t>
            </a:r>
            <a:r>
              <a:rPr lang="cs-CZ" sz="2800" dirty="0"/>
              <a:t> a kol., 1998)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481B268-EF58-70D3-8100-FF1B641D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92873" cy="4139998"/>
          </a:xfrm>
        </p:spPr>
        <p:txBody>
          <a:bodyPr/>
          <a:lstStyle/>
          <a:p>
            <a:r>
              <a:rPr lang="cs-CZ" sz="2400" dirty="0"/>
              <a:t>Politika = „kdo dostane co, kdy, a jak“ (</a:t>
            </a:r>
            <a:r>
              <a:rPr lang="cs-CZ" sz="2400" dirty="0" err="1"/>
              <a:t>Laswell</a:t>
            </a:r>
            <a:r>
              <a:rPr lang="cs-CZ" sz="2400" dirty="0"/>
              <a:t>, 1936).</a:t>
            </a:r>
          </a:p>
          <a:p>
            <a:r>
              <a:rPr lang="cs-CZ" sz="2400" dirty="0"/>
              <a:t>K jejímu uskutečňování slouží </a:t>
            </a:r>
            <a:r>
              <a:rPr lang="cs-CZ" sz="2400" b="1" dirty="0" err="1"/>
              <a:t>policy</a:t>
            </a:r>
            <a:r>
              <a:rPr lang="cs-CZ" sz="2400" b="1" dirty="0"/>
              <a:t> </a:t>
            </a:r>
            <a:r>
              <a:rPr lang="cs-CZ" sz="2400" b="1" dirty="0" err="1"/>
              <a:t>tools</a:t>
            </a:r>
            <a:r>
              <a:rPr lang="cs-CZ" sz="2400" dirty="0"/>
              <a:t> – </a:t>
            </a:r>
            <a:r>
              <a:rPr lang="cs-CZ" sz="2400" b="1" dirty="0" err="1"/>
              <a:t>carrots</a:t>
            </a:r>
            <a:r>
              <a:rPr lang="cs-CZ" sz="2400" dirty="0"/>
              <a:t> (motivace), </a:t>
            </a:r>
            <a:r>
              <a:rPr lang="cs-CZ" sz="2400" b="1" dirty="0" err="1"/>
              <a:t>sticks</a:t>
            </a:r>
            <a:r>
              <a:rPr lang="cs-CZ" sz="2400" dirty="0"/>
              <a:t> (trestání, represe), </a:t>
            </a:r>
            <a:r>
              <a:rPr lang="cs-CZ" sz="2400" b="1" dirty="0" err="1"/>
              <a:t>sermons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infromační</a:t>
            </a:r>
            <a:r>
              <a:rPr lang="cs-CZ" sz="2400" dirty="0"/>
              <a:t> působení).</a:t>
            </a:r>
          </a:p>
          <a:p>
            <a:r>
              <a:rPr lang="cs-CZ" sz="2400" dirty="0">
                <a:sym typeface="Wingdings" panose="05000000000000000000" pitchFamily="2" charset="2"/>
              </a:rPr>
              <a:t> obecně: </a:t>
            </a:r>
            <a:r>
              <a:rPr lang="cs-CZ" sz="2400" i="1" dirty="0" err="1">
                <a:sym typeface="Wingdings" panose="05000000000000000000" pitchFamily="2" charset="2"/>
              </a:rPr>
              <a:t>governance</a:t>
            </a:r>
            <a:endParaRPr lang="cs-CZ" sz="2400" i="1" dirty="0"/>
          </a:p>
          <a:p>
            <a:endParaRPr lang="cs-CZ" sz="2400" dirty="0"/>
          </a:p>
        </p:txBody>
      </p:sp>
      <p:pic>
        <p:nvPicPr>
          <p:cNvPr id="5122" name="Picture 2" descr="Carrot and Stick – SMITH">
            <a:extLst>
              <a:ext uri="{FF2B5EF4-FFF2-40B4-BE49-F238E27FC236}">
                <a16:creationId xmlns:a16="http://schemas.microsoft.com/office/drawing/2014/main" id="{131DEDCD-91D0-BCBF-38D7-6261A0EA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18" y="2057400"/>
            <a:ext cx="41243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9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9D3FC2-81E8-FC55-FFDE-CB583F1E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1AADCA-F8C9-6D4F-851F-E19FD62370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BFB045-CDD6-4CA4-DB39-0909D803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E a internet </a:t>
            </a:r>
            <a:r>
              <a:rPr lang="cs-CZ" sz="3200" dirty="0" err="1"/>
              <a:t>governance</a:t>
            </a:r>
            <a:r>
              <a:rPr lang="cs-CZ" sz="3200" dirty="0"/>
              <a:t> (Van </a:t>
            </a:r>
            <a:r>
              <a:rPr lang="cs-CZ" sz="3200" dirty="0" err="1"/>
              <a:t>Puyvelde</a:t>
            </a:r>
            <a:r>
              <a:rPr lang="cs-CZ" sz="3200" dirty="0"/>
              <a:t> a </a:t>
            </a:r>
            <a:r>
              <a:rPr lang="cs-CZ" sz="3200" dirty="0" err="1"/>
              <a:t>Brantly</a:t>
            </a:r>
            <a:r>
              <a:rPr lang="cs-CZ" sz="3200" dirty="0"/>
              <a:t>, 2019)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766516-3388-763B-FD97-12689030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Multistakeholderismus</a:t>
            </a:r>
            <a:r>
              <a:rPr lang="cs-CZ" sz="2000" dirty="0"/>
              <a:t> – public + </a:t>
            </a:r>
            <a:r>
              <a:rPr lang="cs-CZ" sz="2000" dirty="0" err="1"/>
              <a:t>private</a:t>
            </a:r>
            <a:r>
              <a:rPr lang="cs-CZ" sz="2000" dirty="0"/>
              <a:t> </a:t>
            </a:r>
            <a:r>
              <a:rPr lang="cs-CZ" sz="2000" dirty="0" err="1"/>
              <a:t>stakeholders</a:t>
            </a:r>
            <a:r>
              <a:rPr lang="cs-CZ" sz="2000" dirty="0"/>
              <a:t>.</a:t>
            </a:r>
          </a:p>
          <a:p>
            <a:r>
              <a:rPr lang="cs-CZ" sz="2000" dirty="0"/>
              <a:t>Multilateralismus – státy se snaží udržet zuby nehty jako dominantní aktér.</a:t>
            </a:r>
          </a:p>
          <a:p>
            <a:r>
              <a:rPr lang="cs-CZ" sz="2000" dirty="0"/>
              <a:t>Dříve – ať si to řeší každý sám + technický fenomén </a:t>
            </a:r>
            <a:r>
              <a:rPr lang="cs-CZ" sz="2000" dirty="0">
                <a:sym typeface="Wingdings" panose="05000000000000000000" pitchFamily="2" charset="2"/>
              </a:rPr>
              <a:t> NIS (VIP klub)  NIS2 (rozšiřování povinných subjektů) + socio-technický fenomén.</a:t>
            </a:r>
          </a:p>
          <a:p>
            <a:r>
              <a:rPr lang="cs-CZ" sz="2000" dirty="0">
                <a:sym typeface="Wingdings" panose="05000000000000000000" pitchFamily="2" charset="2"/>
              </a:rPr>
              <a:t>Regulace v EU dopad globálně  GDPR, NIS  všechny společnosti, které mají v EU své servery.</a:t>
            </a:r>
          </a:p>
          <a:p>
            <a:r>
              <a:rPr lang="cs-CZ" sz="2000" dirty="0">
                <a:sym typeface="Wingdings" panose="05000000000000000000" pitchFamily="2" charset="2"/>
              </a:rPr>
              <a:t>Dominance Západu – ARPANET, ICANN (správa doménových jmen a </a:t>
            </a:r>
            <a:r>
              <a:rPr lang="cs-CZ" sz="2000" dirty="0" err="1">
                <a:sym typeface="Wingdings" panose="05000000000000000000" pitchFamily="2" charset="2"/>
              </a:rPr>
              <a:t>IPs</a:t>
            </a:r>
            <a:r>
              <a:rPr lang="cs-CZ" sz="2000" dirty="0">
                <a:sym typeface="Wingdings" panose="05000000000000000000" pitchFamily="2" charset="2"/>
              </a:rPr>
              <a:t>  problém s </a:t>
            </a:r>
            <a:r>
              <a:rPr lang="cs-CZ" sz="2000" dirty="0" err="1">
                <a:sym typeface="Wingdings" panose="05000000000000000000" pitchFamily="2" charset="2"/>
              </a:rPr>
              <a:t>TLDs</a:t>
            </a:r>
            <a:r>
              <a:rPr lang="cs-CZ" sz="2000" dirty="0">
                <a:sym typeface="Wingdings" panose="05000000000000000000" pitchFamily="2" charset="2"/>
              </a:rPr>
              <a:t> (top level </a:t>
            </a:r>
            <a:r>
              <a:rPr lang="cs-CZ" sz="2000" dirty="0" err="1">
                <a:sym typeface="Wingdings" panose="05000000000000000000" pitchFamily="2" charset="2"/>
              </a:rPr>
              <a:t>domains</a:t>
            </a:r>
            <a:r>
              <a:rPr lang="cs-CZ" sz="2000" dirty="0">
                <a:sym typeface="Wingdings" panose="05000000000000000000" pitchFamily="2" charset="2"/>
              </a:rPr>
              <a:t>)  kritika ze strany Východu.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587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B013620-BF0E-919A-0FEA-48C2FD2D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Stát jako zdroj hrozeb I (</a:t>
            </a:r>
            <a:r>
              <a:rPr lang="cs-CZ" sz="3200" dirty="0" err="1"/>
              <a:t>Buzan</a:t>
            </a:r>
            <a:r>
              <a:rPr lang="cs-CZ" sz="3200" dirty="0"/>
              <a:t>, 1983)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C2EBF1-60C5-5590-1C15-6E8F27FE0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EF26E1-A90B-729F-7452-032DBA0A0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7F43A4-7374-3A06-7BB0-F8D5CE040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2596845"/>
            <a:ext cx="4125465" cy="32084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b="1" u="sng"/>
              <a:t>Faktory:</a:t>
            </a:r>
          </a:p>
          <a:p>
            <a:pPr>
              <a:spcAft>
                <a:spcPts val="600"/>
              </a:spcAft>
            </a:pPr>
            <a:r>
              <a:rPr lang="cs-CZ"/>
              <a:t>Anarchie v mezinárodním systému.</a:t>
            </a:r>
          </a:p>
          <a:p>
            <a:pPr>
              <a:spcAft>
                <a:spcPts val="600"/>
              </a:spcAft>
            </a:pPr>
            <a:r>
              <a:rPr lang="cs-CZ"/>
              <a:t>Kompetitivní podstata států.</a:t>
            </a:r>
          </a:p>
          <a:p>
            <a:pPr>
              <a:spcAft>
                <a:spcPts val="600"/>
              </a:spcAft>
            </a:pPr>
            <a:r>
              <a:rPr lang="cs-CZ"/>
              <a:t>Expanzionistické tendence.</a:t>
            </a:r>
          </a:p>
          <a:p>
            <a:pPr>
              <a:spcAft>
                <a:spcPts val="600"/>
              </a:spcAft>
            </a:pPr>
            <a:r>
              <a:rPr lang="cs-CZ"/>
              <a:t>Vojenské schopnosti.</a:t>
            </a:r>
          </a:p>
        </p:txBody>
      </p:sp>
      <p:pic>
        <p:nvPicPr>
          <p:cNvPr id="4098" name="Picture 2" descr="What Ukraine needs to win the war - Atlantic Council">
            <a:extLst>
              <a:ext uri="{FF2B5EF4-FFF2-40B4-BE49-F238E27FC236}">
                <a16:creationId xmlns:a16="http://schemas.microsoft.com/office/drawing/2014/main" id="{FC9C3A70-D9F1-D20D-57F8-1E23C1FA2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r="5639"/>
          <a:stretch/>
        </p:blipFill>
        <p:spPr bwMode="auto">
          <a:xfrm>
            <a:off x="729509" y="1665288"/>
            <a:ext cx="6207791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6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4395D3-E117-EAFB-47F9-85B8E7424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B9EB05-8C99-E046-598C-FDA2936F4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8AAE9B-9C5B-3ACB-1929-F01391CF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2800" dirty="0"/>
              <a:t>Stát jako zdroj hrozeb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A4BB23-022A-52AA-9E78-FF21AA98312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+ státní terorismus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+ represe vůči vlastnímu obyvatelstvu, marginalizace skupin (např. katolíci v Severním Irsku).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+ rozpad státu jako zdroj hrozeb dovnitř i navenek.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 Double-</a:t>
            </a:r>
            <a:r>
              <a:rPr lang="cs-CZ" sz="2400" dirty="0" err="1"/>
              <a:t>edged</a:t>
            </a:r>
            <a:r>
              <a:rPr lang="cs-CZ" sz="2400" dirty="0"/>
              <a:t> vztah mezi státem a bezpečností jednotlivce.</a:t>
            </a:r>
          </a:p>
          <a:p>
            <a:pPr>
              <a:spcAft>
                <a:spcPts val="600"/>
              </a:spcAft>
            </a:pPr>
            <a:endParaRPr lang="cs-CZ" sz="2400" dirty="0"/>
          </a:p>
        </p:txBody>
      </p:sp>
      <p:pic>
        <p:nvPicPr>
          <p:cNvPr id="3074" name="Picture 2" descr="Reliable no more? The current state of the Syrian armed forces - Atlantic  Council">
            <a:extLst>
              <a:ext uri="{FF2B5EF4-FFF2-40B4-BE49-F238E27FC236}">
                <a16:creationId xmlns:a16="http://schemas.microsoft.com/office/drawing/2014/main" id="{0E055257-A1D8-E3A3-7648-DC736F970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r="8602" b="3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6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81F22B-4D67-7CDF-9CC0-6DF7BC92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9FDCDF-F39A-DA9D-D4F4-B6C4199E3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D1EAB8-2073-7DDF-8870-DF6870C5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I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A7CDFE-4BD1-1AA0-5DD3-49F974AE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7712"/>
            <a:ext cx="10753200" cy="4139998"/>
          </a:xfrm>
        </p:spPr>
        <p:txBody>
          <a:bodyPr/>
          <a:lstStyle/>
          <a:p>
            <a:r>
              <a:rPr lang="cs-CZ" sz="1400" dirty="0" err="1"/>
              <a:t>Buzan</a:t>
            </a:r>
            <a:r>
              <a:rPr lang="cs-CZ" sz="1400" dirty="0"/>
              <a:t>, </a:t>
            </a:r>
            <a:r>
              <a:rPr lang="cs-CZ" sz="1400" dirty="0" err="1"/>
              <a:t>Barry</a:t>
            </a:r>
            <a:r>
              <a:rPr lang="cs-CZ" sz="1400" dirty="0"/>
              <a:t>. 1983. </a:t>
            </a:r>
            <a:r>
              <a:rPr lang="cs-CZ" sz="1400" dirty="0" err="1"/>
              <a:t>People</a:t>
            </a:r>
            <a:r>
              <a:rPr lang="cs-CZ" sz="1400" dirty="0"/>
              <a:t>, </a:t>
            </a:r>
            <a:r>
              <a:rPr lang="cs-CZ" sz="1400" dirty="0" err="1"/>
              <a:t>States</a:t>
            </a:r>
            <a:r>
              <a:rPr lang="cs-CZ" sz="1400" dirty="0"/>
              <a:t>, and </a:t>
            </a:r>
            <a:r>
              <a:rPr lang="cs-CZ" sz="1400" dirty="0" err="1"/>
              <a:t>Fear</a:t>
            </a:r>
            <a:r>
              <a:rPr lang="cs-CZ" sz="1400" dirty="0"/>
              <a:t>: </a:t>
            </a:r>
          </a:p>
          <a:p>
            <a:r>
              <a:rPr lang="en-GB" sz="1400" dirty="0"/>
              <a:t>Croxton, Derek. 1999. The Peace of Westphalia of 1648 and the Origins of Sovereignty, The International History Review, 21(3) 569-591, DOI: 10.1080/07075332.1999.9640869</a:t>
            </a:r>
            <a:endParaRPr lang="cs-CZ" sz="1400" dirty="0"/>
          </a:p>
          <a:p>
            <a:r>
              <a:rPr lang="en-GB" sz="1400" dirty="0"/>
              <a:t>Bachrach, P., </a:t>
            </a:r>
            <a:r>
              <a:rPr lang="cs-CZ" sz="1400" dirty="0"/>
              <a:t>a</a:t>
            </a:r>
            <a:r>
              <a:rPr lang="en-GB" sz="1400" dirty="0"/>
              <a:t> </a:t>
            </a:r>
            <a:r>
              <a:rPr lang="en-GB" sz="1400" dirty="0" err="1"/>
              <a:t>Baratz</a:t>
            </a:r>
            <a:r>
              <a:rPr lang="en-GB" sz="1400" dirty="0"/>
              <a:t>, M. S. 1953. Two faces of power. The American Political Science Review, 47(3), 641-662.</a:t>
            </a:r>
            <a:endParaRPr lang="cs-CZ" sz="1400" dirty="0"/>
          </a:p>
          <a:p>
            <a:r>
              <a:rPr lang="en-GB" sz="1400" dirty="0"/>
              <a:t>Bemelmans-</a:t>
            </a:r>
            <a:r>
              <a:rPr lang="en-GB" sz="1400" dirty="0" err="1"/>
              <a:t>Videc</a:t>
            </a:r>
            <a:r>
              <a:rPr lang="en-GB" sz="1400" dirty="0"/>
              <a:t>, M.-L., </a:t>
            </a:r>
            <a:r>
              <a:rPr lang="en-GB" sz="1400" dirty="0" err="1"/>
              <a:t>Rist</a:t>
            </a:r>
            <a:r>
              <a:rPr lang="en-GB" sz="1400" dirty="0"/>
              <a:t>, R. C., </a:t>
            </a:r>
            <a:r>
              <a:rPr lang="cs-CZ" sz="1400" dirty="0"/>
              <a:t>a</a:t>
            </a:r>
            <a:r>
              <a:rPr lang="en-GB" sz="1400" dirty="0"/>
              <a:t> </a:t>
            </a:r>
            <a:r>
              <a:rPr lang="en-GB" sz="1400" dirty="0" err="1"/>
              <a:t>Vedung</a:t>
            </a:r>
            <a:r>
              <a:rPr lang="en-GB" sz="1400" dirty="0"/>
              <a:t>, E. 1998. Carrots, Sticks &amp; Sermons: Policy Instruments and Their Evaluation. In Carrots, Sticks and Sermons: Policy Instruments and Their Evaluation. Transaction Publishers.</a:t>
            </a:r>
          </a:p>
          <a:p>
            <a:r>
              <a:rPr lang="en-GB" sz="1400" dirty="0"/>
              <a:t>D´Agostino, F., </a:t>
            </a:r>
            <a:r>
              <a:rPr lang="en-GB" sz="1400" dirty="0" err="1"/>
              <a:t>Gaus</a:t>
            </a:r>
            <a:r>
              <a:rPr lang="en-GB" sz="1400" dirty="0"/>
              <a:t>, G., a Thrasher, J. 2021. Contemporary Approaches to the Social Contract. https://plato.stanford.edu/archives/win2021/entries/contractarianism-contemporary/</a:t>
            </a:r>
            <a:endParaRPr lang="cs-CZ" sz="1400" dirty="0"/>
          </a:p>
          <a:p>
            <a:r>
              <a:rPr lang="en-US" sz="1400" dirty="0"/>
              <a:t>Eichler, Jan. 2009. </a:t>
            </a:r>
            <a:r>
              <a:rPr lang="en-US" sz="1400" dirty="0" err="1"/>
              <a:t>Mezinárodní</a:t>
            </a:r>
            <a:r>
              <a:rPr lang="en-US" sz="1400" dirty="0"/>
              <a:t> </a:t>
            </a:r>
            <a:r>
              <a:rPr lang="en-US" sz="1400" dirty="0" err="1"/>
              <a:t>bezpečnost</a:t>
            </a:r>
            <a:r>
              <a:rPr lang="en-US" sz="1400" dirty="0"/>
              <a:t> v </a:t>
            </a:r>
            <a:r>
              <a:rPr lang="en-US" sz="1400" dirty="0" err="1"/>
              <a:t>době</a:t>
            </a:r>
            <a:r>
              <a:rPr lang="en-US" sz="1400" dirty="0"/>
              <a:t> </a:t>
            </a:r>
            <a:r>
              <a:rPr lang="en-US" sz="1400" dirty="0" err="1"/>
              <a:t>globalizace</a:t>
            </a:r>
            <a:r>
              <a:rPr lang="en-US" sz="1400" dirty="0"/>
              <a:t>. Praha: </a:t>
            </a:r>
            <a:r>
              <a:rPr lang="en-US" sz="1400" dirty="0" err="1"/>
              <a:t>Portál</a:t>
            </a:r>
            <a:r>
              <a:rPr lang="en-US" sz="1400" dirty="0"/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838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81F22B-4D67-7CDF-9CC0-6DF7BC92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9FDCDF-F39A-DA9D-D4F4-B6C4199E3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D1EAB8-2073-7DDF-8870-DF6870C5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II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A7CDFE-4BD1-1AA0-5DD3-49F974AE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7712"/>
            <a:ext cx="10753200" cy="4139998"/>
          </a:xfrm>
        </p:spPr>
        <p:txBody>
          <a:bodyPr/>
          <a:lstStyle/>
          <a:p>
            <a:r>
              <a:rPr lang="en-GB" sz="1400" dirty="0" err="1"/>
              <a:t>Gaus</a:t>
            </a:r>
            <a:r>
              <a:rPr lang="en-GB" sz="1400" dirty="0"/>
              <a:t>, G. 2021. The Open Society and Its Complexities. Oxford University Press.</a:t>
            </a:r>
            <a:endParaRPr lang="cs-CZ" sz="1400" dirty="0"/>
          </a:p>
          <a:p>
            <a:r>
              <a:rPr lang="en-GB" sz="1400" dirty="0" err="1"/>
              <a:t>Lessnoff</a:t>
            </a:r>
            <a:r>
              <a:rPr lang="en-GB" sz="1400" dirty="0"/>
              <a:t>, M. 1990</a:t>
            </a:r>
            <a:r>
              <a:rPr lang="cs-CZ" sz="1400" dirty="0"/>
              <a:t>.</a:t>
            </a:r>
            <a:r>
              <a:rPr lang="en-GB" sz="1400" dirty="0"/>
              <a:t> Social Contract Theory. New York University Press.</a:t>
            </a:r>
            <a:endParaRPr lang="cs-CZ" sz="1400" dirty="0"/>
          </a:p>
          <a:p>
            <a:r>
              <a:rPr lang="cs-CZ" sz="1400" dirty="0"/>
              <a:t>Van </a:t>
            </a:r>
            <a:r>
              <a:rPr lang="cs-CZ" sz="1400" dirty="0" err="1"/>
              <a:t>Puyvelde</a:t>
            </a:r>
            <a:r>
              <a:rPr lang="cs-CZ" sz="1400" dirty="0"/>
              <a:t>, Damien a </a:t>
            </a:r>
            <a:r>
              <a:rPr lang="cs-CZ" sz="1400" dirty="0" err="1"/>
              <a:t>Brantly</a:t>
            </a:r>
            <a:r>
              <a:rPr lang="cs-CZ" sz="1400" dirty="0"/>
              <a:t>, Aaron F. 2019. </a:t>
            </a:r>
            <a:r>
              <a:rPr lang="cs-CZ" sz="1400" dirty="0" err="1"/>
              <a:t>Cybersecurity</a:t>
            </a:r>
            <a:r>
              <a:rPr lang="cs-CZ" sz="1400" dirty="0"/>
              <a:t>: </a:t>
            </a:r>
            <a:r>
              <a:rPr lang="cs-CZ" sz="1400" dirty="0" err="1"/>
              <a:t>Politics</a:t>
            </a:r>
            <a:r>
              <a:rPr lang="cs-CZ" sz="1400" dirty="0"/>
              <a:t>, </a:t>
            </a:r>
            <a:r>
              <a:rPr lang="cs-CZ" sz="1400" dirty="0" err="1"/>
              <a:t>Governance</a:t>
            </a:r>
            <a:r>
              <a:rPr lang="cs-CZ" sz="1400" dirty="0"/>
              <a:t> and </a:t>
            </a:r>
            <a:r>
              <a:rPr lang="cs-CZ" sz="1400" dirty="0" err="1"/>
              <a:t>Conflict</a:t>
            </a:r>
            <a:r>
              <a:rPr lang="cs-CZ" sz="1400" dirty="0"/>
              <a:t> in </a:t>
            </a:r>
            <a:r>
              <a:rPr lang="cs-CZ" sz="1400" dirty="0" err="1"/>
              <a:t>Cyberspace</a:t>
            </a:r>
            <a:r>
              <a:rPr lang="cs-CZ" sz="1400" dirty="0"/>
              <a:t>. Polity </a:t>
            </a:r>
            <a:r>
              <a:rPr lang="cs-CZ" sz="1400" dirty="0" err="1"/>
              <a:t>Press</a:t>
            </a:r>
            <a:endParaRPr lang="cs-CZ" sz="1400" dirty="0"/>
          </a:p>
          <a:p>
            <a:r>
              <a:rPr lang="en-GB" sz="1400" dirty="0"/>
              <a:t>Weber, M</a:t>
            </a:r>
            <a:r>
              <a:rPr lang="cs-CZ" sz="1400" dirty="0" err="1"/>
              <a:t>ax</a:t>
            </a:r>
            <a:r>
              <a:rPr lang="en-GB" sz="1400" dirty="0"/>
              <a:t>. 1922. The theory of social and economic organization. Free Press.</a:t>
            </a:r>
            <a:endParaRPr lang="cs-CZ" sz="1400" dirty="0"/>
          </a:p>
          <a:p>
            <a:r>
              <a:rPr lang="en-GB" sz="1400" dirty="0"/>
              <a:t>Williams, P. 2008</a:t>
            </a:r>
            <a:r>
              <a:rPr lang="cs-CZ" sz="1400" dirty="0"/>
              <a:t>.</a:t>
            </a:r>
            <a:r>
              <a:rPr lang="en-GB" sz="1400" dirty="0"/>
              <a:t> Violent Non State Actors and National and International Security. Zürich: International Relations and Security Networks. s. 4 – 18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4877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46440E-D7C1-541C-5D81-FC28F23968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6DA89F-EE75-B2C8-BA6E-47C466144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9F8BA7-790E-5352-5EC6-AAA3CA3F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66EAE1-44C5-FAA9-6FE7-B62DA28BF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Dotazy? (</a:t>
            </a:r>
            <a:r>
              <a:rPr lang="cs-CZ" sz="2400" dirty="0">
                <a:hlinkClick r:id="rId2"/>
              </a:rPr>
              <a:t>jkleiner@mail.muni.cz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b="1" u="sng" dirty="0"/>
              <a:t>Příště</a:t>
            </a:r>
            <a:r>
              <a:rPr lang="cs-CZ" sz="2400" dirty="0"/>
              <a:t>: Rozpad státu jako bezpečnostní hrozba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5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058C76-DAB6-1E8A-2835-9D054E449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C4E91-89B0-D11C-C7CC-77C630874C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4DD80-8527-51CF-3099-D03758EF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Outline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3526FD-8A02-7B92-840F-F6B34C7C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Co je stát v bezpečnostní politice? (stát a globální okolí)</a:t>
            </a:r>
          </a:p>
          <a:p>
            <a:r>
              <a:rPr lang="cs-CZ" sz="2400" dirty="0"/>
              <a:t>Nestátní aktéři.</a:t>
            </a:r>
          </a:p>
          <a:p>
            <a:r>
              <a:rPr lang="cs-CZ" sz="2400" dirty="0"/>
              <a:t>Proč stát existuje?</a:t>
            </a:r>
          </a:p>
          <a:p>
            <a:pPr lvl="1"/>
            <a:r>
              <a:rPr lang="cs-CZ" sz="1600" dirty="0"/>
              <a:t>Vývoj otevřené společnosti.</a:t>
            </a:r>
          </a:p>
          <a:p>
            <a:pPr lvl="1"/>
            <a:r>
              <a:rPr lang="cs-CZ" sz="1600" dirty="0"/>
              <a:t>Teorie společenské smlouvy.</a:t>
            </a:r>
          </a:p>
          <a:p>
            <a:r>
              <a:rPr lang="cs-CZ" sz="2400" dirty="0"/>
              <a:t>Jak může stát vládnout směrem dovnitř?</a:t>
            </a:r>
          </a:p>
          <a:p>
            <a:pPr lvl="1"/>
            <a:r>
              <a:rPr lang="cs-CZ" sz="1600" dirty="0" err="1"/>
              <a:t>Policy</a:t>
            </a:r>
            <a:r>
              <a:rPr lang="cs-CZ" sz="1600" dirty="0"/>
              <a:t> </a:t>
            </a:r>
            <a:r>
              <a:rPr lang="cs-CZ" sz="1600" dirty="0" err="1"/>
              <a:t>tools</a:t>
            </a:r>
            <a:endParaRPr lang="cs-CZ" sz="1600" dirty="0"/>
          </a:p>
          <a:p>
            <a:pPr lvl="1"/>
            <a:r>
              <a:rPr lang="cs-CZ" sz="1600" dirty="0"/>
              <a:t>Teorie vládnutí.</a:t>
            </a:r>
          </a:p>
          <a:p>
            <a:pPr lvl="1"/>
            <a:r>
              <a:rPr lang="cs-CZ" sz="1600" dirty="0"/>
              <a:t>E-government.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984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655015-BE07-21C4-8553-ECCBF65A66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7CEE9D-FA76-8BFA-EF06-7066F5CFF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D83A9-D4DA-3C60-5876-6D9F6030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4424"/>
            <a:ext cx="11255760" cy="721578"/>
          </a:xfrm>
        </p:spPr>
        <p:txBody>
          <a:bodyPr/>
          <a:lstStyle/>
          <a:p>
            <a:r>
              <a:rPr lang="cs-CZ" sz="3600" dirty="0"/>
              <a:t>Stát v rámci bezpečnostní teorie (Eichler,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D23282-3723-3294-8C20-25836E2E5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Vládnoucí </a:t>
            </a:r>
            <a:r>
              <a:rPr lang="cs-CZ" sz="2400" b="1" dirty="0"/>
              <a:t>elity</a:t>
            </a:r>
            <a:r>
              <a:rPr lang="cs-CZ" sz="2400" dirty="0"/>
              <a:t> jako </a:t>
            </a:r>
            <a:r>
              <a:rPr lang="cs-CZ" sz="2400" b="1" dirty="0"/>
              <a:t>nejdůležitější</a:t>
            </a:r>
            <a:r>
              <a:rPr lang="cs-CZ" sz="2400" dirty="0"/>
              <a:t>, ale ne jediný aktér bezpečnostní politiky.</a:t>
            </a:r>
          </a:p>
          <a:p>
            <a:r>
              <a:rPr lang="cs-CZ" sz="2400" dirty="0"/>
              <a:t>Jednotlivec, </a:t>
            </a:r>
            <a:r>
              <a:rPr lang="cs-CZ" sz="2400" b="1" dirty="0"/>
              <a:t>stát</a:t>
            </a:r>
            <a:r>
              <a:rPr lang="cs-CZ" sz="2400" dirty="0"/>
              <a:t>, národ, společenství, společnost, systém jako referenční objekt.</a:t>
            </a:r>
          </a:p>
          <a:p>
            <a:r>
              <a:rPr lang="cs-CZ" sz="2400" dirty="0"/>
              <a:t>Činitelé zastupují národ, ale </a:t>
            </a:r>
            <a:r>
              <a:rPr lang="cs-CZ" sz="2400" b="1" dirty="0"/>
              <a:t>ne 100% </a:t>
            </a:r>
            <a:r>
              <a:rPr lang="cs-CZ" sz="2400" dirty="0"/>
              <a:t>- kompromisy, </a:t>
            </a:r>
            <a:r>
              <a:rPr lang="cs-CZ" sz="2400" dirty="0" err="1"/>
              <a:t>SOPs</a:t>
            </a:r>
            <a:r>
              <a:rPr lang="cs-CZ" sz="2400" dirty="0"/>
              <a:t>, byrokracie, model vládního vyjednávání apod.</a:t>
            </a:r>
          </a:p>
          <a:p>
            <a:r>
              <a:rPr lang="cs-CZ" sz="2400" dirty="0"/>
              <a:t>Na mezinárodní scéně – „noví“ činitelé bezpečnostní politiky: mezinárodní </a:t>
            </a:r>
            <a:r>
              <a:rPr lang="cs-CZ" sz="2400" b="1" dirty="0"/>
              <a:t>(mezivládní) organizace </a:t>
            </a:r>
            <a:r>
              <a:rPr lang="cs-CZ" sz="2400" dirty="0"/>
              <a:t>– OSN, NATO, EU.</a:t>
            </a:r>
          </a:p>
          <a:p>
            <a:r>
              <a:rPr lang="cs-CZ" sz="2400" dirty="0"/>
              <a:t>Nástup </a:t>
            </a:r>
            <a:r>
              <a:rPr lang="cs-CZ" sz="2400" b="1" dirty="0"/>
              <a:t>nestátních aktérů </a:t>
            </a:r>
            <a:r>
              <a:rPr lang="cs-CZ" sz="2400" dirty="0"/>
              <a:t>s velkou </a:t>
            </a:r>
            <a:r>
              <a:rPr lang="cs-CZ" sz="2400" b="1" dirty="0"/>
              <a:t>mocí</a:t>
            </a:r>
            <a:r>
              <a:rPr lang="cs-CZ" sz="2400" dirty="0"/>
              <a:t> – </a:t>
            </a:r>
            <a:r>
              <a:rPr lang="cs-CZ" sz="2400" dirty="0" err="1"/>
              <a:t>Hamás</a:t>
            </a:r>
            <a:r>
              <a:rPr lang="cs-CZ" sz="2400" dirty="0"/>
              <a:t>, Hizballáh.</a:t>
            </a:r>
          </a:p>
        </p:txBody>
      </p:sp>
    </p:spTree>
    <p:extLst>
      <p:ext uri="{BB962C8B-B14F-4D97-AF65-F5344CB8AC3E}">
        <p14:creationId xmlns:p14="http://schemas.microsoft.com/office/powerpoint/2010/main" val="176217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574F8E-56AA-3393-EBC9-B3A5BFEE07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371C20-7C58-77C6-3BCF-F5BE4C2C2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409562-1F56-4410-0EBD-1D38F146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Moc/síla - </a:t>
            </a:r>
            <a:r>
              <a:rPr lang="cs-CZ" dirty="0" err="1"/>
              <a:t>power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8BC4F9-DAB6-4385-446E-7173374A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Weber (1922: 156): „</a:t>
            </a:r>
            <a:r>
              <a:rPr lang="cs-CZ" sz="2400" b="1" dirty="0"/>
              <a:t>schopnost jedince [entity] vnutit jiným svou vůli i přes jejich odpor</a:t>
            </a:r>
            <a:r>
              <a:rPr lang="cs-CZ" sz="2400" dirty="0"/>
              <a:t>“</a:t>
            </a:r>
          </a:p>
          <a:p>
            <a:endParaRPr lang="cs-CZ" sz="2400" dirty="0"/>
          </a:p>
          <a:p>
            <a:r>
              <a:rPr lang="cs-CZ" sz="2400" dirty="0" err="1"/>
              <a:t>Foucault</a:t>
            </a:r>
            <a:r>
              <a:rPr lang="cs-CZ" sz="2400" dirty="0"/>
              <a:t> (1980): moc není jen v rukou entit, ale je </a:t>
            </a:r>
            <a:r>
              <a:rPr lang="cs-CZ" sz="2400" b="1" dirty="0"/>
              <a:t>pevně včleněná do sociálních struktur</a:t>
            </a:r>
            <a:r>
              <a:rPr lang="cs-CZ" sz="2400" dirty="0"/>
              <a:t>, vědění a každodenních interakcí </a:t>
            </a:r>
            <a:r>
              <a:rPr lang="cs-CZ" sz="2400" dirty="0">
                <a:sym typeface="Wingdings" panose="05000000000000000000" pitchFamily="2" charset="2"/>
              </a:rPr>
              <a:t> mocenské vztahy jsou úplně všude od partnerské interakce pro globální dynamiku</a:t>
            </a:r>
          </a:p>
          <a:p>
            <a:endParaRPr lang="cs-CZ" sz="2400" dirty="0"/>
          </a:p>
          <a:p>
            <a:r>
              <a:rPr lang="cs-CZ" sz="2400" dirty="0" err="1"/>
              <a:t>Resource-based</a:t>
            </a:r>
            <a:r>
              <a:rPr lang="cs-CZ" sz="2400" dirty="0"/>
              <a:t> přístup (</a:t>
            </a:r>
            <a:r>
              <a:rPr lang="cs-CZ" sz="2400" dirty="0" err="1"/>
              <a:t>Bachrach</a:t>
            </a:r>
            <a:r>
              <a:rPr lang="cs-CZ" sz="2400" dirty="0"/>
              <a:t> a </a:t>
            </a:r>
            <a:r>
              <a:rPr lang="cs-CZ" sz="2400" dirty="0" err="1"/>
              <a:t>Baratz</a:t>
            </a:r>
            <a:r>
              <a:rPr lang="cs-CZ" sz="2400" dirty="0"/>
              <a:t>, 1953): </a:t>
            </a:r>
            <a:r>
              <a:rPr lang="cs-CZ" sz="2400" b="1" dirty="0"/>
              <a:t>moc jako statek</a:t>
            </a:r>
            <a:r>
              <a:rPr lang="cs-CZ" sz="2400" dirty="0"/>
              <a:t>, který může být získán, kontrolován a vyměňován </a:t>
            </a:r>
            <a:r>
              <a:rPr lang="cs-CZ" sz="2400" dirty="0">
                <a:sym typeface="Wingdings" panose="05000000000000000000" pitchFamily="2" charset="2"/>
              </a:rPr>
              <a:t> tím pádem i zdroj konfliktů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068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9E87EC-1A60-80F7-F015-36AFCE8E48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C87B60-3AE1-0A09-A9AE-694A6B796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E40CE-6CB9-E13A-9625-675E129A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2800"/>
              <a:t>Nestátní aktéři jako vyzyvatelé státní moci I (</a:t>
            </a:r>
            <a:r>
              <a:rPr lang="cs-CZ" sz="2800" err="1"/>
              <a:t>Williams</a:t>
            </a:r>
            <a:r>
              <a:rPr lang="cs-CZ" sz="2800"/>
              <a:t>, 2008)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940D3A-E5DD-D604-896F-7D1990FE98B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dirty="0"/>
              <a:t>Násilní vs. nenásilní.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dirty="0"/>
              <a:t>Asymetrický vztah se státem </a:t>
            </a: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 asymetrické konflikty.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dirty="0"/>
              <a:t>Násilní: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dirty="0" err="1"/>
              <a:t>warlordi</a:t>
            </a:r>
            <a:r>
              <a:rPr lang="cs-CZ" sz="2400" dirty="0"/>
              <a:t> (charismatický vůdce),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dirty="0"/>
              <a:t>Kontrola teritoria vojenskou silou.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dirty="0"/>
              <a:t>Vymezují se vůči státu, ale mohou s ním spolupracovat.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dirty="0"/>
              <a:t>Motivace: moc a zdroje.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dirty="0"/>
              <a:t>Např. Afghánistán.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dirty="0"/>
              <a:t>milice (bez charismatického vůdce), </a:t>
            </a:r>
          </a:p>
        </p:txBody>
      </p:sp>
      <p:pic>
        <p:nvPicPr>
          <p:cNvPr id="1026" name="Picture 2" descr="Inside the Taliban's war on drugs - opium poppy crops slashed - BBC News">
            <a:extLst>
              <a:ext uri="{FF2B5EF4-FFF2-40B4-BE49-F238E27FC236}">
                <a16:creationId xmlns:a16="http://schemas.microsoft.com/office/drawing/2014/main" id="{17FAFAA2-A3EF-0C85-839D-7AC9C599B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r="15833"/>
          <a:stretch/>
        </p:blipFill>
        <p:spPr bwMode="auto">
          <a:xfrm>
            <a:off x="6096000" y="1558073"/>
            <a:ext cx="5459730" cy="433013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0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A9FB50-ABAA-D9C9-80DC-7764B25803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479E7C-8AC9-CED3-CDB6-6F850F813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37D7A7-E25C-86C5-AE92-EF17158D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Nestátní aktéři jako vyzyvatelé státní moci II (</a:t>
            </a:r>
            <a:r>
              <a:rPr lang="cs-CZ" sz="2200" err="1"/>
              <a:t>Williams</a:t>
            </a:r>
            <a:r>
              <a:rPr lang="cs-CZ" sz="2200"/>
              <a:t>, 2008)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375A3E-970A-6F49-D2A9-14AA802B68A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paramilitární jednotky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Podobné milicím, ale původně prodloužená ruka státu.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Např. kolumbijské AUC.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Povstání (</a:t>
            </a:r>
            <a:r>
              <a:rPr lang="cs-CZ" sz="1800" dirty="0" err="1"/>
              <a:t>insurgencies</a:t>
            </a:r>
            <a:r>
              <a:rPr lang="cs-CZ" sz="1800" dirty="0"/>
              <a:t>).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Organizované hnutí s cílem svrhnout stát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Teroristické organizace.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Kriminální organizace a mladistvé gangy.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800" dirty="0" err="1"/>
              <a:t>Kyberkriminalita</a:t>
            </a:r>
            <a:r>
              <a:rPr lang="cs-CZ" sz="1800" dirty="0"/>
              <a:t>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APT skupiny.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318C91-E6C4-68B1-9B44-B05C3461E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1" b="28993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6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429405-680B-43C9-99AB-07223D8C7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8AD73C-29F5-9BBF-8694-8626D247D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F2C686-A2A7-1DC2-4D2A-8E380710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977424"/>
            <a:ext cx="10753200" cy="451576"/>
          </a:xfrm>
        </p:spPr>
        <p:txBody>
          <a:bodyPr/>
          <a:lstStyle/>
          <a:p>
            <a:r>
              <a:rPr lang="cs-CZ" dirty="0"/>
              <a:t>Jak jsme se dostali do stavu, ve kterém je stát dominantní aktér?</a:t>
            </a:r>
          </a:p>
        </p:txBody>
      </p:sp>
    </p:spTree>
    <p:extLst>
      <p:ext uri="{BB962C8B-B14F-4D97-AF65-F5344CB8AC3E}">
        <p14:creationId xmlns:p14="http://schemas.microsoft.com/office/powerpoint/2010/main" val="141667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C421D8-0628-58FA-844E-4B417CCE66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B84147-D694-6608-FB67-3A1E4200A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031" name="Title 3">
            <a:extLst>
              <a:ext uri="{FF2B5EF4-FFF2-40B4-BE49-F238E27FC236}">
                <a16:creationId xmlns:a16="http://schemas.microsoft.com/office/drawing/2014/main" id="{3D66CB12-96BB-F3FE-0FE9-927FB216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Vestfálský mír (1648) (</a:t>
            </a:r>
            <a:r>
              <a:rPr lang="cs-CZ" dirty="0" err="1"/>
              <a:t>Croxton</a:t>
            </a:r>
            <a:r>
              <a:rPr lang="cs-CZ" dirty="0"/>
              <a:t>, 1999)</a:t>
            </a:r>
            <a:endParaRPr lang="en-US" dirty="0"/>
          </a:p>
        </p:txBody>
      </p:sp>
      <p:pic>
        <p:nvPicPr>
          <p:cNvPr id="1026" name="Picture 2" descr="Social Consequences of the Thirty Years' War: Was it Worth it? | Ancient  Origins">
            <a:extLst>
              <a:ext uri="{FF2B5EF4-FFF2-40B4-BE49-F238E27FC236}">
                <a16:creationId xmlns:a16="http://schemas.microsoft.com/office/drawing/2014/main" id="{FF647091-E3A3-998D-6BBE-C267F0D60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r="-1" b="-1"/>
          <a:stretch/>
        </p:blipFill>
        <p:spPr bwMode="auto">
          <a:xfrm>
            <a:off x="72000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Content Placeholder 5">
            <a:extLst>
              <a:ext uri="{FF2B5EF4-FFF2-40B4-BE49-F238E27FC236}">
                <a16:creationId xmlns:a16="http://schemas.microsoft.com/office/drawing/2014/main" id="{47DD3110-51D7-0FB2-3CD1-8B949DA29A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r>
              <a:rPr lang="cs-CZ" sz="2000" dirty="0"/>
              <a:t>Třicetiletá válka – jeden z nejkrvavějších konfliktů v Evropě.</a:t>
            </a:r>
          </a:p>
          <a:p>
            <a:r>
              <a:rPr lang="cs-CZ" sz="2000" dirty="0"/>
              <a:t>Ustanovení suverenity </a:t>
            </a:r>
            <a:r>
              <a:rPr lang="cs-CZ" sz="2000" dirty="0">
                <a:sym typeface="Wingdings" panose="05000000000000000000" pitchFamily="2" charset="2"/>
              </a:rPr>
              <a:t> ale žádná explicitní zmínka ve smlouvách z </a:t>
            </a:r>
            <a:r>
              <a:rPr lang="cs-CZ" sz="2000" dirty="0" err="1">
                <a:sym typeface="Wingdings" panose="05000000000000000000" pitchFamily="2" charset="2"/>
              </a:rPr>
              <a:t>Münsteru</a:t>
            </a:r>
            <a:r>
              <a:rPr lang="cs-CZ" sz="2000" dirty="0">
                <a:sym typeface="Wingdings" panose="05000000000000000000" pitchFamily="2" charset="2"/>
              </a:rPr>
              <a:t> a </a:t>
            </a:r>
            <a:r>
              <a:rPr lang="cs-CZ" sz="2000" dirty="0" err="1">
                <a:sym typeface="Wingdings" panose="05000000000000000000" pitchFamily="2" charset="2"/>
              </a:rPr>
              <a:t>Osnabrücku</a:t>
            </a:r>
            <a:r>
              <a:rPr lang="cs-CZ" sz="2000" dirty="0">
                <a:sym typeface="Wingdings" panose="05000000000000000000" pitchFamily="2" charset="2"/>
              </a:rPr>
              <a:t>,</a:t>
            </a:r>
          </a:p>
          <a:p>
            <a:r>
              <a:rPr lang="cs-CZ" sz="2000" dirty="0">
                <a:sym typeface="Wingdings" panose="05000000000000000000" pitchFamily="2" charset="2"/>
              </a:rPr>
              <a:t> Vycházela spíše z geopolitiky státníků – kardinál </a:t>
            </a:r>
            <a:r>
              <a:rPr lang="cs-CZ" sz="2000" dirty="0" err="1">
                <a:sym typeface="Wingdings" panose="05000000000000000000" pitchFamily="2" charset="2"/>
              </a:rPr>
              <a:t>Mazarin</a:t>
            </a:r>
            <a:r>
              <a:rPr lang="cs-CZ" sz="2000" dirty="0">
                <a:sym typeface="Wingdings" panose="05000000000000000000" pitchFamily="2" charset="2"/>
              </a:rPr>
              <a:t>.</a:t>
            </a:r>
            <a:endParaRPr lang="cs-CZ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160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22326B-5891-6295-F402-AA3B5921B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FBC5AE-E9D6-A52C-2853-B38155C43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3EC3D5-F91A-2464-E1E1-487E960E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stát?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ECFCEC-5B48-EE8B-8665-5C0B9B43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Suverenita </a:t>
            </a:r>
            <a:r>
              <a:rPr lang="cs-CZ" sz="2000" dirty="0"/>
              <a:t>– má nejvyšší autoritu nad svým územím a lidem </a:t>
            </a:r>
            <a:r>
              <a:rPr lang="cs-CZ" sz="2000" dirty="0">
                <a:sym typeface="Wingdings" panose="05000000000000000000" pitchFamily="2" charset="2"/>
              </a:rPr>
              <a:t> žádný jiný stát nemůže do jeho vnitřních záležitostí zasahovat.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Jaké jsou výjimky?</a:t>
            </a:r>
          </a:p>
          <a:p>
            <a:r>
              <a:rPr lang="cs-CZ" sz="2000" dirty="0">
                <a:sym typeface="Wingdings" panose="05000000000000000000" pitchFamily="2" charset="2"/>
              </a:rPr>
              <a:t>Platí i pro kyberprostor (koncept </a:t>
            </a:r>
            <a:r>
              <a:rPr lang="cs-CZ" sz="2000" i="1" dirty="0" err="1">
                <a:sym typeface="Wingdings" panose="05000000000000000000" pitchFamily="2" charset="2"/>
              </a:rPr>
              <a:t>cyber</a:t>
            </a:r>
            <a:r>
              <a:rPr lang="cs-CZ" sz="2000" i="1" dirty="0">
                <a:sym typeface="Wingdings" panose="05000000000000000000" pitchFamily="2" charset="2"/>
              </a:rPr>
              <a:t> </a:t>
            </a:r>
            <a:r>
              <a:rPr lang="cs-CZ" sz="2000" i="1" dirty="0" err="1">
                <a:sym typeface="Wingdings" panose="05000000000000000000" pitchFamily="2" charset="2"/>
              </a:rPr>
              <a:t>sovereignty</a:t>
            </a:r>
            <a:r>
              <a:rPr lang="cs-CZ" sz="2000" dirty="0">
                <a:sym typeface="Wingdings" panose="05000000000000000000" pitchFamily="2" charset="2"/>
              </a:rPr>
              <a:t>).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Jak je kyberprostor spjatý se suverenitou a teritoriem?</a:t>
            </a:r>
          </a:p>
          <a:p>
            <a:r>
              <a:rPr lang="cs-CZ" sz="2000" b="1" dirty="0"/>
              <a:t>Teritorium </a:t>
            </a:r>
            <a:r>
              <a:rPr lang="cs-CZ" sz="2000" dirty="0"/>
              <a:t>– ohraničené území uznané ostatními státy.</a:t>
            </a:r>
            <a:endParaRPr lang="cs-CZ" sz="2000" b="1" dirty="0"/>
          </a:p>
          <a:p>
            <a:r>
              <a:rPr lang="cs-CZ" sz="2000" b="1" dirty="0"/>
              <a:t>Vláda</a:t>
            </a:r>
            <a:r>
              <a:rPr lang="cs-CZ" sz="2000" dirty="0"/>
              <a:t> – stát má vládu, která odpovídá za tvorbu a vynucování zákonů, poskytování a přerozdělování veřejných statků a přebytku (</a:t>
            </a:r>
            <a:r>
              <a:rPr lang="cs-CZ" sz="2000" i="1" dirty="0"/>
              <a:t>public </a:t>
            </a:r>
            <a:r>
              <a:rPr lang="cs-CZ" sz="2000" i="1" dirty="0" err="1"/>
              <a:t>surpluss</a:t>
            </a:r>
            <a:r>
              <a:rPr lang="cs-CZ" sz="2000" dirty="0"/>
              <a:t>) a reprezentuje stát navenek.</a:t>
            </a:r>
          </a:p>
          <a:p>
            <a:r>
              <a:rPr lang="cs-CZ" sz="2000" b="1" dirty="0"/>
              <a:t>Populace</a:t>
            </a:r>
            <a:r>
              <a:rPr lang="cs-CZ" sz="2000" dirty="0"/>
              <a:t> – občané daného státu podléhající jeho zákonům, moci a čerpající jeho výhody.</a:t>
            </a:r>
          </a:p>
        </p:txBody>
      </p:sp>
    </p:spTree>
    <p:extLst>
      <p:ext uri="{BB962C8B-B14F-4D97-AF65-F5344CB8AC3E}">
        <p14:creationId xmlns:p14="http://schemas.microsoft.com/office/powerpoint/2010/main" val="217768450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Úvod do BSS_academic 101</Template>
  <TotalTime>643</TotalTime>
  <Words>1429</Words>
  <Application>Microsoft Office PowerPoint</Application>
  <PresentationFormat>Širokoúhlá obrazovka</PresentationFormat>
  <Paragraphs>155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Prezentace_MU_CZ</vt:lpstr>
      <vt:lpstr>Role státu v bezpečnosti, její vývoj a problematika vládnutí</vt:lpstr>
      <vt:lpstr>Outline</vt:lpstr>
      <vt:lpstr>Stát v rámci bezpečnostní teorie (Eichler, 2009)</vt:lpstr>
      <vt:lpstr>Moc/síla - power</vt:lpstr>
      <vt:lpstr>Nestátní aktéři jako vyzyvatelé státní moci I (Williams, 2008)</vt:lpstr>
      <vt:lpstr>Nestátní aktéři jako vyzyvatelé státní moci II (Williams, 2008)</vt:lpstr>
      <vt:lpstr>Jak jsme se dostali do stavu, ve kterém je stát dominantní aktér?</vt:lpstr>
      <vt:lpstr>Vestfálský mír (1648) (Croxton, 1999)</vt:lpstr>
      <vt:lpstr>Co je stát?</vt:lpstr>
      <vt:lpstr>Hlouběji do historie – open society (Gaus, 2021) </vt:lpstr>
      <vt:lpstr>Společenská smlouva (Lessnoff, 1990)</vt:lpstr>
      <vt:lpstr>Paternalismus vs. autonomie</vt:lpstr>
      <vt:lpstr>Carrots, sticks, and sermons (Bemelmans-Videc a kol., 1998)</vt:lpstr>
      <vt:lpstr>E a internet governance (Van Puyvelde a Brantly, 2019)</vt:lpstr>
      <vt:lpstr>Stát jako zdroj hrozeb I (Buzan, 1983)</vt:lpstr>
      <vt:lpstr>Stát jako zdroj hrozeb II</vt:lpstr>
      <vt:lpstr>Reference I</vt:lpstr>
      <vt:lpstr>Reference II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Akademický život 101</dc:title>
  <dc:creator>Jan Kleiner</dc:creator>
  <cp:lastModifiedBy>Jan Kleiner</cp:lastModifiedBy>
  <cp:revision>53</cp:revision>
  <cp:lastPrinted>1601-01-01T00:00:00Z</cp:lastPrinted>
  <dcterms:created xsi:type="dcterms:W3CDTF">2023-09-18T07:45:09Z</dcterms:created>
  <dcterms:modified xsi:type="dcterms:W3CDTF">2023-11-22T12:40:18Z</dcterms:modified>
</cp:coreProperties>
</file>