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99" r:id="rId4"/>
    <p:sldId id="313" r:id="rId5"/>
    <p:sldId id="300" r:id="rId6"/>
    <p:sldId id="301" r:id="rId7"/>
    <p:sldId id="302" r:id="rId8"/>
    <p:sldId id="303" r:id="rId9"/>
    <p:sldId id="304" r:id="rId10"/>
    <p:sldId id="306" r:id="rId11"/>
    <p:sldId id="307" r:id="rId12"/>
    <p:sldId id="310" r:id="rId13"/>
    <p:sldId id="311" r:id="rId14"/>
    <p:sldId id="312" r:id="rId15"/>
    <p:sldId id="305" r:id="rId16"/>
    <p:sldId id="316" r:id="rId17"/>
    <p:sldId id="308" r:id="rId18"/>
    <p:sldId id="309" r:id="rId19"/>
    <p:sldId id="314" r:id="rId20"/>
    <p:sldId id="315" r:id="rId21"/>
    <p:sldId id="317" r:id="rId22"/>
    <p:sldId id="323" r:id="rId23"/>
    <p:sldId id="324" r:id="rId24"/>
    <p:sldId id="318" r:id="rId25"/>
    <p:sldId id="319" r:id="rId26"/>
    <p:sldId id="320" r:id="rId27"/>
    <p:sldId id="325" r:id="rId28"/>
    <p:sldId id="295" r:id="rId29"/>
    <p:sldId id="322" r:id="rId30"/>
    <p:sldId id="326" r:id="rId31"/>
    <p:sldId id="296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88499" autoAdjust="0"/>
  </p:normalViewPr>
  <p:slideViewPr>
    <p:cSldViewPr snapToGrid="0">
      <p:cViewPr varScale="1">
        <p:scale>
          <a:sx n="56" d="100"/>
          <a:sy n="56" d="100"/>
        </p:scale>
        <p:origin x="106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43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87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97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kleiner@mail.muni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Terminologie BSS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/>
              <a:t>25. 10. 2023</a:t>
            </a:r>
          </a:p>
          <a:p>
            <a:r>
              <a:rPr lang="cs-CZ" sz="1800" dirty="0"/>
              <a:t>BSSb1101 Úvod do bezpečnostních a strategických studií</a:t>
            </a:r>
          </a:p>
          <a:p>
            <a:r>
              <a:rPr lang="cs-CZ" sz="1800" dirty="0"/>
              <a:t>Jan KLEINER</a:t>
            </a:r>
          </a:p>
          <a:p>
            <a:r>
              <a:rPr lang="cs-CZ" sz="1800" dirty="0"/>
              <a:t>jkleiner@mail.muni.cz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CD5815-E16E-4005-F677-4E9547BAE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F43CB0-FBF1-F0A9-9198-820A01AF3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1E42F-8066-0835-414A-A0AF431A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I (</a:t>
            </a:r>
            <a:r>
              <a:rPr lang="cs-CZ" dirty="0" err="1"/>
              <a:t>Williams</a:t>
            </a:r>
            <a:r>
              <a:rPr lang="cs-CZ" dirty="0"/>
              <a:t>, 2018)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6B9EF6-10E2-8429-144A-66794961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War</a:t>
            </a:r>
            <a:r>
              <a:rPr lang="cs-CZ" i="1" dirty="0"/>
              <a:t>, </a:t>
            </a:r>
            <a:r>
              <a:rPr lang="cs-CZ" i="1" dirty="0" err="1"/>
              <a:t>warfare</a:t>
            </a:r>
            <a:r>
              <a:rPr lang="cs-CZ" i="1" dirty="0"/>
              <a:t>.</a:t>
            </a:r>
          </a:p>
          <a:p>
            <a:r>
              <a:rPr lang="cs-CZ" dirty="0"/>
              <a:t>Základní logika: kolektivní </a:t>
            </a:r>
            <a:r>
              <a:rPr lang="cs-CZ" b="1" dirty="0"/>
              <a:t>násilí</a:t>
            </a:r>
            <a:r>
              <a:rPr lang="cs-CZ" dirty="0"/>
              <a:t> za účelem dosáhnutí společného cíle.</a:t>
            </a:r>
          </a:p>
          <a:p>
            <a:r>
              <a:rPr lang="cs-CZ" dirty="0"/>
              <a:t>Římané: </a:t>
            </a:r>
            <a:r>
              <a:rPr lang="cs-CZ" b="1" dirty="0"/>
              <a:t>občanská válka</a:t>
            </a:r>
            <a:r>
              <a:rPr lang="cs-CZ" dirty="0"/>
              <a:t>.</a:t>
            </a:r>
          </a:p>
          <a:p>
            <a:r>
              <a:rPr lang="cs-CZ" dirty="0"/>
              <a:t>„sociální fakt“ napříč kulturami, ve kterých je tento jev hluboce zakořeněn </a:t>
            </a:r>
          </a:p>
          <a:p>
            <a:r>
              <a:rPr lang="cs-CZ" dirty="0"/>
              <a:t>+ tzv. </a:t>
            </a:r>
            <a:r>
              <a:rPr lang="cs-CZ" i="1" dirty="0" err="1"/>
              <a:t>warrior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i="1" dirty="0"/>
              <a:t> </a:t>
            </a:r>
            <a:r>
              <a:rPr lang="cs-CZ" dirty="0"/>
              <a:t>(jedna) vs. </a:t>
            </a:r>
            <a:r>
              <a:rPr lang="cs-CZ" i="1" dirty="0" err="1"/>
              <a:t>warrior</a:t>
            </a:r>
            <a:r>
              <a:rPr lang="cs-CZ" i="1" dirty="0"/>
              <a:t> </a:t>
            </a:r>
            <a:r>
              <a:rPr lang="cs-CZ" i="1" dirty="0" err="1"/>
              <a:t>traditions</a:t>
            </a:r>
            <a:r>
              <a:rPr lang="cs-CZ" i="1" dirty="0"/>
              <a:t> </a:t>
            </a:r>
            <a:r>
              <a:rPr lang="cs-CZ" dirty="0"/>
              <a:t>(hodně) (</a:t>
            </a:r>
            <a:r>
              <a:rPr lang="cs-CZ" dirty="0" err="1"/>
              <a:t>Keegan</a:t>
            </a:r>
            <a:r>
              <a:rPr lang="cs-CZ" dirty="0"/>
              <a:t>, 2004).</a:t>
            </a:r>
          </a:p>
        </p:txBody>
      </p:sp>
    </p:spTree>
    <p:extLst>
      <p:ext uri="{BB962C8B-B14F-4D97-AF65-F5344CB8AC3E}">
        <p14:creationId xmlns:p14="http://schemas.microsoft.com/office/powerpoint/2010/main" val="392668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FB810A-B440-7EAE-3241-5EA3C109F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90DBD-EBCE-8C2D-3924-03CC815589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6564E-119A-8364-087A-0B488783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II (</a:t>
            </a:r>
            <a:r>
              <a:rPr lang="cs-CZ" dirty="0" err="1"/>
              <a:t>Williams</a:t>
            </a:r>
            <a:r>
              <a:rPr lang="cs-CZ" dirty="0"/>
              <a:t>, 2018)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B47147-68BE-8921-CC1A-D93A246D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904310" cy="4470299"/>
          </a:xfrm>
        </p:spPr>
        <p:txBody>
          <a:bodyPr/>
          <a:lstStyle/>
          <a:p>
            <a:r>
              <a:rPr lang="cs-CZ" dirty="0"/>
              <a:t>Kulturní přístup:</a:t>
            </a:r>
          </a:p>
          <a:p>
            <a:pPr lvl="1"/>
            <a:r>
              <a:rPr lang="cs-CZ" dirty="0"/>
              <a:t>Sociálně konstruovaná instituce (podobně jako manželství), jejíž podoba je utvářena danou kulturou a často ji i silně ovlivňuje.</a:t>
            </a:r>
          </a:p>
          <a:p>
            <a:r>
              <a:rPr lang="cs-CZ" dirty="0"/>
              <a:t>Právní přístup:</a:t>
            </a:r>
          </a:p>
          <a:p>
            <a:pPr lvl="1"/>
            <a:r>
              <a:rPr lang="cs-CZ" dirty="0"/>
              <a:t>Mezinárodní právo, Charta OSN (zákaz útočné války), principy vedení války (IHL) apod.</a:t>
            </a:r>
          </a:p>
          <a:p>
            <a:r>
              <a:rPr lang="cs-CZ" dirty="0"/>
              <a:t>Sociologický přístup:</a:t>
            </a:r>
          </a:p>
          <a:p>
            <a:pPr lvl="1"/>
            <a:r>
              <a:rPr lang="cs-CZ" dirty="0"/>
              <a:t>Válka jakožto transformační síla sociálních a politických pořádků.</a:t>
            </a:r>
          </a:p>
          <a:p>
            <a:r>
              <a:rPr lang="cs-CZ" dirty="0"/>
              <a:t>Politický přístup (nejpopulárnější):</a:t>
            </a:r>
          </a:p>
          <a:p>
            <a:pPr lvl="1"/>
            <a:r>
              <a:rPr lang="cs-CZ" dirty="0"/>
              <a:t>Bull (1977; další slide).</a:t>
            </a:r>
          </a:p>
          <a:p>
            <a:pPr lvl="1"/>
            <a:r>
              <a:rPr lang="cs-CZ" dirty="0" err="1"/>
              <a:t>Clausewitz</a:t>
            </a:r>
            <a:r>
              <a:rPr lang="cs-CZ" dirty="0"/>
              <a:t>: válka jakožto pokračování </a:t>
            </a:r>
            <a:r>
              <a:rPr lang="cs-CZ" dirty="0" err="1"/>
              <a:t>politky</a:t>
            </a:r>
            <a:r>
              <a:rPr lang="cs-CZ" dirty="0"/>
              <a:t> jinými prostředky?</a:t>
            </a:r>
          </a:p>
          <a:p>
            <a:pPr lvl="1"/>
            <a:r>
              <a:rPr lang="cs-CZ" dirty="0"/>
              <a:t>ALE </a:t>
            </a:r>
            <a:r>
              <a:rPr lang="cs-CZ" dirty="0" err="1"/>
              <a:t>Keegan</a:t>
            </a:r>
            <a:r>
              <a:rPr lang="cs-CZ" dirty="0"/>
              <a:t> (2004) – to implikuje existenci států, válka tu byla ale daleko před vznikem států.</a:t>
            </a:r>
          </a:p>
          <a:p>
            <a:pPr marL="3240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 válka více než politika, je to vyjádření kultury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72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F2BEDB-40EE-9A7F-B36C-E6FC6667DE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A8D04-6A9A-46BB-08EA-A624A8369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51D08C-1650-50AB-D358-E21B87EC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Válka je: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BBD727-768F-B177-998C-37153B405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43362"/>
            <a:ext cx="10753200" cy="4685938"/>
          </a:xfrm>
        </p:spPr>
        <p:txBody>
          <a:bodyPr/>
          <a:lstStyle/>
          <a:p>
            <a:pPr algn="just"/>
            <a:r>
              <a:rPr lang="cs-CZ" sz="2000" dirty="0"/>
              <a:t>„…</a:t>
            </a:r>
            <a:r>
              <a:rPr lang="cs-CZ" sz="2000" b="1" dirty="0"/>
              <a:t>organizované násilí prováděné politickými jednotkami proti sobě navzájem</a:t>
            </a:r>
            <a:r>
              <a:rPr lang="cs-CZ" sz="2000" dirty="0"/>
              <a:t>. </a:t>
            </a:r>
          </a:p>
          <a:p>
            <a:pPr algn="just"/>
            <a:r>
              <a:rPr lang="cs-CZ" sz="2000" dirty="0"/>
              <a:t>Násilí není válkou, pokud není prováděno ve jménu politického cíle. </a:t>
            </a:r>
          </a:p>
          <a:p>
            <a:pPr algn="just"/>
            <a:r>
              <a:rPr lang="cs-CZ" sz="2000" dirty="0"/>
              <a:t>To, co </a:t>
            </a:r>
            <a:r>
              <a:rPr lang="cs-CZ" sz="2000" b="1" dirty="0"/>
              <a:t>odlišuje zabíjení ve válce od vraždění</a:t>
            </a:r>
            <a:r>
              <a:rPr lang="cs-CZ" sz="2000" dirty="0"/>
              <a:t>, je jeho </a:t>
            </a:r>
            <a:r>
              <a:rPr lang="cs-CZ" sz="2000" b="1" dirty="0"/>
              <a:t>oficiální charakter </a:t>
            </a:r>
            <a:r>
              <a:rPr lang="cs-CZ" sz="2000" dirty="0"/>
              <a:t>a symbolická odpovědnost jednotky...</a:t>
            </a:r>
          </a:p>
          <a:p>
            <a:pPr algn="just"/>
            <a:r>
              <a:rPr lang="cs-CZ" sz="2000" dirty="0"/>
              <a:t>Stejně tak násilí prováděné ve jménu politické jednotky není válkou, pokud není namířeno proti jiné politické jednotce.</a:t>
            </a:r>
          </a:p>
          <a:p>
            <a:pPr algn="just"/>
            <a:r>
              <a:rPr lang="cs-CZ" sz="2000" b="1" dirty="0"/>
              <a:t>Násilí používané státem </a:t>
            </a:r>
            <a:r>
              <a:rPr lang="cs-CZ" sz="2000" dirty="0"/>
              <a:t>při popravách zločinců nebo potlačování násilí, které je v rozporu se zákonem pirátů není válkou, protože je namířeno proti jednotlivcům.“ (Bull, 1977, s. 178 cit. dle </a:t>
            </a:r>
            <a:r>
              <a:rPr lang="cs-CZ" sz="2000" dirty="0" err="1"/>
              <a:t>Willams</a:t>
            </a:r>
            <a:r>
              <a:rPr lang="cs-CZ" sz="2000" dirty="0"/>
              <a:t>, 2018, s. 180)</a:t>
            </a:r>
          </a:p>
          <a:p>
            <a:pPr algn="just"/>
            <a:r>
              <a:rPr lang="cs-CZ" sz="2000" dirty="0"/>
              <a:t>Stát má jako jediný aktér monopol na násilí – více v příslušné přednášce.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2208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EFBE2C-0A97-F6AD-E02A-59E0CA1D2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C2F1A4-BB6E-DD19-24EE-AA855AC1D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945258-AD79-3778-F585-8527E0ED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nebo rivalita? (</a:t>
            </a:r>
            <a:r>
              <a:rPr lang="cs-CZ" dirty="0" err="1"/>
              <a:t>Vasquez</a:t>
            </a:r>
            <a:r>
              <a:rPr lang="cs-CZ" dirty="0"/>
              <a:t>, 1996)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7F0127-967D-9895-2EDF-04321A29A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Rivalita </a:t>
            </a:r>
            <a:r>
              <a:rPr lang="cs-CZ" dirty="0"/>
              <a:t>– dlouhodobější antagonistický vztah mezi státy [entitami] charakterizovaný nepřátelstvím a obtížně řešitelnými spory. </a:t>
            </a:r>
          </a:p>
          <a:p>
            <a:r>
              <a:rPr lang="cs-CZ" b="1" dirty="0"/>
              <a:t>Válka</a:t>
            </a:r>
            <a:r>
              <a:rPr lang="cs-CZ" dirty="0"/>
              <a:t> – je ozbrojeným konfliktem mezi dvěma a více stranami typicky zahrnující použití vojenské síly. Je to komplexní a </a:t>
            </a:r>
            <a:r>
              <a:rPr lang="cs-CZ" dirty="0" err="1"/>
              <a:t>multikauzální</a:t>
            </a:r>
            <a:r>
              <a:rPr lang="cs-CZ" dirty="0"/>
              <a:t> proces, který </a:t>
            </a:r>
            <a:r>
              <a:rPr lang="cs-CZ" dirty="0" err="1"/>
              <a:t>znesnaňuje</a:t>
            </a:r>
            <a:r>
              <a:rPr lang="cs-CZ" dirty="0"/>
              <a:t> jednoznačné určení, zda se o válku jedná, či nikoliv.</a:t>
            </a:r>
          </a:p>
        </p:txBody>
      </p:sp>
    </p:spTree>
    <p:extLst>
      <p:ext uri="{BB962C8B-B14F-4D97-AF65-F5344CB8AC3E}">
        <p14:creationId xmlns:p14="http://schemas.microsoft.com/office/powerpoint/2010/main" val="282254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F0AAA6-8F27-89D4-162E-CC946292A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DB6CED-15F8-9DCB-AD79-558D98CB1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2114C9-B37A-AEAE-5365-1B898874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práh války (</a:t>
            </a:r>
            <a:r>
              <a:rPr lang="cs-CZ" dirty="0" err="1"/>
              <a:t>Seybolt</a:t>
            </a:r>
            <a:r>
              <a:rPr lang="cs-CZ" dirty="0"/>
              <a:t>, 2001)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2E955B-D030-D457-32A9-035CE2BBA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Institut SIPRI (Stockholm International </a:t>
            </a:r>
            <a:r>
              <a:rPr lang="cs-CZ" dirty="0" err="1"/>
              <a:t>Peace</a:t>
            </a:r>
            <a:r>
              <a:rPr lang="cs-CZ" dirty="0"/>
              <a:t> Institute).</a:t>
            </a:r>
          </a:p>
          <a:p>
            <a:r>
              <a:rPr lang="cs-CZ" dirty="0" err="1"/>
              <a:t>Datasety</a:t>
            </a:r>
            <a:r>
              <a:rPr lang="cs-CZ" dirty="0"/>
              <a:t> o konfliktech a válkách.</a:t>
            </a:r>
          </a:p>
          <a:p>
            <a:r>
              <a:rPr lang="cs-CZ" dirty="0"/>
              <a:t>Projekt </a:t>
            </a:r>
            <a:r>
              <a:rPr lang="cs-CZ" i="1" dirty="0" err="1"/>
              <a:t>Correlates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War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Fatality </a:t>
            </a:r>
            <a:r>
              <a:rPr lang="cs-CZ" i="1" dirty="0" err="1"/>
              <a:t>thresholds</a:t>
            </a:r>
            <a:r>
              <a:rPr lang="cs-CZ" i="1" dirty="0"/>
              <a:t> </a:t>
            </a:r>
            <a:r>
              <a:rPr lang="cs-CZ" dirty="0"/>
              <a:t>– 1000 padlých za rok (+ vícenásobné podmínky podle typu konfliktu).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9533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64025-E625-D14C-1951-233380336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F279A6-296D-5EA2-40AC-46F3C420A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248341-2D83-2D56-B0A0-71D517D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a mír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18A028-BFC4-E618-B72C-DBC1EC9C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Opakem války je </a:t>
            </a:r>
            <a:r>
              <a:rPr lang="cs-CZ" b="1" dirty="0"/>
              <a:t>mír</a:t>
            </a:r>
            <a:r>
              <a:rPr lang="cs-CZ" dirty="0"/>
              <a:t> = nejvyšší hodnota mezinárodního společenství (rovnováha, hegemonický, imperiální a mír ze strachu </a:t>
            </a:r>
            <a:r>
              <a:rPr lang="cs-CZ" dirty="0">
                <a:sym typeface="Wingdings" panose="05000000000000000000" pitchFamily="2" charset="2"/>
              </a:rPr>
              <a:t> realistické pojetí</a:t>
            </a:r>
            <a:r>
              <a:rPr lang="cs-CZ" dirty="0"/>
              <a:t>).</a:t>
            </a:r>
          </a:p>
          <a:p>
            <a:r>
              <a:rPr lang="cs-CZ" dirty="0"/>
              <a:t>Liberalistické pojetí – Immanuel Kant a možnost trvalého míru (to realisté odmítají). </a:t>
            </a:r>
          </a:p>
        </p:txBody>
      </p:sp>
    </p:spTree>
    <p:extLst>
      <p:ext uri="{BB962C8B-B14F-4D97-AF65-F5344CB8AC3E}">
        <p14:creationId xmlns:p14="http://schemas.microsoft.com/office/powerpoint/2010/main" val="199503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BF14CF-A45B-9EB9-E6E7-792BAEF32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D7C789-7950-14A8-85A2-906348FCE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F9692-5F83-81D3-6964-707F3497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války (</a:t>
            </a:r>
            <a:r>
              <a:rPr lang="cs-CZ" dirty="0" err="1"/>
              <a:t>Mello</a:t>
            </a:r>
            <a:r>
              <a:rPr lang="cs-CZ" dirty="0"/>
              <a:t>, 2010 cit. dle </a:t>
            </a:r>
            <a:r>
              <a:rPr lang="cs-CZ" dirty="0" err="1"/>
              <a:t>Williams</a:t>
            </a:r>
            <a:r>
              <a:rPr lang="cs-CZ" dirty="0"/>
              <a:t>, 2018)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57C439-49BA-13B9-A7EE-F6317564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Eroze státního monopolu na násilí </a:t>
            </a:r>
            <a:r>
              <a:rPr lang="cs-CZ" dirty="0">
                <a:sym typeface="Wingdings" panose="05000000000000000000" pitchFamily="2" charset="2"/>
              </a:rPr>
              <a:t> mj. rozostření rozdílu mezi </a:t>
            </a:r>
            <a:r>
              <a:rPr lang="cs-CZ" b="1" dirty="0" err="1">
                <a:sym typeface="Wingdings" panose="05000000000000000000" pitchFamily="2" charset="2"/>
              </a:rPr>
              <a:t>kombatanty</a:t>
            </a:r>
            <a:r>
              <a:rPr lang="cs-CZ" dirty="0">
                <a:sym typeface="Wingdings" panose="05000000000000000000" pitchFamily="2" charset="2"/>
              </a:rPr>
              <a:t> a civilisty (</a:t>
            </a:r>
            <a:r>
              <a:rPr lang="cs-CZ" b="1" dirty="0" err="1">
                <a:sym typeface="Wingdings" panose="05000000000000000000" pitchFamily="2" charset="2"/>
              </a:rPr>
              <a:t>nekombatanty</a:t>
            </a:r>
            <a:r>
              <a:rPr lang="cs-CZ" dirty="0">
                <a:sym typeface="Wingdings" panose="05000000000000000000" pitchFamily="2" charset="2"/>
              </a:rPr>
              <a:t>) + </a:t>
            </a:r>
            <a:r>
              <a:rPr lang="cs-CZ" i="1" dirty="0" err="1">
                <a:sym typeface="Wingdings" panose="05000000000000000000" pitchFamily="2" charset="2"/>
              </a:rPr>
              <a:t>Gerasimova</a:t>
            </a:r>
            <a:r>
              <a:rPr lang="cs-CZ" i="1" dirty="0">
                <a:sym typeface="Wingdings" panose="05000000000000000000" pitchFamily="2" charset="2"/>
              </a:rPr>
              <a:t> doktrína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r>
              <a:rPr lang="cs-CZ" dirty="0">
                <a:sym typeface="Wingdings" panose="05000000000000000000" pitchFamily="2" charset="2"/>
              </a:rPr>
              <a:t>Hnané spíše ekonomickými než politickými motivy – lze ale tyto rozlišit?</a:t>
            </a:r>
          </a:p>
          <a:p>
            <a:r>
              <a:rPr lang="cs-CZ" dirty="0">
                <a:sym typeface="Wingdings" panose="05000000000000000000" pitchFamily="2" charset="2"/>
              </a:rPr>
              <a:t>Charakterizované </a:t>
            </a:r>
            <a:r>
              <a:rPr lang="cs-CZ" b="1" dirty="0">
                <a:sym typeface="Wingdings" panose="05000000000000000000" pitchFamily="2" charset="2"/>
              </a:rPr>
              <a:t>asymetrickými způsoby vedení boje </a:t>
            </a:r>
            <a:r>
              <a:rPr lang="cs-CZ" dirty="0">
                <a:sym typeface="Wingdings" panose="05000000000000000000" pitchFamily="2" charset="2"/>
              </a:rPr>
              <a:t>(prvky </a:t>
            </a:r>
            <a:r>
              <a:rPr lang="cs-CZ" b="1" dirty="0">
                <a:sym typeface="Wingdings" panose="05000000000000000000" pitchFamily="2" charset="2"/>
              </a:rPr>
              <a:t>nepřímé strategie </a:t>
            </a:r>
            <a:r>
              <a:rPr lang="cs-CZ" dirty="0">
                <a:sym typeface="Wingdings" panose="05000000000000000000" pitchFamily="2" charset="2"/>
              </a:rPr>
              <a:t>viz Zeman a kol., 2002) vč. kyberútoků, informačního působení a </a:t>
            </a:r>
            <a:r>
              <a:rPr lang="cs-CZ" dirty="0" err="1">
                <a:sym typeface="Wingdings" panose="05000000000000000000" pitchFamily="2" charset="2"/>
              </a:rPr>
              <a:t>psyops</a:t>
            </a:r>
            <a:r>
              <a:rPr lang="cs-CZ" dirty="0">
                <a:sym typeface="Wingdings" panose="05000000000000000000" pitchFamily="2" charset="2"/>
              </a:rPr>
              <a:t>, terorismu apod.</a:t>
            </a:r>
          </a:p>
          <a:p>
            <a:r>
              <a:rPr lang="cs-CZ" dirty="0">
                <a:sym typeface="Wingdings" panose="05000000000000000000" pitchFamily="2" charset="2"/>
              </a:rPr>
              <a:t>Silná role </a:t>
            </a:r>
            <a:r>
              <a:rPr lang="cs-CZ" b="1" dirty="0">
                <a:sym typeface="Wingdings" panose="05000000000000000000" pitchFamily="2" charset="2"/>
              </a:rPr>
              <a:t>identity</a:t>
            </a:r>
            <a:r>
              <a:rPr lang="cs-CZ" dirty="0">
                <a:sym typeface="Wingdings" panose="05000000000000000000" pitchFamily="2" charset="2"/>
              </a:rPr>
              <a:t> (kultury apod. – velmi složitý fenomén).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85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5CEAE2-5C78-ED7C-8532-340C4BED4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5D164A-B608-86F6-1740-62F30BE3C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447AF0-1323-CD1D-C9BB-CC2590C9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550" y="4174807"/>
            <a:ext cx="4573950" cy="542926"/>
          </a:xfrm>
        </p:spPr>
        <p:txBody>
          <a:bodyPr/>
          <a:lstStyle/>
          <a:p>
            <a:r>
              <a:rPr lang="cs-CZ" dirty="0"/>
              <a:t>Je možná </a:t>
            </a:r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CD19257-CC7F-39D0-3BCA-2194B057AEDA}"/>
              </a:ext>
            </a:extLst>
          </p:cNvPr>
          <p:cNvSpPr txBox="1">
            <a:spLocks/>
          </p:cNvSpPr>
          <p:nvPr/>
        </p:nvSpPr>
        <p:spPr>
          <a:xfrm>
            <a:off x="1282020" y="818197"/>
            <a:ext cx="4573950" cy="5429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Je konflikt na Ukrajině válkou?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317F3D99-F7E6-AB62-629E-62D1B14F7B49}"/>
              </a:ext>
            </a:extLst>
          </p:cNvPr>
          <p:cNvSpPr txBox="1">
            <a:spLocks/>
          </p:cNvSpPr>
          <p:nvPr/>
        </p:nvSpPr>
        <p:spPr>
          <a:xfrm>
            <a:off x="6772230" y="2140267"/>
            <a:ext cx="4573950" cy="5429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Je konflikt Izraele a </a:t>
            </a:r>
            <a:r>
              <a:rPr lang="cs-CZ" kern="0" dirty="0" err="1"/>
              <a:t>Hamásu</a:t>
            </a:r>
            <a:r>
              <a:rPr lang="cs-CZ" kern="0" dirty="0"/>
              <a:t> válkou?</a:t>
            </a:r>
          </a:p>
        </p:txBody>
      </p:sp>
    </p:spTree>
    <p:extLst>
      <p:ext uri="{BB962C8B-B14F-4D97-AF65-F5344CB8AC3E}">
        <p14:creationId xmlns:p14="http://schemas.microsoft.com/office/powerpoint/2010/main" val="286798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9702E3-A07A-05B0-CA7A-A9D4B850C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54B587-E5CE-427C-718F-3A26B728D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1B08F6-D20C-6120-972E-BA30E44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1FE214-15AA-26D1-9BB1-B2FB529D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Cyber</a:t>
            </a:r>
            <a:r>
              <a:rPr lang="cs-CZ" i="1" dirty="0"/>
              <a:t> </a:t>
            </a:r>
            <a:r>
              <a:rPr lang="cs-CZ" i="1" dirty="0" err="1"/>
              <a:t>War</a:t>
            </a:r>
            <a:r>
              <a:rPr lang="cs-CZ" i="1" dirty="0"/>
              <a:t> </a:t>
            </a:r>
            <a:r>
              <a:rPr lang="cs-CZ" i="1" dirty="0" err="1"/>
              <a:t>Will</a:t>
            </a:r>
            <a:r>
              <a:rPr lang="cs-CZ" i="1" dirty="0"/>
              <a:t> Not </a:t>
            </a:r>
            <a:r>
              <a:rPr lang="cs-CZ" i="1" dirty="0" err="1"/>
              <a:t>Take</a:t>
            </a:r>
            <a:r>
              <a:rPr lang="cs-CZ" i="1" dirty="0"/>
              <a:t> Place </a:t>
            </a:r>
            <a:r>
              <a:rPr lang="cs-CZ" dirty="0"/>
              <a:t>(</a:t>
            </a:r>
            <a:r>
              <a:rPr lang="cs-CZ" dirty="0" err="1"/>
              <a:t>Rid</a:t>
            </a:r>
            <a:r>
              <a:rPr lang="cs-CZ" dirty="0"/>
              <a:t>, 2013)</a:t>
            </a:r>
          </a:p>
          <a:p>
            <a:pPr lvl="1"/>
            <a:r>
              <a:rPr lang="cs-CZ" dirty="0"/>
              <a:t>Lpění na úzkém vymezení termínu násilí.</a:t>
            </a:r>
          </a:p>
          <a:p>
            <a:pPr lvl="1"/>
            <a:r>
              <a:rPr lang="cs-CZ" dirty="0"/>
              <a:t>Kód nikoho nezabije – a když ano, jedná se o efekt prvního řádu, nebo druhého/třetího?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i="1" dirty="0" err="1"/>
              <a:t>Cyber</a:t>
            </a:r>
            <a:r>
              <a:rPr lang="cs-CZ" i="1" dirty="0"/>
              <a:t> </a:t>
            </a:r>
            <a:r>
              <a:rPr lang="cs-CZ" i="1" dirty="0" err="1"/>
              <a:t>War</a:t>
            </a:r>
            <a:r>
              <a:rPr lang="cs-CZ" i="1" dirty="0"/>
              <a:t> </a:t>
            </a:r>
            <a:r>
              <a:rPr lang="cs-CZ" i="1" dirty="0" err="1"/>
              <a:t>Will</a:t>
            </a:r>
            <a:r>
              <a:rPr lang="cs-CZ" i="1" dirty="0"/>
              <a:t> </a:t>
            </a:r>
            <a:r>
              <a:rPr lang="cs-CZ" i="1" dirty="0" err="1"/>
              <a:t>Take</a:t>
            </a:r>
            <a:r>
              <a:rPr lang="cs-CZ" i="1" dirty="0"/>
              <a:t> Place </a:t>
            </a:r>
            <a:r>
              <a:rPr lang="cs-CZ" dirty="0"/>
              <a:t>(Stone, 2013)</a:t>
            </a:r>
          </a:p>
          <a:p>
            <a:pPr lvl="1"/>
            <a:r>
              <a:rPr lang="cs-CZ" dirty="0"/>
              <a:t>Válečné akce nemají mnohdy za cíl pouze eliminovat nepřítele, ale rozbít systémy řízení, infrastrukturu apod.</a:t>
            </a:r>
          </a:p>
          <a:p>
            <a:pPr lvl="1"/>
            <a:r>
              <a:rPr lang="cs-CZ" dirty="0"/>
              <a:t>Kritika neschopnosti </a:t>
            </a:r>
            <a:r>
              <a:rPr lang="cs-CZ" b="1" dirty="0"/>
              <a:t>bezpečnostní komunity </a:t>
            </a:r>
            <a:r>
              <a:rPr lang="cs-CZ" dirty="0"/>
              <a:t>se shodnout na základních termínech násilí, použití síly apod. </a:t>
            </a:r>
            <a:r>
              <a:rPr lang="cs-CZ" dirty="0">
                <a:sym typeface="Wingdings" panose="05000000000000000000" pitchFamily="2" charset="2"/>
              </a:rPr>
              <a:t> válka, nebo sabotáž?</a:t>
            </a:r>
            <a:endParaRPr lang="cs-CZ" b="1" dirty="0"/>
          </a:p>
          <a:p>
            <a:pPr lvl="1"/>
            <a:r>
              <a:rPr lang="cs-CZ" dirty="0"/>
              <a:t>+ efekty druhého a třetího řádu.</a:t>
            </a:r>
          </a:p>
        </p:txBody>
      </p:sp>
    </p:spTree>
    <p:extLst>
      <p:ext uri="{BB962C8B-B14F-4D97-AF65-F5344CB8AC3E}">
        <p14:creationId xmlns:p14="http://schemas.microsoft.com/office/powerpoint/2010/main" val="327497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AAE7A6-E356-2C4A-3AAD-38686BF1E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F8CAD-564D-6559-7160-0CF696765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103F87-7B53-78F4-942E-DD40E4A1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63100"/>
            <a:ext cx="10753200" cy="451576"/>
          </a:xfrm>
        </p:spPr>
        <p:txBody>
          <a:bodyPr/>
          <a:lstStyle/>
          <a:p>
            <a:r>
              <a:rPr lang="cs-CZ" dirty="0"/>
              <a:t>Proč bychom se měli zabývat konflikty a lidskou a národní bezpečností daleko od našich hranic?</a:t>
            </a:r>
          </a:p>
        </p:txBody>
      </p:sp>
    </p:spTree>
    <p:extLst>
      <p:ext uri="{BB962C8B-B14F-4D97-AF65-F5344CB8AC3E}">
        <p14:creationId xmlns:p14="http://schemas.microsoft.com/office/powerpoint/2010/main" val="34662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058C76-DAB6-1E8A-2835-9D054E449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C4E91-89B0-D11C-C7CC-77C630874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4DD80-8527-51CF-3099-D03758EF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3526FD-8A02-7B92-840F-F6B34C7C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Základní pojmy BSS v souvislostech.</a:t>
            </a:r>
          </a:p>
          <a:p>
            <a:pPr lvl="1"/>
            <a:r>
              <a:rPr lang="cs-CZ" sz="1600" dirty="0"/>
              <a:t>Bezpečnost,</a:t>
            </a:r>
          </a:p>
          <a:p>
            <a:pPr lvl="1"/>
            <a:r>
              <a:rPr lang="cs-CZ" sz="1600" dirty="0"/>
              <a:t>bezpečnostní soutěž,</a:t>
            </a:r>
          </a:p>
          <a:p>
            <a:pPr lvl="1"/>
            <a:r>
              <a:rPr lang="cs-CZ" sz="1600" dirty="0"/>
              <a:t>válka apod.</a:t>
            </a:r>
          </a:p>
          <a:p>
            <a:pPr lvl="1"/>
            <a:endParaRPr lang="cs-CZ" sz="1600" dirty="0"/>
          </a:p>
          <a:p>
            <a:r>
              <a:rPr lang="cs-CZ" sz="2400" dirty="0"/>
              <a:t>Základní oblasti BSS a příslušné pojmy.</a:t>
            </a:r>
          </a:p>
          <a:p>
            <a:pPr lvl="1"/>
            <a:r>
              <a:rPr lang="cs-CZ" sz="1600" dirty="0"/>
              <a:t>Terorismus a kyberterorismus. 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Hrozba, riziko, zájem, moc, typy strategie, intencionální, neintencionální hrozby apod. – potřeba nastudovat ze Zemana (2002)!</a:t>
            </a:r>
          </a:p>
        </p:txBody>
      </p:sp>
    </p:spTree>
    <p:extLst>
      <p:ext uri="{BB962C8B-B14F-4D97-AF65-F5344CB8AC3E}">
        <p14:creationId xmlns:p14="http://schemas.microsoft.com/office/powerpoint/2010/main" val="44984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196214-CAB1-91B8-DCEF-41131B84F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9EFE1A-EA5D-7787-3A17-CAEB15458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0403BD-5DA8-50DD-5B3A-C6631B86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bumerangu (</a:t>
            </a:r>
            <a:r>
              <a:rPr lang="cs-CZ" dirty="0" err="1"/>
              <a:t>Liotta</a:t>
            </a:r>
            <a:r>
              <a:rPr lang="cs-CZ" dirty="0"/>
              <a:t>, 2002)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3A17E9-83C8-DEB5-9158-D6FF4026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Post-9/11 </a:t>
            </a:r>
            <a:r>
              <a:rPr lang="cs-CZ" sz="2400" dirty="0"/>
              <a:t>– předěl a naprostou prioritou se stává válka proti terorismu (</a:t>
            </a:r>
            <a:r>
              <a:rPr lang="cs-CZ" sz="2400" i="1" dirty="0" err="1"/>
              <a:t>war</a:t>
            </a:r>
            <a:r>
              <a:rPr lang="cs-CZ" sz="2400" i="1" dirty="0"/>
              <a:t> on </a:t>
            </a:r>
            <a:r>
              <a:rPr lang="cs-CZ" sz="2400" i="1" dirty="0" err="1"/>
              <a:t>terror</a:t>
            </a:r>
            <a:r>
              <a:rPr lang="cs-CZ" sz="2400" i="1" dirty="0"/>
              <a:t>) </a:t>
            </a:r>
            <a:r>
              <a:rPr lang="cs-CZ" sz="2400" i="1" dirty="0">
                <a:sym typeface="Wingdings" panose="05000000000000000000" pitchFamily="2" charset="2"/>
              </a:rPr>
              <a:t> + </a:t>
            </a:r>
            <a:r>
              <a:rPr lang="cs-CZ" sz="2400" b="1" i="1" dirty="0" err="1">
                <a:sym typeface="Wingdings" panose="05000000000000000000" pitchFamily="2" charset="2"/>
              </a:rPr>
              <a:t>Counterinsurgency</a:t>
            </a:r>
            <a:r>
              <a:rPr lang="cs-CZ" sz="2400" i="1" dirty="0">
                <a:sym typeface="Wingdings" panose="05000000000000000000" pitchFamily="2" charset="2"/>
              </a:rPr>
              <a:t> </a:t>
            </a:r>
            <a:r>
              <a:rPr lang="cs-CZ" sz="2400" dirty="0">
                <a:sym typeface="Wingdings" panose="05000000000000000000" pitchFamily="2" charset="2"/>
              </a:rPr>
              <a:t>(COIN) a </a:t>
            </a:r>
            <a:r>
              <a:rPr lang="cs-CZ" sz="2400" b="1" i="1" dirty="0" err="1">
                <a:sym typeface="Wingdings" panose="05000000000000000000" pitchFamily="2" charset="2"/>
              </a:rPr>
              <a:t>Insurgency</a:t>
            </a:r>
            <a:r>
              <a:rPr lang="cs-CZ" sz="2400" i="1" dirty="0">
                <a:sym typeface="Wingdings" panose="05000000000000000000" pitchFamily="2" charset="2"/>
              </a:rPr>
              <a:t>.</a:t>
            </a:r>
          </a:p>
          <a:p>
            <a:r>
              <a:rPr lang="cs-CZ" sz="2400" i="1" dirty="0">
                <a:sym typeface="Wingdings" panose="05000000000000000000" pitchFamily="2" charset="2"/>
              </a:rPr>
              <a:t>+ </a:t>
            </a:r>
            <a:r>
              <a:rPr lang="cs-CZ" sz="2400" dirty="0">
                <a:sym typeface="Wingdings" panose="05000000000000000000" pitchFamily="2" charset="2"/>
              </a:rPr>
              <a:t>Debata </a:t>
            </a:r>
            <a:r>
              <a:rPr lang="cs-CZ" sz="2400" b="1" dirty="0">
                <a:sym typeface="Wingdings" panose="05000000000000000000" pitchFamily="2" charset="2"/>
              </a:rPr>
              <a:t>bezpečnost vs. svoboda </a:t>
            </a:r>
            <a:r>
              <a:rPr lang="cs-CZ" sz="2400" dirty="0">
                <a:sym typeface="Wingdings" panose="05000000000000000000" pitchFamily="2" charset="2"/>
              </a:rPr>
              <a:t>– rezonuje v </a:t>
            </a:r>
            <a:r>
              <a:rPr lang="cs-CZ" sz="2400" dirty="0" err="1">
                <a:sym typeface="Wingdings" panose="05000000000000000000" pitchFamily="2" charset="2"/>
              </a:rPr>
              <a:t>kyber</a:t>
            </a:r>
            <a:r>
              <a:rPr lang="cs-CZ" sz="2400" dirty="0">
                <a:sym typeface="Wingdings" panose="05000000000000000000" pitchFamily="2" charset="2"/>
              </a:rPr>
              <a:t> a informační bezpečnosti dodnes – </a:t>
            </a:r>
            <a:r>
              <a:rPr lang="cs-CZ" sz="2400" i="1" dirty="0" err="1">
                <a:sym typeface="Wingdings" panose="05000000000000000000" pitchFamily="2" charset="2"/>
              </a:rPr>
              <a:t>bulk</a:t>
            </a:r>
            <a:r>
              <a:rPr lang="cs-CZ" sz="2400" i="1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surveillance</a:t>
            </a:r>
            <a:r>
              <a:rPr lang="cs-CZ" sz="2400" i="1" dirty="0">
                <a:sym typeface="Wingdings" panose="05000000000000000000" pitchFamily="2" charset="2"/>
              </a:rPr>
              <a:t> </a:t>
            </a:r>
            <a:r>
              <a:rPr lang="cs-CZ" sz="2400" dirty="0">
                <a:sym typeface="Wingdings" panose="05000000000000000000" pitchFamily="2" charset="2"/>
              </a:rPr>
              <a:t>a Edward </a:t>
            </a:r>
            <a:r>
              <a:rPr lang="cs-CZ" sz="2400" dirty="0" err="1">
                <a:sym typeface="Wingdings" panose="05000000000000000000" pitchFamily="2" charset="2"/>
              </a:rPr>
              <a:t>Snowden</a:t>
            </a:r>
            <a:r>
              <a:rPr lang="cs-CZ" sz="2400" dirty="0">
                <a:sym typeface="Wingdings" panose="05000000000000000000" pitchFamily="2" charset="2"/>
              </a:rPr>
              <a:t>, GDPR apod.</a:t>
            </a:r>
            <a:endParaRPr lang="cs-CZ" sz="2400" dirty="0"/>
          </a:p>
          <a:p>
            <a:r>
              <a:rPr lang="cs-CZ" sz="2400" dirty="0"/>
              <a:t>Nebezpečí a hrozby na </a:t>
            </a:r>
            <a:r>
              <a:rPr lang="cs-CZ" sz="2400" b="1" dirty="0"/>
              <a:t>periferii</a:t>
            </a:r>
            <a:r>
              <a:rPr lang="cs-CZ" sz="2400" dirty="0"/>
              <a:t> se v globalizovaném světě dostanou velmi snadno do „</a:t>
            </a:r>
            <a:r>
              <a:rPr lang="cs-CZ" sz="2400" b="1" dirty="0"/>
              <a:t>centra</a:t>
            </a:r>
            <a:r>
              <a:rPr lang="cs-CZ" sz="2400" dirty="0"/>
              <a:t>“ (rozdělení přinesl Leninův imperialismus + (</a:t>
            </a:r>
            <a:r>
              <a:rPr lang="cs-CZ" sz="2400" dirty="0" err="1"/>
              <a:t>neo</a:t>
            </a:r>
            <a:r>
              <a:rPr lang="cs-CZ" sz="2400" dirty="0"/>
              <a:t>)Marxismus). </a:t>
            </a:r>
          </a:p>
          <a:p>
            <a:r>
              <a:rPr lang="cs-CZ" sz="2400" dirty="0"/>
              <a:t>Pirátství, terorismus, obchod s lidmi, drogy apod.</a:t>
            </a:r>
          </a:p>
        </p:txBody>
      </p:sp>
    </p:spTree>
    <p:extLst>
      <p:ext uri="{BB962C8B-B14F-4D97-AF65-F5344CB8AC3E}">
        <p14:creationId xmlns:p14="http://schemas.microsoft.com/office/powerpoint/2010/main" val="416354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54A505-E23E-6227-D706-2AEB6E0EFB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27B2C5-91F6-CD30-4276-DAFE75A95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389968-DCAE-9BAB-15B4-88D513D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Terorismus – definiční noční můra (Schmid, 2011)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28A956-9888-B010-3792-CA6730D4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69242"/>
            <a:ext cx="10753200" cy="4139998"/>
          </a:xfrm>
        </p:spPr>
        <p:txBody>
          <a:bodyPr/>
          <a:lstStyle/>
          <a:p>
            <a:r>
              <a:rPr lang="cs-CZ" dirty="0"/>
              <a:t> + Konstruktivismus + kritická BSS – pojmy se užívají za určitým účelem (politizace, sekuritizace).</a:t>
            </a:r>
          </a:p>
          <a:p>
            <a:r>
              <a:rPr lang="cs-CZ" dirty="0"/>
              <a:t>Velmi zpolitizovaný termín – </a:t>
            </a:r>
            <a:r>
              <a:rPr lang="cs-CZ" i="1" dirty="0" err="1"/>
              <a:t>definition</a:t>
            </a:r>
            <a:r>
              <a:rPr lang="cs-CZ" i="1" dirty="0"/>
              <a:t> </a:t>
            </a:r>
            <a:r>
              <a:rPr lang="cs-CZ" i="1" dirty="0" err="1"/>
              <a:t>power</a:t>
            </a:r>
            <a:r>
              <a:rPr lang="cs-CZ" i="1" dirty="0"/>
              <a:t>.</a:t>
            </a:r>
          </a:p>
          <a:p>
            <a:r>
              <a:rPr lang="cs-CZ" dirty="0"/>
              <a:t>1982-2004 – definice terorismu od U.S.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Dpt</a:t>
            </a:r>
            <a:r>
              <a:rPr lang="cs-CZ" dirty="0"/>
              <a:t>. se změnila 7x.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4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759811-D73C-609A-E029-0A67C3083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2E6808-D8FC-947C-9D11-9A3D2C0DA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196D7ED-89C2-FF93-9EDD-C29CC7D1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47" y="0"/>
            <a:ext cx="6818143" cy="663693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93A43A-4363-C232-24A7-A9E965477CDB}"/>
              </a:ext>
            </a:extLst>
          </p:cNvPr>
          <p:cNvSpPr txBox="1"/>
          <p:nvPr/>
        </p:nvSpPr>
        <p:spPr>
          <a:xfrm>
            <a:off x="9006840" y="5254526"/>
            <a:ext cx="2703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i="1" dirty="0">
                <a:latin typeface="+mn-lt"/>
              </a:rPr>
              <a:t>Zdroj: (Schmid, 2011, s. 69)</a:t>
            </a:r>
          </a:p>
        </p:txBody>
      </p:sp>
    </p:spTree>
    <p:extLst>
      <p:ext uri="{BB962C8B-B14F-4D97-AF65-F5344CB8AC3E}">
        <p14:creationId xmlns:p14="http://schemas.microsoft.com/office/powerpoint/2010/main" val="249138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0E310E-711A-FE42-F119-D9CC02D3D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066796-0289-93EA-63CA-084078C59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953230-419C-9055-8BC4-40A595ED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Precizovaná definice terorismu (Schmid, 2011, s. 86)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E85BC3-AE7F-9E04-32EA-06BABC93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„Terorismus je na jednu stranu doktrínou o předpokládané efektivitě speciální formy nebo taktiky donucovacího politického násilí generujícího strach. Na druhé straně je to konspirační praxe kalkulovaných, demonstrativních a násilných akcí bez legálních nebo morálních zábran cílící zejména na civilisty a </a:t>
            </a:r>
            <a:r>
              <a:rPr lang="cs-CZ" dirty="0" err="1"/>
              <a:t>nekombatanty</a:t>
            </a:r>
            <a:r>
              <a:rPr lang="cs-CZ" dirty="0"/>
              <a:t> vedený s cílem propagandistického, psychologického efektu na rozdílná publika a strany konfliktu.“</a:t>
            </a:r>
          </a:p>
        </p:txBody>
      </p:sp>
    </p:spTree>
    <p:extLst>
      <p:ext uri="{BB962C8B-B14F-4D97-AF65-F5344CB8AC3E}">
        <p14:creationId xmlns:p14="http://schemas.microsoft.com/office/powerpoint/2010/main" val="313914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A09449-B894-5262-934E-6A0F372CE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13BC43-DFED-0FEC-7F0D-5BD9A839E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8D0C79-4C99-E062-EECA-C8AD2975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30" y="2771774"/>
            <a:ext cx="4514940" cy="657226"/>
          </a:xfrm>
        </p:spPr>
        <p:txBody>
          <a:bodyPr/>
          <a:lstStyle/>
          <a:p>
            <a:r>
              <a:rPr lang="cs-CZ" dirty="0"/>
              <a:t>Kyberterorismus?</a:t>
            </a:r>
          </a:p>
        </p:txBody>
      </p:sp>
    </p:spTree>
    <p:extLst>
      <p:ext uri="{BB962C8B-B14F-4D97-AF65-F5344CB8AC3E}">
        <p14:creationId xmlns:p14="http://schemas.microsoft.com/office/powerpoint/2010/main" val="84183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FFFB94-9DEA-ABE2-FA52-11BD943A00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4E6B7A-B420-867A-0BF9-EF9F6481A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8A6271-D439-E292-F86A-6A186CC8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Kyberterorismus a </a:t>
            </a:r>
            <a:r>
              <a:rPr lang="cs-CZ" dirty="0" err="1"/>
              <a:t>hacktivismus</a:t>
            </a:r>
            <a:r>
              <a:rPr lang="cs-CZ" dirty="0"/>
              <a:t> (</a:t>
            </a:r>
            <a:r>
              <a:rPr lang="cs-CZ" dirty="0" err="1"/>
              <a:t>Marsili</a:t>
            </a:r>
            <a:r>
              <a:rPr lang="cs-CZ" dirty="0"/>
              <a:t>, 2019)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B04B36-92D5-00A9-594B-B491BE3F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Promyšlený a politicky motivovaný útok proti počítačovým systémům, informacím a datům.</a:t>
            </a:r>
          </a:p>
          <a:p>
            <a:r>
              <a:rPr lang="cs-CZ" dirty="0"/>
              <a:t>Výsledkem je násilí proti </a:t>
            </a:r>
            <a:r>
              <a:rPr lang="cs-CZ" dirty="0" err="1"/>
              <a:t>nekombatantům</a:t>
            </a:r>
            <a:r>
              <a:rPr lang="cs-CZ" dirty="0"/>
              <a:t>.</a:t>
            </a:r>
          </a:p>
          <a:p>
            <a:r>
              <a:rPr lang="cs-CZ" dirty="0"/>
              <a:t>Využití kyberprostoru a počítačů k destrukci a zastrašení s ideologickým cílem.</a:t>
            </a:r>
          </a:p>
          <a:p>
            <a:r>
              <a:rPr lang="cs-CZ" dirty="0" err="1"/>
              <a:t>Haktivismus</a:t>
            </a:r>
            <a:r>
              <a:rPr lang="cs-CZ" dirty="0"/>
              <a:t> = použití kyberútoků a </a:t>
            </a:r>
            <a:r>
              <a:rPr lang="cs-CZ" dirty="0" err="1"/>
              <a:t>hackingu</a:t>
            </a:r>
            <a:r>
              <a:rPr lang="cs-CZ" dirty="0"/>
              <a:t> pro politické nebo sociální, aktivistické cíle. Typicky je nenásilný.</a:t>
            </a:r>
          </a:p>
          <a:p>
            <a:r>
              <a:rPr lang="cs-CZ" dirty="0"/>
              <a:t>Násilí a zastrašení vs. disent.</a:t>
            </a:r>
          </a:p>
        </p:txBody>
      </p:sp>
    </p:spTree>
    <p:extLst>
      <p:ext uri="{BB962C8B-B14F-4D97-AF65-F5344CB8AC3E}">
        <p14:creationId xmlns:p14="http://schemas.microsoft.com/office/powerpoint/2010/main" val="2270225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32C7B0-C196-4BF6-DC69-24C691052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80D299-D39C-10D4-A37D-788B6FCA9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357087-D936-8100-C8BC-E1A7CBCB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Vigilantismus (</a:t>
            </a:r>
            <a:r>
              <a:rPr lang="cs-CZ" dirty="0" err="1"/>
              <a:t>Bateson</a:t>
            </a:r>
            <a:r>
              <a:rPr lang="cs-CZ" dirty="0"/>
              <a:t>, 2021)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80D44E-265C-CF72-C155-72823CF8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mimolegální</a:t>
            </a:r>
            <a:r>
              <a:rPr lang="cs-CZ" dirty="0"/>
              <a:t> prevence, vyšetřování nebo trestání přečinů… zahrnuje aktivity mimo sociopolitický systém, které tento systém mají za cíl ochránit proti subverzi“ (s. 923).</a:t>
            </a:r>
          </a:p>
          <a:p>
            <a:r>
              <a:rPr lang="cs-CZ" dirty="0"/>
              <a:t>Je to spíše chování a praxe než ideologie nebo identita (pokud nejste Batman).</a:t>
            </a:r>
          </a:p>
          <a:p>
            <a:r>
              <a:rPr lang="cs-CZ" dirty="0"/>
              <a:t>Problematika definic – často si protiřečí.</a:t>
            </a:r>
          </a:p>
          <a:p>
            <a:r>
              <a:rPr lang="cs-CZ" dirty="0"/>
              <a:t>Opět spjaté s konceptem moci. </a:t>
            </a:r>
          </a:p>
        </p:txBody>
      </p:sp>
    </p:spTree>
    <p:extLst>
      <p:ext uri="{BB962C8B-B14F-4D97-AF65-F5344CB8AC3E}">
        <p14:creationId xmlns:p14="http://schemas.microsoft.com/office/powerpoint/2010/main" val="1836328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15D90E-6573-0E18-62F5-5B49CB480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F62C9E-040D-A267-0AD8-3DD0B4F12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0BE99B-4EDB-43C2-082F-D3F79670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502788"/>
            <a:ext cx="3600635" cy="5143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12D8BD-350F-B3F3-8FD2-4F753A0D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936" y="559941"/>
            <a:ext cx="3524431" cy="5086611"/>
          </a:xfrm>
          <a:prstGeom prst="rect">
            <a:avLst/>
          </a:prstGeom>
        </p:spPr>
      </p:pic>
      <p:pic>
        <p:nvPicPr>
          <p:cNvPr id="1026" name="Picture 2" descr="Mezinárodní bezpečnost v době globalizace Elektronická kniha Hlavní obrázek">
            <a:extLst>
              <a:ext uri="{FF2B5EF4-FFF2-40B4-BE49-F238E27FC236}">
                <a16:creationId xmlns:a16="http://schemas.microsoft.com/office/drawing/2014/main" id="{BEA47437-49A2-5091-9B8C-D5493904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4" y="571500"/>
            <a:ext cx="3385935" cy="50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85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81F22B-4D67-7CDF-9CC0-6DF7BC92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9FDCDF-F39A-DA9D-D4F4-B6C4199E3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D1EAB8-2073-7DDF-8870-DF6870C5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A7CDFE-4BD1-1AA0-5DD3-49F974A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Bateson, R</a:t>
            </a:r>
            <a:r>
              <a:rPr lang="cs-CZ" sz="1400" dirty="0" err="1"/>
              <a:t>egina</a:t>
            </a:r>
            <a:r>
              <a:rPr lang="en-GB" sz="1400" dirty="0"/>
              <a:t>. 2021. The politics of vigilantism. Comparative Political Studies, 54(6), 923-955.</a:t>
            </a:r>
            <a:endParaRPr lang="cs-CZ" sz="1400" dirty="0"/>
          </a:p>
          <a:p>
            <a:r>
              <a:rPr lang="en-GB" sz="1400" dirty="0"/>
              <a:t>Bull, H</a:t>
            </a:r>
            <a:r>
              <a:rPr lang="cs-CZ" sz="1400" dirty="0" err="1"/>
              <a:t>eadley</a:t>
            </a:r>
            <a:r>
              <a:rPr lang="en-GB" sz="1400" dirty="0"/>
              <a:t>. 1977, The Anarchical Society (London: Macmillan).</a:t>
            </a:r>
            <a:endParaRPr lang="cs-CZ" sz="1400" dirty="0"/>
          </a:p>
          <a:p>
            <a:r>
              <a:rPr lang="en-US" sz="1400" dirty="0"/>
              <a:t>Buzan, Barry a </a:t>
            </a:r>
            <a:r>
              <a:rPr lang="en-US" sz="1400" dirty="0" err="1"/>
              <a:t>kol</a:t>
            </a:r>
            <a:r>
              <a:rPr lang="en-US" sz="1400" dirty="0"/>
              <a:t>. 2005.  </a:t>
            </a:r>
            <a:r>
              <a:rPr lang="en-US" sz="1400" i="1" dirty="0" err="1"/>
              <a:t>Bezpečnost</a:t>
            </a:r>
            <a:r>
              <a:rPr lang="en-US" sz="1400" i="1" dirty="0"/>
              <a:t>: </a:t>
            </a:r>
            <a:r>
              <a:rPr lang="en-US" sz="1400" i="1" dirty="0" err="1"/>
              <a:t>Nový</a:t>
            </a:r>
            <a:r>
              <a:rPr lang="en-US" sz="1400" i="1" dirty="0"/>
              <a:t> </a:t>
            </a:r>
            <a:r>
              <a:rPr lang="en-US" sz="1400" i="1" dirty="0" err="1"/>
              <a:t>rámec</a:t>
            </a:r>
            <a:r>
              <a:rPr lang="en-US" sz="1400" i="1" dirty="0"/>
              <a:t> pro </a:t>
            </a:r>
            <a:r>
              <a:rPr lang="en-US" sz="1400" i="1" dirty="0" err="1"/>
              <a:t>analýzu</a:t>
            </a:r>
            <a:r>
              <a:rPr lang="en-US" sz="1400" dirty="0"/>
              <a:t>. Brno: Centrum </a:t>
            </a:r>
            <a:r>
              <a:rPr lang="en-US" sz="1400" dirty="0" err="1"/>
              <a:t>strategických</a:t>
            </a:r>
            <a:r>
              <a:rPr lang="en-US" sz="1400" dirty="0"/>
              <a:t> </a:t>
            </a:r>
            <a:r>
              <a:rPr lang="en-US" sz="1400" dirty="0" err="1"/>
              <a:t>studií</a:t>
            </a:r>
            <a:r>
              <a:rPr lang="en-US" sz="1400" dirty="0"/>
              <a:t>. 268 s.</a:t>
            </a:r>
            <a:endParaRPr lang="cs-CZ" sz="1400" dirty="0"/>
          </a:p>
          <a:p>
            <a:r>
              <a:rPr lang="cs-CZ" sz="14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 Nova" panose="020B0504020202020204" pitchFamily="34" charset="0"/>
                <a:cs typeface="Arial Nova" panose="020B0504020202020204" pitchFamily="34" charset="0"/>
              </a:rPr>
              <a:t>Eichler, Jan. 2009. </a:t>
            </a:r>
            <a:r>
              <a:rPr lang="cs-CZ" sz="1400" i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 Nova" panose="020B0504020202020204" pitchFamily="34" charset="0"/>
                <a:cs typeface="Arial Nova" panose="020B0504020202020204" pitchFamily="34" charset="0"/>
              </a:rPr>
              <a:t>Mezinárodní bezpečnost v době globalizace</a:t>
            </a:r>
            <a:r>
              <a:rPr lang="cs-CZ" sz="14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Arial Nova" panose="020B0504020202020204" pitchFamily="34" charset="0"/>
                <a:cs typeface="Arial Nova" panose="020B0504020202020204" pitchFamily="34" charset="0"/>
              </a:rPr>
              <a:t>. Praha: Portál.</a:t>
            </a:r>
          </a:p>
          <a:p>
            <a:r>
              <a:rPr lang="cs-CZ" sz="1400" dirty="0" err="1"/>
              <a:t>Fierke</a:t>
            </a:r>
            <a:r>
              <a:rPr lang="cs-CZ" sz="1400" dirty="0"/>
              <a:t>, K. M. 2015. </a:t>
            </a:r>
            <a:r>
              <a:rPr lang="cs-CZ" sz="1400" i="1" dirty="0" err="1"/>
              <a:t>Critical</a:t>
            </a:r>
            <a:r>
              <a:rPr lang="cs-CZ" sz="1400" i="1" dirty="0"/>
              <a:t> </a:t>
            </a:r>
            <a:r>
              <a:rPr lang="cs-CZ" sz="1400" i="1" dirty="0" err="1"/>
              <a:t>Approaches</a:t>
            </a:r>
            <a:r>
              <a:rPr lang="cs-CZ" sz="1400" i="1" dirty="0"/>
              <a:t> to International </a:t>
            </a:r>
            <a:r>
              <a:rPr lang="cs-CZ" sz="1400" i="1" dirty="0" err="1"/>
              <a:t>Security</a:t>
            </a:r>
            <a:r>
              <a:rPr lang="cs-CZ" sz="1400" dirty="0"/>
              <a:t>. Cambridge: Polity </a:t>
            </a:r>
            <a:r>
              <a:rPr lang="cs-CZ" sz="1400" dirty="0" err="1"/>
              <a:t>Press</a:t>
            </a:r>
            <a:endParaRPr lang="cs-CZ" sz="1400" dirty="0"/>
          </a:p>
          <a:p>
            <a:r>
              <a:rPr lang="cs-CZ" sz="1400" dirty="0" err="1"/>
              <a:t>Keegan</a:t>
            </a:r>
            <a:r>
              <a:rPr lang="cs-CZ" sz="1400" dirty="0"/>
              <a:t>, John. 2004. </a:t>
            </a:r>
            <a:r>
              <a:rPr lang="cs-CZ" sz="1400" i="1" dirty="0"/>
              <a:t>A </a:t>
            </a:r>
            <a:r>
              <a:rPr lang="cs-CZ" sz="1400" i="1" dirty="0" err="1"/>
              <a:t>History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Warfare</a:t>
            </a:r>
            <a:r>
              <a:rPr lang="cs-CZ" sz="1400" i="1" dirty="0"/>
              <a:t>. </a:t>
            </a:r>
            <a:r>
              <a:rPr lang="cs-CZ" sz="1400" dirty="0" err="1"/>
              <a:t>Vintage</a:t>
            </a:r>
            <a:endParaRPr lang="cs-CZ" sz="1400" dirty="0"/>
          </a:p>
          <a:p>
            <a:r>
              <a:rPr lang="en-GB" sz="1400" dirty="0"/>
              <a:t>Liotta, P</a:t>
            </a:r>
            <a:r>
              <a:rPr lang="cs-CZ" sz="1400" dirty="0" err="1"/>
              <a:t>eter</a:t>
            </a:r>
            <a:r>
              <a:rPr lang="en-GB" sz="1400" dirty="0"/>
              <a:t> H. 2002. Boomerang effect: The convergence of national and human security. </a:t>
            </a:r>
            <a:r>
              <a:rPr lang="en-GB" sz="1400" i="1" dirty="0"/>
              <a:t>Security Dialogue</a:t>
            </a:r>
            <a:r>
              <a:rPr lang="en-GB" sz="1400" dirty="0"/>
              <a:t>, 33(4), 473-488.</a:t>
            </a:r>
            <a:endParaRPr lang="cs-CZ" sz="1400" dirty="0"/>
          </a:p>
          <a:p>
            <a:endParaRPr lang="cs-CZ" sz="1400" dirty="0"/>
          </a:p>
          <a:p>
            <a:endParaRPr lang="cs-CZ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388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CAF23C-B087-DFD0-25F8-DC481F04F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73D098-6989-6D32-48EE-8FF2FBB19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6C115C-D109-B8F4-9B42-DBCF9B15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188804-7E59-6CA4-4224-D82F872F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Rid</a:t>
            </a:r>
            <a:r>
              <a:rPr lang="cs-CZ" sz="1600" dirty="0"/>
              <a:t>, Thomas. 2013. </a:t>
            </a:r>
            <a:r>
              <a:rPr lang="cs-CZ" sz="1600" i="1" dirty="0" err="1"/>
              <a:t>Cyberwar</a:t>
            </a:r>
            <a:r>
              <a:rPr lang="cs-CZ" sz="1600" i="1" dirty="0"/>
              <a:t> </a:t>
            </a:r>
            <a:r>
              <a:rPr lang="cs-CZ" sz="1600" i="1" dirty="0" err="1"/>
              <a:t>will</a:t>
            </a:r>
            <a:r>
              <a:rPr lang="cs-CZ" sz="1600" i="1" dirty="0"/>
              <a:t> not </a:t>
            </a:r>
            <a:r>
              <a:rPr lang="cs-CZ" sz="1600" i="1" dirty="0" err="1"/>
              <a:t>take</a:t>
            </a:r>
            <a:r>
              <a:rPr lang="cs-CZ" sz="1600" i="1" dirty="0"/>
              <a:t> </a:t>
            </a:r>
            <a:r>
              <a:rPr lang="cs-CZ" sz="1600" i="1" dirty="0" err="1"/>
              <a:t>place.</a:t>
            </a:r>
            <a:r>
              <a:rPr lang="cs-CZ" sz="1600" dirty="0" err="1"/>
              <a:t>Oxford</a:t>
            </a:r>
            <a:r>
              <a:rPr lang="cs-CZ" sz="1600" dirty="0"/>
              <a:t> University </a:t>
            </a:r>
            <a:r>
              <a:rPr lang="cs-CZ" sz="1600" dirty="0" err="1"/>
              <a:t>Press</a:t>
            </a:r>
            <a:r>
              <a:rPr lang="cs-CZ" sz="1600" dirty="0"/>
              <a:t>.</a:t>
            </a:r>
          </a:p>
          <a:p>
            <a:r>
              <a:rPr lang="en-GB" sz="1600" dirty="0"/>
              <a:t>Stone</a:t>
            </a:r>
            <a:r>
              <a:rPr lang="cs-CZ" sz="1600" dirty="0"/>
              <a:t>, John. </a:t>
            </a:r>
            <a:r>
              <a:rPr lang="en-GB" sz="1600" dirty="0"/>
              <a:t>2013</a:t>
            </a:r>
            <a:r>
              <a:rPr lang="cs-CZ" sz="1600" dirty="0"/>
              <a:t>.</a:t>
            </a:r>
            <a:r>
              <a:rPr lang="en-GB" sz="1600" dirty="0"/>
              <a:t> Cyber War Will Take Place! </a:t>
            </a:r>
            <a:r>
              <a:rPr lang="en-GB" sz="1600" i="1" dirty="0"/>
              <a:t>Journal of Strategic Studies</a:t>
            </a:r>
            <a:r>
              <a:rPr lang="en-GB" sz="1600" dirty="0"/>
              <a:t>, 36</a:t>
            </a:r>
            <a:r>
              <a:rPr lang="cs-CZ" sz="1600" dirty="0"/>
              <a:t>(</a:t>
            </a:r>
            <a:r>
              <a:rPr lang="en-GB" sz="1600" dirty="0"/>
              <a:t>1</a:t>
            </a:r>
            <a:r>
              <a:rPr lang="cs-CZ" sz="1600" dirty="0"/>
              <a:t>)</a:t>
            </a:r>
            <a:r>
              <a:rPr lang="en-GB" sz="1600" dirty="0"/>
              <a:t>, 101-108, DOI: 10.1080/01402390.2012.730485</a:t>
            </a:r>
            <a:endParaRPr lang="cs-CZ" sz="1600" dirty="0"/>
          </a:p>
          <a:p>
            <a:r>
              <a:rPr lang="en-GB" sz="1600" dirty="0" err="1"/>
              <a:t>Seybolt</a:t>
            </a:r>
            <a:r>
              <a:rPr lang="en-GB" sz="1600" dirty="0"/>
              <a:t>, T</a:t>
            </a:r>
            <a:r>
              <a:rPr lang="cs-CZ" sz="1600" dirty="0" err="1"/>
              <a:t>aylor</a:t>
            </a:r>
            <a:r>
              <a:rPr lang="en-GB" sz="1600" dirty="0"/>
              <a:t> B. 2002. Appendix 1C. Measuring violence: an introduction to conflict data sets. SIPRI yearbook.</a:t>
            </a:r>
            <a:endParaRPr lang="cs-CZ" sz="1600" dirty="0"/>
          </a:p>
          <a:p>
            <a:r>
              <a:rPr lang="en-GB" sz="1600" dirty="0"/>
              <a:t>Schmid, A. P. 2011. The definition of terrorism. In </a:t>
            </a:r>
            <a:r>
              <a:rPr lang="en-GB" sz="1600" i="1" dirty="0"/>
              <a:t>The Routledge handbook of terrorism research </a:t>
            </a:r>
            <a:r>
              <a:rPr lang="en-GB" sz="1600" dirty="0"/>
              <a:t>(</a:t>
            </a:r>
            <a:r>
              <a:rPr lang="cs-CZ" sz="1600" dirty="0"/>
              <a:t>str</a:t>
            </a:r>
            <a:r>
              <a:rPr lang="en-GB" sz="1600" dirty="0"/>
              <a:t>. 39-157). Routledge.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141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94092-8201-2700-4E01-B61F4D11C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E0F85D-A4F6-16BE-5E4F-86B70214B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1E0229-1D40-80CE-4C15-A19DF457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I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666CBB-BC9F-AD09-9530-0C527A8BE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Těžko uchopitelný pojem.</a:t>
            </a:r>
          </a:p>
          <a:p>
            <a:r>
              <a:rPr lang="cs-CZ" dirty="0" err="1"/>
              <a:t>Maslowova</a:t>
            </a:r>
            <a:r>
              <a:rPr lang="cs-CZ" dirty="0"/>
              <a:t> pyramida potřeb (další slide).</a:t>
            </a:r>
          </a:p>
          <a:p>
            <a:r>
              <a:rPr lang="cs-CZ" dirty="0"/>
              <a:t>Negativní vs. pozitivní způsob definování.</a:t>
            </a:r>
          </a:p>
          <a:p>
            <a:pPr lvl="1"/>
            <a:r>
              <a:rPr lang="cs-CZ" dirty="0"/>
              <a:t>Nepřítomnost (</a:t>
            </a:r>
            <a:r>
              <a:rPr lang="cs-CZ" b="1" dirty="0"/>
              <a:t>neexistence hrozby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Pozitivní se vždy váže k </a:t>
            </a:r>
            <a:r>
              <a:rPr lang="cs-CZ" b="1" dirty="0"/>
              <a:t>referenčnímu objektu </a:t>
            </a:r>
            <a:r>
              <a:rPr lang="cs-CZ" dirty="0"/>
              <a:t>(individuum, stát, kultura, mezinárodní prostředí, organizace, živočišný druh apod.)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„Bezpečný je ten [referenční objekt], který má zajištěný své přežití a možnosti dalšího rozvoje. Je mimo dosah přímých a naléhavých hrozeb, nebo je před nimi spolehlivě chráněn“ (s. 12).</a:t>
            </a:r>
          </a:p>
          <a:p>
            <a:pPr marL="3240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723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25A316-5D8D-DAB5-82A3-7D4A402E6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6EB62-126D-DD85-B520-783160570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370547-0D73-CDD7-1C13-7352CC24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252E9F-923C-5961-0B94-3F9EDF8C7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Marsili</a:t>
            </a:r>
            <a:r>
              <a:rPr lang="cs-CZ" sz="2800" dirty="0"/>
              <a:t>, Marco. 2019.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War</a:t>
            </a:r>
            <a:r>
              <a:rPr lang="cs-CZ" sz="2800" dirty="0"/>
              <a:t> On </a:t>
            </a:r>
            <a:r>
              <a:rPr lang="cs-CZ" sz="2800" dirty="0" err="1"/>
              <a:t>Cyberterrorism</a:t>
            </a:r>
            <a:r>
              <a:rPr lang="cs-CZ" sz="2800" dirty="0"/>
              <a:t>. </a:t>
            </a:r>
            <a:r>
              <a:rPr lang="cs-CZ" sz="2800" i="1" dirty="0" err="1"/>
              <a:t>Democracy</a:t>
            </a:r>
            <a:r>
              <a:rPr lang="cs-CZ" sz="2800" i="1" dirty="0"/>
              <a:t> and </a:t>
            </a:r>
            <a:r>
              <a:rPr lang="cs-CZ" sz="2800" i="1" dirty="0" err="1"/>
              <a:t>Ssecurity</a:t>
            </a:r>
            <a:r>
              <a:rPr lang="cs-CZ" sz="2800" i="1" dirty="0"/>
              <a:t>, </a:t>
            </a:r>
            <a:r>
              <a:rPr lang="cs-CZ" sz="2800" dirty="0"/>
              <a:t>15 (2), 172-199.</a:t>
            </a:r>
          </a:p>
          <a:p>
            <a:r>
              <a:rPr lang="cs-CZ" sz="2800" dirty="0" err="1"/>
              <a:t>Vasquez</a:t>
            </a:r>
            <a:r>
              <a:rPr lang="cs-CZ" sz="2800" dirty="0"/>
              <a:t>, John. 1996. </a:t>
            </a:r>
            <a:r>
              <a:rPr lang="cs-CZ" sz="2800" dirty="0" err="1"/>
              <a:t>Distinguishing</a:t>
            </a:r>
            <a:r>
              <a:rPr lang="cs-CZ" sz="2800" dirty="0"/>
              <a:t> </a:t>
            </a:r>
            <a:r>
              <a:rPr lang="cs-CZ" sz="2800" dirty="0" err="1"/>
              <a:t>Rivals</a:t>
            </a:r>
            <a:r>
              <a:rPr lang="cs-CZ" sz="2800" dirty="0"/>
              <a:t> </a:t>
            </a:r>
            <a:r>
              <a:rPr lang="cs-CZ" sz="2800" dirty="0" err="1"/>
              <a:t>That</a:t>
            </a:r>
            <a:r>
              <a:rPr lang="cs-CZ" sz="2800" dirty="0"/>
              <a:t> Go to </a:t>
            </a:r>
            <a:r>
              <a:rPr lang="cs-CZ" sz="2800" dirty="0" err="1"/>
              <a:t>War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Those</a:t>
            </a:r>
            <a:r>
              <a:rPr lang="cs-CZ" sz="2800" dirty="0"/>
              <a:t> </a:t>
            </a:r>
            <a:r>
              <a:rPr lang="cs-CZ" sz="2800" dirty="0" err="1"/>
              <a:t>That</a:t>
            </a:r>
            <a:r>
              <a:rPr lang="cs-CZ" sz="2800" dirty="0"/>
              <a:t> Do Not: A </a:t>
            </a:r>
            <a:r>
              <a:rPr lang="cs-CZ" sz="2800" dirty="0" err="1"/>
              <a:t>quantitative</a:t>
            </a:r>
            <a:r>
              <a:rPr lang="cs-CZ" sz="2800" dirty="0"/>
              <a:t> </a:t>
            </a:r>
            <a:r>
              <a:rPr lang="cs-CZ" sz="2800" dirty="0" err="1"/>
              <a:t>Comparative</a:t>
            </a:r>
            <a:r>
              <a:rPr lang="cs-CZ" sz="2800" dirty="0"/>
              <a:t> Case Study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Two</a:t>
            </a:r>
            <a:r>
              <a:rPr lang="cs-CZ" sz="2800" dirty="0"/>
              <a:t> </a:t>
            </a:r>
            <a:r>
              <a:rPr lang="cs-CZ" sz="2800" dirty="0" err="1"/>
              <a:t>Paths</a:t>
            </a:r>
            <a:r>
              <a:rPr lang="cs-CZ" sz="2800" dirty="0"/>
              <a:t> to </a:t>
            </a:r>
            <a:r>
              <a:rPr lang="cs-CZ" sz="2800" dirty="0" err="1"/>
              <a:t>War</a:t>
            </a:r>
            <a:r>
              <a:rPr lang="cs-CZ" sz="2800" dirty="0"/>
              <a:t>. </a:t>
            </a:r>
            <a:r>
              <a:rPr lang="cs-CZ" sz="2800" i="1" dirty="0"/>
              <a:t>International </a:t>
            </a:r>
            <a:r>
              <a:rPr lang="cs-CZ" sz="2800" i="1" dirty="0" err="1"/>
              <a:t>Studies</a:t>
            </a:r>
            <a:r>
              <a:rPr lang="cs-CZ" sz="2800" i="1" dirty="0"/>
              <a:t> </a:t>
            </a:r>
            <a:r>
              <a:rPr lang="cs-CZ" sz="2800" i="1" dirty="0" err="1"/>
              <a:t>Quarterly</a:t>
            </a:r>
            <a:r>
              <a:rPr lang="cs-CZ" sz="2800" i="1" dirty="0"/>
              <a:t>, </a:t>
            </a:r>
            <a:r>
              <a:rPr lang="cs-CZ" sz="2800" dirty="0"/>
              <a:t>1996 (40), 531-558.</a:t>
            </a:r>
          </a:p>
          <a:p>
            <a:r>
              <a:rPr lang="en-US" sz="2800" dirty="0"/>
              <a:t>Zeman, Petr. 2002. </a:t>
            </a:r>
            <a:r>
              <a:rPr lang="en-US" sz="2800" i="1" dirty="0" err="1"/>
              <a:t>Česká</a:t>
            </a:r>
            <a:r>
              <a:rPr lang="en-US" sz="2800" i="1" dirty="0"/>
              <a:t> </a:t>
            </a:r>
            <a:r>
              <a:rPr lang="en-US" sz="2800" i="1" dirty="0" err="1"/>
              <a:t>bezpečnostní</a:t>
            </a:r>
            <a:r>
              <a:rPr lang="en-US" sz="2800" i="1" dirty="0"/>
              <a:t> </a:t>
            </a:r>
            <a:r>
              <a:rPr lang="en-US" sz="2800" i="1" dirty="0" err="1"/>
              <a:t>terminologie</a:t>
            </a:r>
            <a:r>
              <a:rPr lang="en-US" sz="2800" i="1" dirty="0"/>
              <a:t>: </a:t>
            </a:r>
            <a:r>
              <a:rPr lang="en-US" sz="2800" i="1" dirty="0" err="1"/>
              <a:t>výklad</a:t>
            </a:r>
            <a:r>
              <a:rPr lang="en-US" sz="2800" i="1" dirty="0"/>
              <a:t> </a:t>
            </a:r>
            <a:r>
              <a:rPr lang="en-US" sz="2800" i="1" dirty="0" err="1"/>
              <a:t>základních</a:t>
            </a:r>
            <a:r>
              <a:rPr lang="en-US" sz="2800" i="1" dirty="0"/>
              <a:t> </a:t>
            </a:r>
            <a:r>
              <a:rPr lang="en-US" sz="2800" i="1" dirty="0" err="1"/>
              <a:t>pojmů</a:t>
            </a:r>
            <a:r>
              <a:rPr lang="en-US" sz="2800" dirty="0"/>
              <a:t>. Brno: </a:t>
            </a:r>
            <a:r>
              <a:rPr lang="en-US" sz="2800" dirty="0" err="1"/>
              <a:t>Masarykova</a:t>
            </a:r>
            <a:r>
              <a:rPr lang="en-US" sz="2800" dirty="0"/>
              <a:t> </a:t>
            </a:r>
            <a:r>
              <a:rPr lang="en-US" sz="2800" dirty="0" err="1"/>
              <a:t>univerzita</a:t>
            </a:r>
            <a:r>
              <a:rPr lang="en-US" sz="2800" dirty="0"/>
              <a:t>, </a:t>
            </a:r>
            <a:r>
              <a:rPr lang="en-US" sz="2800" dirty="0" err="1"/>
              <a:t>Mezinárodní</a:t>
            </a:r>
            <a:r>
              <a:rPr lang="en-US" sz="2800" dirty="0"/>
              <a:t> </a:t>
            </a:r>
            <a:r>
              <a:rPr lang="en-US" sz="2800" dirty="0" err="1"/>
              <a:t>politologický</a:t>
            </a:r>
            <a:r>
              <a:rPr lang="en-US" sz="2800" dirty="0"/>
              <a:t> </a:t>
            </a:r>
            <a:r>
              <a:rPr lang="en-US" sz="2800" dirty="0" err="1"/>
              <a:t>ústav</a:t>
            </a:r>
            <a:r>
              <a:rPr lang="en-US" sz="2800" dirty="0"/>
              <a:t>, </a:t>
            </a:r>
            <a:r>
              <a:rPr lang="en-US" sz="2800" dirty="0" err="1"/>
              <a:t>Ústav</a:t>
            </a:r>
            <a:r>
              <a:rPr lang="en-US" sz="2800" dirty="0"/>
              <a:t> </a:t>
            </a:r>
            <a:r>
              <a:rPr lang="en-US" sz="2800" dirty="0" err="1"/>
              <a:t>strategických</a:t>
            </a:r>
            <a:r>
              <a:rPr lang="en-US" sz="2800" dirty="0"/>
              <a:t> </a:t>
            </a:r>
            <a:r>
              <a:rPr lang="en-US" sz="2800" dirty="0" err="1"/>
              <a:t>studií</a:t>
            </a:r>
            <a:r>
              <a:rPr lang="en-US" sz="2800" dirty="0"/>
              <a:t> </a:t>
            </a:r>
            <a:r>
              <a:rPr lang="en-US" sz="2800" dirty="0" err="1"/>
              <a:t>Univerzity</a:t>
            </a:r>
            <a:r>
              <a:rPr lang="en-US" sz="2800" dirty="0"/>
              <a:t> </a:t>
            </a:r>
            <a:r>
              <a:rPr lang="en-US" sz="2800" dirty="0" err="1"/>
              <a:t>obrany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551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46440E-D7C1-541C-5D81-FC28F2396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Úvod do BSS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6DA89F-EE75-B2C8-BA6E-47C466144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9F8BA7-790E-5352-5EC6-AAA3CA3F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66EAE1-44C5-FAA9-6FE7-B62DA28BF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Dotazy? (</a:t>
            </a:r>
            <a:r>
              <a:rPr lang="cs-CZ" sz="2400" dirty="0">
                <a:hlinkClick r:id="rId2"/>
              </a:rPr>
              <a:t>jkleiner@mail.muni.cz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35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E2F89E-E8C1-61B6-FF38-5F2117EC0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FF2CA5-560C-219D-BA99-FD6D8B8EC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026" name="Picture 2" descr="Teorie motivace podle Maslowa | Mentem.cz">
            <a:extLst>
              <a:ext uri="{FF2B5EF4-FFF2-40B4-BE49-F238E27FC236}">
                <a16:creationId xmlns:a16="http://schemas.microsoft.com/office/drawing/2014/main" id="{828E97C0-02E0-8348-87A2-D9CBC6E7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"/>
            <a:ext cx="5638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2EDB72-A16B-6170-24D9-FB24B6E5FDCB}"/>
              </a:ext>
            </a:extLst>
          </p:cNvPr>
          <p:cNvSpPr txBox="1"/>
          <p:nvPr/>
        </p:nvSpPr>
        <p:spPr>
          <a:xfrm>
            <a:off x="6549390" y="5025926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i="1" dirty="0">
                <a:latin typeface="+mn-lt"/>
              </a:rPr>
              <a:t>Zdroj: Mentem.cz</a:t>
            </a:r>
          </a:p>
        </p:txBody>
      </p:sp>
    </p:spTree>
    <p:extLst>
      <p:ext uri="{BB962C8B-B14F-4D97-AF65-F5344CB8AC3E}">
        <p14:creationId xmlns:p14="http://schemas.microsoft.com/office/powerpoint/2010/main" val="323687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FC47EB-BAB6-7AD2-461D-7E23A9892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A7CB25-7EB3-2B2B-9F6D-AC753B385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43E5AD-2125-9130-BC4B-2A919952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II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809005-C362-8873-7BA7-15C971C9D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referenčního objektu pak příslušné definice:</a:t>
            </a:r>
          </a:p>
          <a:p>
            <a:pPr lvl="1"/>
            <a:r>
              <a:rPr lang="cs-CZ" dirty="0"/>
              <a:t>Např. stát – 3 hlavní cíle:</a:t>
            </a:r>
          </a:p>
          <a:p>
            <a:pPr lvl="1"/>
            <a:r>
              <a:rPr lang="cs-CZ" dirty="0"/>
              <a:t>1) Eliminace hrozeb (vojenských/nevojenských).</a:t>
            </a:r>
          </a:p>
          <a:p>
            <a:pPr lvl="1"/>
            <a:r>
              <a:rPr lang="cs-CZ" dirty="0"/>
              <a:t>2) Zajištění vnitřního pořádku a soudržnosti.</a:t>
            </a:r>
          </a:p>
          <a:p>
            <a:pPr lvl="1"/>
            <a:r>
              <a:rPr lang="cs-CZ" dirty="0"/>
              <a:t>3) Spravedlnost a bezpečnost pro občany.</a:t>
            </a:r>
          </a:p>
          <a:p>
            <a:endParaRPr lang="cs-CZ" dirty="0"/>
          </a:p>
          <a:p>
            <a:r>
              <a:rPr lang="cs-CZ" dirty="0"/>
              <a:t>Nemůže být nikdy absolutní, pouze relativní.</a:t>
            </a:r>
          </a:p>
          <a:p>
            <a:r>
              <a:rPr lang="cs-CZ" dirty="0"/>
              <a:t>Rozdílné přístupy na základě škol, teorií a paradigmat – vliv teorií MVZ.</a:t>
            </a:r>
          </a:p>
          <a:p>
            <a:r>
              <a:rPr lang="cs-CZ" dirty="0"/>
              <a:t> + </a:t>
            </a:r>
            <a:r>
              <a:rPr lang="cs-CZ" dirty="0" err="1"/>
              <a:t>Security</a:t>
            </a:r>
            <a:r>
              <a:rPr lang="cs-CZ" dirty="0"/>
              <a:t> vs. </a:t>
            </a:r>
            <a:r>
              <a:rPr lang="cs-CZ" dirty="0" err="1"/>
              <a:t>safety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43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06C6E6-0DD5-9F76-70D6-4A42BDCAB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FE8C39-F703-3560-C100-788259682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D2BE66-D10B-C478-C4A7-A6A1B19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soutěž I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6DC7CA-D568-DB8D-0B1D-5952EA2DE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Ústřední pojem realismu.</a:t>
            </a:r>
          </a:p>
          <a:p>
            <a:r>
              <a:rPr lang="cs-CZ" dirty="0"/>
              <a:t>Předpoklad, že všechny státy upevňují </a:t>
            </a:r>
            <a:r>
              <a:rPr lang="cs-CZ" b="1" dirty="0"/>
              <a:t>svou</a:t>
            </a:r>
            <a:r>
              <a:rPr lang="cs-CZ" dirty="0"/>
              <a:t> bezpečnost skrze relativní výhody (oproti absolutním v liberalismu)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„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safe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sorry</a:t>
            </a:r>
            <a:r>
              <a:rPr lang="cs-CZ" dirty="0"/>
              <a:t>“.</a:t>
            </a:r>
          </a:p>
          <a:p>
            <a:r>
              <a:rPr lang="cs-CZ" dirty="0"/>
              <a:t>„</a:t>
            </a:r>
            <a:r>
              <a:rPr lang="cs-CZ" dirty="0" err="1"/>
              <a:t>Self-help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“.</a:t>
            </a:r>
          </a:p>
          <a:p>
            <a:r>
              <a:rPr lang="cs-CZ" dirty="0"/>
              <a:t>Obavy a strach &gt; důvěra.</a:t>
            </a:r>
          </a:p>
        </p:txBody>
      </p:sp>
    </p:spTree>
    <p:extLst>
      <p:ext uri="{BB962C8B-B14F-4D97-AF65-F5344CB8AC3E}">
        <p14:creationId xmlns:p14="http://schemas.microsoft.com/office/powerpoint/2010/main" val="88893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21BC1-ECD1-9B79-4CCC-E171DB4D3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3D36A-34A3-B485-A91F-240AA50BF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AA912D-BBF5-A912-DD88-551E74E4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soutěž II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A0A802-F476-38C2-FC2B-9D53AAB6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Pojí se s typy systémů mezinárodní dělby moci.</a:t>
            </a:r>
          </a:p>
          <a:p>
            <a:r>
              <a:rPr lang="cs-CZ" dirty="0" err="1"/>
              <a:t>Unipolarita</a:t>
            </a:r>
            <a:r>
              <a:rPr lang="cs-CZ" dirty="0"/>
              <a:t>, bipolarita, vyvážená </a:t>
            </a:r>
            <a:r>
              <a:rPr lang="cs-CZ" dirty="0" err="1"/>
              <a:t>multipolarita</a:t>
            </a:r>
            <a:r>
              <a:rPr lang="cs-CZ" dirty="0"/>
              <a:t>, nevyvážená </a:t>
            </a:r>
            <a:r>
              <a:rPr lang="cs-CZ" dirty="0" err="1"/>
              <a:t>multipolarita</a:t>
            </a:r>
            <a:r>
              <a:rPr lang="cs-CZ" dirty="0"/>
              <a:t>.</a:t>
            </a:r>
          </a:p>
          <a:p>
            <a:r>
              <a:rPr lang="cs-CZ" b="1" dirty="0" err="1"/>
              <a:t>Balancing</a:t>
            </a:r>
            <a:r>
              <a:rPr lang="cs-CZ" dirty="0"/>
              <a:t> (vyvažování), </a:t>
            </a:r>
            <a:r>
              <a:rPr lang="cs-CZ" b="1" dirty="0" err="1"/>
              <a:t>bandwagoning</a:t>
            </a:r>
            <a:r>
              <a:rPr lang="cs-CZ" b="1" dirty="0"/>
              <a:t> </a:t>
            </a:r>
            <a:r>
              <a:rPr lang="cs-CZ" dirty="0"/>
              <a:t>(pragmatické připojení k hegemonovi).</a:t>
            </a:r>
          </a:p>
          <a:p>
            <a:r>
              <a:rPr lang="cs-CZ" dirty="0"/>
              <a:t>Koncert velmocí 1815-1914.</a:t>
            </a:r>
          </a:p>
          <a:p>
            <a:r>
              <a:rPr lang="cs-CZ" b="1" dirty="0"/>
              <a:t>Rovnováha sil</a:t>
            </a:r>
            <a:r>
              <a:rPr lang="cs-CZ" dirty="0"/>
              <a:t>: jediná možnost míru (dle realistů).</a:t>
            </a:r>
          </a:p>
          <a:p>
            <a:r>
              <a:rPr lang="cs-CZ" dirty="0"/>
              <a:t>Role </a:t>
            </a:r>
            <a:r>
              <a:rPr lang="cs-CZ" b="1" dirty="0"/>
              <a:t>odstrašení </a:t>
            </a:r>
            <a:r>
              <a:rPr lang="cs-CZ" dirty="0"/>
              <a:t>(např. doktrína MAD).</a:t>
            </a:r>
          </a:p>
        </p:txBody>
      </p:sp>
    </p:spTree>
    <p:extLst>
      <p:ext uri="{BB962C8B-B14F-4D97-AF65-F5344CB8AC3E}">
        <p14:creationId xmlns:p14="http://schemas.microsoft.com/office/powerpoint/2010/main" val="26039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CD111-85C9-4FDC-BF4D-7A670BCFD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758C8B-A2E6-B48D-2440-F3C98AF70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456A8A-1889-F075-9D59-0EABC1E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(sektory) bezpečnosti (Eichler, 2009; </a:t>
            </a:r>
            <a:r>
              <a:rPr lang="cs-CZ" dirty="0" err="1"/>
              <a:t>Buzan</a:t>
            </a:r>
            <a:r>
              <a:rPr lang="cs-CZ" dirty="0"/>
              <a:t> a kol., 2005)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48C009-89F0-07DB-BD9D-AE96C931C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Bezpečnost = vojenství </a:t>
            </a:r>
            <a:r>
              <a:rPr lang="cs-CZ" dirty="0">
                <a:sym typeface="Wingdings" panose="05000000000000000000" pitchFamily="2" charset="2"/>
              </a:rPr>
              <a:t> cca </a:t>
            </a:r>
            <a:r>
              <a:rPr lang="cs-CZ" dirty="0"/>
              <a:t>80. léta 20. století – rozšíření a prohloubení pojmu – Kodaňská škola </a:t>
            </a:r>
            <a:r>
              <a:rPr lang="cs-CZ" dirty="0">
                <a:sym typeface="Wingdings" panose="05000000000000000000" pitchFamily="2" charset="2"/>
              </a:rPr>
              <a:t> sektory: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Vojenská bezpečnost.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Societální</a:t>
            </a:r>
            <a:r>
              <a:rPr lang="cs-CZ" dirty="0">
                <a:sym typeface="Wingdings" panose="05000000000000000000" pitchFamily="2" charset="2"/>
              </a:rPr>
              <a:t>, politická, environmentální, ekonomická.</a:t>
            </a:r>
          </a:p>
          <a:p>
            <a:pPr marL="3240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Sekuritizace</a:t>
            </a:r>
            <a:r>
              <a:rPr lang="cs-CZ" dirty="0">
                <a:sym typeface="Wingdings" panose="05000000000000000000" pitchFamily="2" charset="2"/>
              </a:rPr>
              <a:t> – řečový akt (pokračování </a:t>
            </a:r>
            <a:r>
              <a:rPr lang="cs-CZ" b="1" dirty="0">
                <a:sym typeface="Wingdings" panose="05000000000000000000" pitchFamily="2" charset="2"/>
              </a:rPr>
              <a:t>politizace</a:t>
            </a:r>
            <a:r>
              <a:rPr lang="cs-CZ" dirty="0">
                <a:sym typeface="Wingdings" panose="05000000000000000000" pitchFamily="2" charset="2"/>
              </a:rPr>
              <a:t>).</a:t>
            </a:r>
          </a:p>
          <a:p>
            <a:r>
              <a:rPr lang="cs-CZ" dirty="0">
                <a:sym typeface="Wingdings" panose="05000000000000000000" pitchFamily="2" charset="2"/>
              </a:rPr>
              <a:t>Více viz následující přednáška.</a:t>
            </a:r>
          </a:p>
          <a:p>
            <a:r>
              <a:rPr lang="cs-CZ" dirty="0">
                <a:sym typeface="Wingdings" panose="05000000000000000000" pitchFamily="2" charset="2"/>
              </a:rPr>
              <a:t>+ Kritická bezpečnostní studia (</a:t>
            </a:r>
            <a:r>
              <a:rPr lang="cs-CZ" dirty="0" err="1">
                <a:sym typeface="Wingdings" panose="05000000000000000000" pitchFamily="2" charset="2"/>
              </a:rPr>
              <a:t>Fierke</a:t>
            </a:r>
            <a:r>
              <a:rPr lang="cs-CZ" dirty="0">
                <a:sym typeface="Wingdings" panose="05000000000000000000" pitchFamily="2" charset="2"/>
              </a:rPr>
              <a:t>, 2015): čí bezpečnost?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Role feminismu, postmodernismu, kritické teorie, marxismu apod.</a:t>
            </a:r>
          </a:p>
        </p:txBody>
      </p:sp>
    </p:spTree>
    <p:extLst>
      <p:ext uri="{BB962C8B-B14F-4D97-AF65-F5344CB8AC3E}">
        <p14:creationId xmlns:p14="http://schemas.microsoft.com/office/powerpoint/2010/main" val="63081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0F807E-44C6-B688-CDDF-4BDB8EDF03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25400-19B9-FEE2-D499-7704D66A8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E8557B-9424-C9A1-4EC5-DE93953E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dilema (Eichler,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B67AF9-82EB-3F31-D480-6F084D12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26292"/>
            <a:ext cx="10753200" cy="4139998"/>
          </a:xfrm>
        </p:spPr>
        <p:txBody>
          <a:bodyPr/>
          <a:lstStyle/>
          <a:p>
            <a:r>
              <a:rPr lang="cs-CZ" sz="2000" dirty="0"/>
              <a:t>Původně spjato s realismem, nyní </a:t>
            </a:r>
            <a:r>
              <a:rPr lang="cs-CZ" sz="2000" b="1" dirty="0"/>
              <a:t>obecně užívaný termín</a:t>
            </a:r>
            <a:r>
              <a:rPr lang="cs-CZ" sz="2000" dirty="0"/>
              <a:t>.</a:t>
            </a:r>
          </a:p>
          <a:p>
            <a:r>
              <a:rPr lang="cs-CZ" sz="2000" dirty="0"/>
              <a:t>Stát A začne zbrojit, není jasné, jestli zbrojí obranně nebo útočně </a:t>
            </a:r>
            <a:r>
              <a:rPr lang="cs-CZ" sz="2000" dirty="0">
                <a:sym typeface="Wingdings" panose="05000000000000000000" pitchFamily="2" charset="2"/>
              </a:rPr>
              <a:t> stát B ho dorovnává  stát A to vnímá jako oslabení své relativní pozice a přidává  spirála končící konfliktem nebo deeskalací.</a:t>
            </a:r>
          </a:p>
          <a:p>
            <a:r>
              <a:rPr lang="cs-CZ" sz="2000" dirty="0">
                <a:sym typeface="Wingdings" panose="05000000000000000000" pitchFamily="2" charset="2"/>
              </a:rPr>
              <a:t>Role </a:t>
            </a:r>
            <a:r>
              <a:rPr lang="cs-CZ" sz="2000" b="1" dirty="0">
                <a:sym typeface="Wingdings" panose="05000000000000000000" pitchFamily="2" charset="2"/>
              </a:rPr>
              <a:t>teorie her </a:t>
            </a:r>
            <a:r>
              <a:rPr lang="cs-CZ" sz="2000" dirty="0">
                <a:sym typeface="Wingdings" panose="05000000000000000000" pitchFamily="2" charset="2"/>
              </a:rPr>
              <a:t>(vězňovo dilema, </a:t>
            </a:r>
            <a:r>
              <a:rPr lang="cs-CZ" sz="2000" dirty="0" err="1">
                <a:sym typeface="Wingdings" panose="05000000000000000000" pitchFamily="2" charset="2"/>
              </a:rPr>
              <a:t>chicken</a:t>
            </a:r>
            <a:r>
              <a:rPr lang="cs-CZ" sz="2000" dirty="0">
                <a:sym typeface="Wingdings" panose="05000000000000000000" pitchFamily="2" charset="2"/>
              </a:rPr>
              <a:t> game atd.) – simulace různých scénářů a statistické vyčíslení pravděpodobnosti.</a:t>
            </a:r>
          </a:p>
          <a:p>
            <a:r>
              <a:rPr lang="cs-CZ" sz="2000" dirty="0"/>
              <a:t>Z opačné výchozí pozice se bavíme o </a:t>
            </a:r>
            <a:r>
              <a:rPr lang="cs-CZ" sz="2000" b="1" dirty="0"/>
              <a:t>bezpečnostní spolupráci, </a:t>
            </a:r>
            <a:r>
              <a:rPr lang="cs-CZ" sz="2000" dirty="0"/>
              <a:t>jejímž projevem mohou být bezpečnostní společenství (např. USA a Kanada, ČR a SR apod.).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642794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 do BSS_academic 101</Template>
  <TotalTime>666</TotalTime>
  <Words>1995</Words>
  <Application>Microsoft Office PowerPoint</Application>
  <PresentationFormat>Širokoúhlá obrazovka</PresentationFormat>
  <Paragraphs>224</Paragraphs>
  <Slides>31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Arial Nova</vt:lpstr>
      <vt:lpstr>Tahoma</vt:lpstr>
      <vt:lpstr>Wingdings</vt:lpstr>
      <vt:lpstr>Prezentace_MU_CZ</vt:lpstr>
      <vt:lpstr>Terminologie BSS</vt:lpstr>
      <vt:lpstr>Outline</vt:lpstr>
      <vt:lpstr>Bezpečnost I (Eichler, 2009)</vt:lpstr>
      <vt:lpstr>Prezentace aplikace PowerPoint</vt:lpstr>
      <vt:lpstr>Bezpečnost II (Eichler, 2009)</vt:lpstr>
      <vt:lpstr>Bezpečnostní soutěž I (Eichler, 2009)</vt:lpstr>
      <vt:lpstr>Bezpečnostní soutěž II (Eichler, 2009)</vt:lpstr>
      <vt:lpstr>Dimenze (sektory) bezpečnosti (Eichler, 2009; Buzan a kol., 2005)</vt:lpstr>
      <vt:lpstr>Bezpečnostní dilema (Eichler, 2009)</vt:lpstr>
      <vt:lpstr>Válka I (Williams, 2018)</vt:lpstr>
      <vt:lpstr>Válka II (Williams, 2018)</vt:lpstr>
      <vt:lpstr>Válka je:</vt:lpstr>
      <vt:lpstr>Válka nebo rivalita? (Vasquez, 1996)</vt:lpstr>
      <vt:lpstr>Kvantitativní práh války (Seybolt, 2001)</vt:lpstr>
      <vt:lpstr>Válka a mír (Eichler, 2009)</vt:lpstr>
      <vt:lpstr>Nové války (Mello, 2010 cit. dle Williams, 2018)</vt:lpstr>
      <vt:lpstr>Je možná kyberválka?</vt:lpstr>
      <vt:lpstr>Kyberválka?</vt:lpstr>
      <vt:lpstr>Proč bychom se měli zabývat konflikty a lidskou a národní bezpečností daleko od našich hranic?</vt:lpstr>
      <vt:lpstr>Efekt bumerangu (Liotta, 2002) </vt:lpstr>
      <vt:lpstr>Terorismus – definiční noční můra (Schmid, 2011) </vt:lpstr>
      <vt:lpstr>Prezentace aplikace PowerPoint</vt:lpstr>
      <vt:lpstr>Precizovaná definice terorismu (Schmid, 2011, s. 86)</vt:lpstr>
      <vt:lpstr>Kyberterorismus?</vt:lpstr>
      <vt:lpstr>Kyberterorismus a hacktivismus (Marsili, 2019) </vt:lpstr>
      <vt:lpstr>Vigilantismus (Bateson, 2021) </vt:lpstr>
      <vt:lpstr>Prezentace aplikace PowerPoint</vt:lpstr>
      <vt:lpstr>Reference I</vt:lpstr>
      <vt:lpstr>Reference II</vt:lpstr>
      <vt:lpstr>Reference III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život 101</dc:title>
  <dc:creator>Jan Kleiner</dc:creator>
  <cp:lastModifiedBy>Jan Kleiner</cp:lastModifiedBy>
  <cp:revision>60</cp:revision>
  <cp:lastPrinted>1601-01-01T00:00:00Z</cp:lastPrinted>
  <dcterms:created xsi:type="dcterms:W3CDTF">2023-09-18T07:45:09Z</dcterms:created>
  <dcterms:modified xsi:type="dcterms:W3CDTF">2023-10-25T11:41:43Z</dcterms:modified>
</cp:coreProperties>
</file>