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333" r:id="rId3"/>
    <p:sldId id="329" r:id="rId4"/>
    <p:sldId id="328" r:id="rId5"/>
    <p:sldId id="330" r:id="rId6"/>
    <p:sldId id="334" r:id="rId7"/>
    <p:sldId id="341" r:id="rId8"/>
    <p:sldId id="332" r:id="rId9"/>
    <p:sldId id="335" r:id="rId10"/>
    <p:sldId id="336" r:id="rId11"/>
    <p:sldId id="337" r:id="rId12"/>
    <p:sldId id="318" r:id="rId13"/>
    <p:sldId id="342" r:id="rId14"/>
    <p:sldId id="338" r:id="rId15"/>
    <p:sldId id="339" r:id="rId16"/>
    <p:sldId id="326" r:id="rId17"/>
    <p:sldId id="317" r:id="rId18"/>
    <p:sldId id="327" r:id="rId19"/>
    <p:sldId id="320" r:id="rId20"/>
    <p:sldId id="340" r:id="rId21"/>
    <p:sldId id="343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33"/>
            <p14:sldId id="329"/>
            <p14:sldId id="328"/>
            <p14:sldId id="330"/>
            <p14:sldId id="334"/>
            <p14:sldId id="341"/>
            <p14:sldId id="332"/>
            <p14:sldId id="335"/>
            <p14:sldId id="336"/>
            <p14:sldId id="337"/>
            <p14:sldId id="318"/>
            <p14:sldId id="342"/>
            <p14:sldId id="338"/>
            <p14:sldId id="339"/>
            <p14:sldId id="326"/>
            <p14:sldId id="317"/>
            <p14:sldId id="327"/>
            <p14:sldId id="320"/>
            <p14:sldId id="340"/>
            <p14:sldId id="343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AD6FA-44C5-4474-B7B7-F150D0052954}" v="5" dt="2023-09-22T08:22:42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87073CE6-35A0-4C78-BB04-A457DC95A78C}"/>
    <pc:docChg chg="modSld">
      <pc:chgData name="Lucie Konečná" userId="e77d300807919a1d" providerId="LiveId" clId="{87073CE6-35A0-4C78-BB04-A457DC95A78C}" dt="2023-04-07T15:04:55.545" v="40" actId="1076"/>
      <pc:docMkLst>
        <pc:docMk/>
      </pc:docMkLst>
      <pc:sldChg chg="modSp mod">
        <pc:chgData name="Lucie Konečná" userId="e77d300807919a1d" providerId="LiveId" clId="{87073CE6-35A0-4C78-BB04-A457DC95A78C}" dt="2023-04-07T13:37:37.992" v="7" actId="20577"/>
        <pc:sldMkLst>
          <pc:docMk/>
          <pc:sldMk cId="2497236001" sldId="256"/>
        </pc:sldMkLst>
        <pc:spChg chg="mod">
          <ac:chgData name="Lucie Konečná" userId="e77d300807919a1d" providerId="LiveId" clId="{87073CE6-35A0-4C78-BB04-A457DC95A78C}" dt="2023-04-07T13:37:37.992" v="7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87073CE6-35A0-4C78-BB04-A457DC95A78C}" dt="2023-04-07T14:12:14.959" v="36" actId="20577"/>
        <pc:sldMkLst>
          <pc:docMk/>
          <pc:sldMk cId="2631416446" sldId="328"/>
        </pc:sldMkLst>
        <pc:spChg chg="mod">
          <ac:chgData name="Lucie Konečná" userId="e77d300807919a1d" providerId="LiveId" clId="{87073CE6-35A0-4C78-BB04-A457DC95A78C}" dt="2023-04-07T14:12:14.959" v="36" actId="20577"/>
          <ac:spMkLst>
            <pc:docMk/>
            <pc:sldMk cId="2631416446" sldId="328"/>
            <ac:spMk id="3" creationId="{60D7DB2C-FD0E-0B65-2488-D0B62E7800FD}"/>
          </ac:spMkLst>
        </pc:spChg>
      </pc:sldChg>
      <pc:sldChg chg="modSp mod">
        <pc:chgData name="Lucie Konečná" userId="e77d300807919a1d" providerId="LiveId" clId="{87073CE6-35A0-4C78-BB04-A457DC95A78C}" dt="2023-04-07T13:48:57.527" v="17" actId="20577"/>
        <pc:sldMkLst>
          <pc:docMk/>
          <pc:sldMk cId="1468921059" sldId="329"/>
        </pc:sldMkLst>
        <pc:spChg chg="mod">
          <ac:chgData name="Lucie Konečná" userId="e77d300807919a1d" providerId="LiveId" clId="{87073CE6-35A0-4C78-BB04-A457DC95A78C}" dt="2023-04-07T13:48:57.527" v="17" actId="20577"/>
          <ac:spMkLst>
            <pc:docMk/>
            <pc:sldMk cId="1468921059" sldId="329"/>
            <ac:spMk id="3" creationId="{2B1B508D-2F97-68E0-DBBC-F94F89B12506}"/>
          </ac:spMkLst>
        </pc:spChg>
      </pc:sldChg>
      <pc:sldChg chg="modSp mod">
        <pc:chgData name="Lucie Konečná" userId="e77d300807919a1d" providerId="LiveId" clId="{87073CE6-35A0-4C78-BB04-A457DC95A78C}" dt="2023-04-07T14:32:51.291" v="37" actId="20577"/>
        <pc:sldMkLst>
          <pc:docMk/>
          <pc:sldMk cId="2661752214" sldId="334"/>
        </pc:sldMkLst>
        <pc:spChg chg="mod">
          <ac:chgData name="Lucie Konečná" userId="e77d300807919a1d" providerId="LiveId" clId="{87073CE6-35A0-4C78-BB04-A457DC95A78C}" dt="2023-04-07T14:32:51.291" v="37" actId="20577"/>
          <ac:spMkLst>
            <pc:docMk/>
            <pc:sldMk cId="2661752214" sldId="334"/>
            <ac:spMk id="3" creationId="{ACE98589-466C-3EED-8872-84C0C4112B9F}"/>
          </ac:spMkLst>
        </pc:spChg>
      </pc:sldChg>
      <pc:sldChg chg="modSp mod">
        <pc:chgData name="Lucie Konečná" userId="e77d300807919a1d" providerId="LiveId" clId="{87073CE6-35A0-4C78-BB04-A457DC95A78C}" dt="2023-04-07T15:04:55.545" v="40" actId="1076"/>
        <pc:sldMkLst>
          <pc:docMk/>
          <pc:sldMk cId="2141562520" sldId="336"/>
        </pc:sldMkLst>
        <pc:picChg chg="mod">
          <ac:chgData name="Lucie Konečná" userId="e77d300807919a1d" providerId="LiveId" clId="{87073CE6-35A0-4C78-BB04-A457DC95A78C}" dt="2023-04-07T15:04:55.545" v="40" actId="1076"/>
          <ac:picMkLst>
            <pc:docMk/>
            <pc:sldMk cId="2141562520" sldId="336"/>
            <ac:picMk id="5" creationId="{BA75592E-2EEC-6DD8-B502-A2572550EBAC}"/>
          </ac:picMkLst>
        </pc:picChg>
      </pc:sldChg>
    </pc:docChg>
  </pc:docChgLst>
  <pc:docChgLst>
    <pc:chgData name="Lucie Konečná" userId="e77d300807919a1d" providerId="LiveId" clId="{D59AD6FA-44C5-4474-B7B7-F150D0052954}"/>
    <pc:docChg chg="undo custSel modSld">
      <pc:chgData name="Lucie Konečná" userId="e77d300807919a1d" providerId="LiveId" clId="{D59AD6FA-44C5-4474-B7B7-F150D0052954}" dt="2023-09-24T15:02:09.868" v="51" actId="20577"/>
      <pc:docMkLst>
        <pc:docMk/>
      </pc:docMkLst>
      <pc:sldChg chg="modSp mod">
        <pc:chgData name="Lucie Konečná" userId="e77d300807919a1d" providerId="LiveId" clId="{D59AD6FA-44C5-4474-B7B7-F150D0052954}" dt="2023-09-21T14:05:54.900" v="5" actId="20577"/>
        <pc:sldMkLst>
          <pc:docMk/>
          <pc:sldMk cId="2497236001" sldId="256"/>
        </pc:sldMkLst>
        <pc:spChg chg="mod">
          <ac:chgData name="Lucie Konečná" userId="e77d300807919a1d" providerId="LiveId" clId="{D59AD6FA-44C5-4474-B7B7-F150D0052954}" dt="2023-09-21T14:05:54.900" v="5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addSp delSp modSp mod">
        <pc:chgData name="Lucie Konečná" userId="e77d300807919a1d" providerId="LiveId" clId="{D59AD6FA-44C5-4474-B7B7-F150D0052954}" dt="2023-09-22T08:22:51.463" v="24" actId="14100"/>
        <pc:sldMkLst>
          <pc:docMk/>
          <pc:sldMk cId="2389159531" sldId="318"/>
        </pc:sldMkLst>
        <pc:spChg chg="del mod">
          <ac:chgData name="Lucie Konečná" userId="e77d300807919a1d" providerId="LiveId" clId="{D59AD6FA-44C5-4474-B7B7-F150D0052954}" dt="2023-09-22T08:22:14.858" v="15"/>
          <ac:spMkLst>
            <pc:docMk/>
            <pc:sldMk cId="2389159531" sldId="318"/>
            <ac:spMk id="3" creationId="{3F0F85D2-93A1-4FFF-3E39-FDDCC30C3E69}"/>
          </ac:spMkLst>
        </pc:spChg>
        <pc:picChg chg="del">
          <ac:chgData name="Lucie Konečná" userId="e77d300807919a1d" providerId="LiveId" clId="{D59AD6FA-44C5-4474-B7B7-F150D0052954}" dt="2023-09-22T08:21:57.092" v="6" actId="478"/>
          <ac:picMkLst>
            <pc:docMk/>
            <pc:sldMk cId="2389159531" sldId="318"/>
            <ac:picMk id="4" creationId="{DBA404A8-F71A-599D-BF83-F3DA69EAA364}"/>
          </ac:picMkLst>
        </pc:picChg>
        <pc:picChg chg="del">
          <ac:chgData name="Lucie Konečná" userId="e77d300807919a1d" providerId="LiveId" clId="{D59AD6FA-44C5-4474-B7B7-F150D0052954}" dt="2023-09-22T08:21:58.708" v="7" actId="478"/>
          <ac:picMkLst>
            <pc:docMk/>
            <pc:sldMk cId="2389159531" sldId="318"/>
            <ac:picMk id="5" creationId="{7997C6EE-87ED-16CE-905B-11314521A4BD}"/>
          </ac:picMkLst>
        </pc:picChg>
        <pc:picChg chg="del">
          <ac:chgData name="Lucie Konečná" userId="e77d300807919a1d" providerId="LiveId" clId="{D59AD6FA-44C5-4474-B7B7-F150D0052954}" dt="2023-09-22T08:21:59.996" v="8" actId="478"/>
          <ac:picMkLst>
            <pc:docMk/>
            <pc:sldMk cId="2389159531" sldId="318"/>
            <ac:picMk id="6" creationId="{B652CD8E-F760-2DC5-AC3C-68C0A4EBA047}"/>
          </ac:picMkLst>
        </pc:picChg>
        <pc:picChg chg="add del mod">
          <ac:chgData name="Lucie Konečná" userId="e77d300807919a1d" providerId="LiveId" clId="{D59AD6FA-44C5-4474-B7B7-F150D0052954}" dt="2023-09-22T08:22:13.375" v="14"/>
          <ac:picMkLst>
            <pc:docMk/>
            <pc:sldMk cId="2389159531" sldId="318"/>
            <ac:picMk id="7" creationId="{1D451982-12AB-8C2A-9AF2-B11310C04858}"/>
          </ac:picMkLst>
        </pc:picChg>
        <pc:picChg chg="add mod">
          <ac:chgData name="Lucie Konečná" userId="e77d300807919a1d" providerId="LiveId" clId="{D59AD6FA-44C5-4474-B7B7-F150D0052954}" dt="2023-09-22T08:22:21.306" v="17" actId="14100"/>
          <ac:picMkLst>
            <pc:docMk/>
            <pc:sldMk cId="2389159531" sldId="318"/>
            <ac:picMk id="8" creationId="{9949CD2B-B601-3A5E-0434-5CAB8463BC01}"/>
          </ac:picMkLst>
        </pc:picChg>
        <pc:picChg chg="add mod">
          <ac:chgData name="Lucie Konečná" userId="e77d300807919a1d" providerId="LiveId" clId="{D59AD6FA-44C5-4474-B7B7-F150D0052954}" dt="2023-09-22T08:22:35.350" v="20" actId="14100"/>
          <ac:picMkLst>
            <pc:docMk/>
            <pc:sldMk cId="2389159531" sldId="318"/>
            <ac:picMk id="9" creationId="{DBC62C37-2315-0A93-85A5-14E75BB4C54D}"/>
          </ac:picMkLst>
        </pc:picChg>
        <pc:picChg chg="add mod">
          <ac:chgData name="Lucie Konečná" userId="e77d300807919a1d" providerId="LiveId" clId="{D59AD6FA-44C5-4474-B7B7-F150D0052954}" dt="2023-09-22T08:22:51.463" v="24" actId="14100"/>
          <ac:picMkLst>
            <pc:docMk/>
            <pc:sldMk cId="2389159531" sldId="318"/>
            <ac:picMk id="10" creationId="{4291C292-E0D1-43DC-29C3-F92FA504B6AA}"/>
          </ac:picMkLst>
        </pc:picChg>
      </pc:sldChg>
      <pc:sldChg chg="modSp mod">
        <pc:chgData name="Lucie Konečná" userId="e77d300807919a1d" providerId="LiveId" clId="{D59AD6FA-44C5-4474-B7B7-F150D0052954}" dt="2023-09-24T14:56:07.385" v="35" actId="20577"/>
        <pc:sldMkLst>
          <pc:docMk/>
          <pc:sldMk cId="3516077480" sldId="330"/>
        </pc:sldMkLst>
        <pc:spChg chg="mod">
          <ac:chgData name="Lucie Konečná" userId="e77d300807919a1d" providerId="LiveId" clId="{D59AD6FA-44C5-4474-B7B7-F150D0052954}" dt="2023-09-24T14:56:07.385" v="35" actId="20577"/>
          <ac:spMkLst>
            <pc:docMk/>
            <pc:sldMk cId="3516077480" sldId="330"/>
            <ac:spMk id="4" creationId="{AE7D6549-5B6F-F4BA-CE54-01DB897DA191}"/>
          </ac:spMkLst>
        </pc:spChg>
      </pc:sldChg>
      <pc:sldChg chg="modSp mod">
        <pc:chgData name="Lucie Konečná" userId="e77d300807919a1d" providerId="LiveId" clId="{D59AD6FA-44C5-4474-B7B7-F150D0052954}" dt="2023-09-24T15:02:09.868" v="51" actId="20577"/>
        <pc:sldMkLst>
          <pc:docMk/>
          <pc:sldMk cId="2661752214" sldId="334"/>
        </pc:sldMkLst>
        <pc:spChg chg="mod">
          <ac:chgData name="Lucie Konečná" userId="e77d300807919a1d" providerId="LiveId" clId="{D59AD6FA-44C5-4474-B7B7-F150D0052954}" dt="2023-09-24T15:02:09.868" v="51" actId="20577"/>
          <ac:spMkLst>
            <pc:docMk/>
            <pc:sldMk cId="2661752214" sldId="334"/>
            <ac:spMk id="3" creationId="{ACE98589-466C-3EED-8872-84C0C4112B9F}"/>
          </ac:spMkLst>
        </pc:spChg>
      </pc:sldChg>
    </pc:docChg>
  </pc:docChgLst>
  <pc:docChgLst>
    <pc:chgData name="Lucie Konečná" userId="e77d300807919a1d" providerId="LiveId" clId="{32388D6B-607A-41B9-8A00-FF7DF223B39F}"/>
    <pc:docChg chg="undo custSel addSld delSld modSld modSection">
      <pc:chgData name="Lucie Konečná" userId="e77d300807919a1d" providerId="LiveId" clId="{32388D6B-607A-41B9-8A00-FF7DF223B39F}" dt="2023-06-10T16:54:37.407" v="134" actId="20577"/>
      <pc:docMkLst>
        <pc:docMk/>
      </pc:docMkLst>
      <pc:sldChg chg="modSp mod">
        <pc:chgData name="Lucie Konečná" userId="e77d300807919a1d" providerId="LiveId" clId="{32388D6B-607A-41B9-8A00-FF7DF223B39F}" dt="2023-06-10T16:37:11.638" v="3" actId="27636"/>
        <pc:sldMkLst>
          <pc:docMk/>
          <pc:sldMk cId="2497236001" sldId="256"/>
        </pc:sldMkLst>
        <pc:spChg chg="mod">
          <ac:chgData name="Lucie Konečná" userId="e77d300807919a1d" providerId="LiveId" clId="{32388D6B-607A-41B9-8A00-FF7DF223B39F}" dt="2023-06-10T16:37:11.638" v="3" actId="27636"/>
          <ac:spMkLst>
            <pc:docMk/>
            <pc:sldMk cId="2497236001" sldId="256"/>
            <ac:spMk id="3" creationId="{25C607AE-408D-4A1E-8B41-B0D674A46CCD}"/>
          </ac:spMkLst>
        </pc:spChg>
      </pc:sldChg>
      <pc:sldChg chg="add">
        <pc:chgData name="Lucie Konečná" userId="e77d300807919a1d" providerId="LiveId" clId="{32388D6B-607A-41B9-8A00-FF7DF223B39F}" dt="2023-06-10T16:42:22.610" v="8"/>
        <pc:sldMkLst>
          <pc:docMk/>
          <pc:sldMk cId="3380726325" sldId="317"/>
        </pc:sldMkLst>
      </pc:sldChg>
      <pc:sldChg chg="add">
        <pc:chgData name="Lucie Konečná" userId="e77d300807919a1d" providerId="LiveId" clId="{32388D6B-607A-41B9-8A00-FF7DF223B39F}" dt="2023-06-10T16:44:13.820" v="11"/>
        <pc:sldMkLst>
          <pc:docMk/>
          <pc:sldMk cId="2389159531" sldId="318"/>
        </pc:sldMkLst>
      </pc:sldChg>
      <pc:sldChg chg="add">
        <pc:chgData name="Lucie Konečná" userId="e77d300807919a1d" providerId="LiveId" clId="{32388D6B-607A-41B9-8A00-FF7DF223B39F}" dt="2023-06-10T16:43:10.633" v="10"/>
        <pc:sldMkLst>
          <pc:docMk/>
          <pc:sldMk cId="2132820645" sldId="320"/>
        </pc:sldMkLst>
      </pc:sldChg>
      <pc:sldChg chg="add">
        <pc:chgData name="Lucie Konečná" userId="e77d300807919a1d" providerId="LiveId" clId="{32388D6B-607A-41B9-8A00-FF7DF223B39F}" dt="2023-06-10T16:42:13.033" v="7"/>
        <pc:sldMkLst>
          <pc:docMk/>
          <pc:sldMk cId="3618024690" sldId="326"/>
        </pc:sldMkLst>
      </pc:sldChg>
      <pc:sldChg chg="del">
        <pc:chgData name="Lucie Konečná" userId="e77d300807919a1d" providerId="LiveId" clId="{32388D6B-607A-41B9-8A00-FF7DF223B39F}" dt="2023-06-10T16:38:43.316" v="4" actId="47"/>
        <pc:sldMkLst>
          <pc:docMk/>
          <pc:sldMk cId="185495107" sldId="327"/>
        </pc:sldMkLst>
      </pc:sldChg>
      <pc:sldChg chg="add">
        <pc:chgData name="Lucie Konečná" userId="e77d300807919a1d" providerId="LiveId" clId="{32388D6B-607A-41B9-8A00-FF7DF223B39F}" dt="2023-06-10T16:42:31.879" v="9"/>
        <pc:sldMkLst>
          <pc:docMk/>
          <pc:sldMk cId="3391623485" sldId="327"/>
        </pc:sldMkLst>
      </pc:sldChg>
      <pc:sldChg chg="addSp delSp modSp">
        <pc:chgData name="Lucie Konečná" userId="e77d300807919a1d" providerId="LiveId" clId="{32388D6B-607A-41B9-8A00-FF7DF223B39F}" dt="2023-06-10T16:42:03.412" v="6"/>
        <pc:sldMkLst>
          <pc:docMk/>
          <pc:sldMk cId="2589640028" sldId="339"/>
        </pc:sldMkLst>
        <pc:graphicFrameChg chg="add del mod">
          <ac:chgData name="Lucie Konečná" userId="e77d300807919a1d" providerId="LiveId" clId="{32388D6B-607A-41B9-8A00-FF7DF223B39F}" dt="2023-06-10T16:42:03.412" v="6"/>
          <ac:graphicFrameMkLst>
            <pc:docMk/>
            <pc:sldMk cId="2589640028" sldId="339"/>
            <ac:graphicFrameMk id="6" creationId="{3405E38F-FBCB-A30C-221E-A8BE14CDF800}"/>
          </ac:graphicFrameMkLst>
        </pc:graphicFrameChg>
      </pc:sldChg>
      <pc:sldChg chg="delSp add setBg delDesignElem">
        <pc:chgData name="Lucie Konečná" userId="e77d300807919a1d" providerId="LiveId" clId="{32388D6B-607A-41B9-8A00-FF7DF223B39F}" dt="2023-06-10T16:44:23.351" v="13"/>
        <pc:sldMkLst>
          <pc:docMk/>
          <pc:sldMk cId="1370734027" sldId="342"/>
        </pc:sldMkLst>
        <pc:spChg chg="del">
          <ac:chgData name="Lucie Konečná" userId="e77d300807919a1d" providerId="LiveId" clId="{32388D6B-607A-41B9-8A00-FF7DF223B39F}" dt="2023-06-10T16:44:23.351" v="13"/>
          <ac:spMkLst>
            <pc:docMk/>
            <pc:sldMk cId="1370734027" sldId="342"/>
            <ac:spMk id="12" creationId="{CC1026F7-DECB-49B4-A565-518BBA445471}"/>
          </ac:spMkLst>
        </pc:spChg>
        <pc:spChg chg="del">
          <ac:chgData name="Lucie Konečná" userId="e77d300807919a1d" providerId="LiveId" clId="{32388D6B-607A-41B9-8A00-FF7DF223B39F}" dt="2023-06-10T16:44:23.351" v="13"/>
          <ac:spMkLst>
            <pc:docMk/>
            <pc:sldMk cId="1370734027" sldId="342"/>
            <ac:spMk id="18" creationId="{1D868099-6145-4BC0-A5EA-74BEF1776BA9}"/>
          </ac:spMkLst>
        </pc:spChg>
      </pc:sldChg>
      <pc:sldChg chg="addSp delSp modSp new mod">
        <pc:chgData name="Lucie Konečná" userId="e77d300807919a1d" providerId="LiveId" clId="{32388D6B-607A-41B9-8A00-FF7DF223B39F}" dt="2023-06-10T16:54:37.407" v="134" actId="20577"/>
        <pc:sldMkLst>
          <pc:docMk/>
          <pc:sldMk cId="1924772883" sldId="343"/>
        </pc:sldMkLst>
        <pc:spChg chg="mod">
          <ac:chgData name="Lucie Konečná" userId="e77d300807919a1d" providerId="LiveId" clId="{32388D6B-607A-41B9-8A00-FF7DF223B39F}" dt="2023-06-10T16:49:07.123" v="22" actId="122"/>
          <ac:spMkLst>
            <pc:docMk/>
            <pc:sldMk cId="1924772883" sldId="343"/>
            <ac:spMk id="2" creationId="{69FFA4CC-5BCA-7124-EBAB-F786181FBD8F}"/>
          </ac:spMkLst>
        </pc:spChg>
        <pc:spChg chg="add del mod">
          <ac:chgData name="Lucie Konečná" userId="e77d300807919a1d" providerId="LiveId" clId="{32388D6B-607A-41B9-8A00-FF7DF223B39F}" dt="2023-06-10T16:54:37.407" v="134" actId="20577"/>
          <ac:spMkLst>
            <pc:docMk/>
            <pc:sldMk cId="1924772883" sldId="343"/>
            <ac:spMk id="3" creationId="{0EA8F6A1-C7E3-4EF6-79D4-983095778B33}"/>
          </ac:spMkLst>
        </pc:spChg>
        <pc:spChg chg="add del mod">
          <ac:chgData name="Lucie Konečná" userId="e77d300807919a1d" providerId="LiveId" clId="{32388D6B-607A-41B9-8A00-FF7DF223B39F}" dt="2023-06-10T16:52:40.401" v="28"/>
          <ac:spMkLst>
            <pc:docMk/>
            <pc:sldMk cId="1924772883" sldId="343"/>
            <ac:spMk id="5" creationId="{3F8433D9-29E7-711D-7A6E-BE1C5055C066}"/>
          </ac:spMkLst>
        </pc:spChg>
        <pc:graphicFrameChg chg="add del mod">
          <ac:chgData name="Lucie Konečná" userId="e77d300807919a1d" providerId="LiveId" clId="{32388D6B-607A-41B9-8A00-FF7DF223B39F}" dt="2023-06-10T16:52:40.401" v="28"/>
          <ac:graphicFrameMkLst>
            <pc:docMk/>
            <pc:sldMk cId="1924772883" sldId="343"/>
            <ac:graphicFrameMk id="4" creationId="{46FE04F5-C0B1-F65E-82FA-2EEBECEB28BC}"/>
          </ac:graphicFrameMkLst>
        </pc:graphicFrameChg>
        <pc:graphicFrameChg chg="add del mod modGraphic">
          <ac:chgData name="Lucie Konečná" userId="e77d300807919a1d" providerId="LiveId" clId="{32388D6B-607A-41B9-8A00-FF7DF223B39F}" dt="2023-06-10T16:53:07.391" v="34"/>
          <ac:graphicFrameMkLst>
            <pc:docMk/>
            <pc:sldMk cId="1924772883" sldId="343"/>
            <ac:graphicFrameMk id="6" creationId="{BB2D7E19-C69B-54CC-82E2-FD15B945D254}"/>
          </ac:graphicFrameMkLst>
        </pc:graphicFrameChg>
        <pc:graphicFrameChg chg="add del mod">
          <ac:chgData name="Lucie Konečná" userId="e77d300807919a1d" providerId="LiveId" clId="{32388D6B-607A-41B9-8A00-FF7DF223B39F}" dt="2023-06-10T16:53:10.883" v="36"/>
          <ac:graphicFrameMkLst>
            <pc:docMk/>
            <pc:sldMk cId="1924772883" sldId="343"/>
            <ac:graphicFrameMk id="7" creationId="{376136F0-974C-180F-14AB-C8E5EDA54AD1}"/>
          </ac:graphicFrameMkLst>
        </pc:graphicFrameChg>
        <pc:graphicFrameChg chg="add mod modGraphic">
          <ac:chgData name="Lucie Konečná" userId="e77d300807919a1d" providerId="LiveId" clId="{32388D6B-607A-41B9-8A00-FF7DF223B39F}" dt="2023-06-10T16:54:22.755" v="133" actId="1076"/>
          <ac:graphicFrameMkLst>
            <pc:docMk/>
            <pc:sldMk cId="1924772883" sldId="343"/>
            <ac:graphicFrameMk id="8" creationId="{291DD87B-17EA-8D15-A62D-A8E0729E052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45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6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 err="1"/>
              <a:t>Violent</a:t>
            </a:r>
            <a:r>
              <a:rPr lang="cs-CZ" sz="6000" b="1" dirty="0"/>
              <a:t> Non-</a:t>
            </a:r>
            <a:r>
              <a:rPr lang="cs-CZ" sz="6000" b="1" dirty="0" err="1"/>
              <a:t>State</a:t>
            </a:r>
            <a:r>
              <a:rPr lang="cs-CZ" sz="6000" b="1" dirty="0"/>
              <a:t> </a:t>
            </a:r>
            <a:r>
              <a:rPr lang="cs-CZ" sz="6000" b="1" dirty="0" err="1"/>
              <a:t>Actors</a:t>
            </a:r>
            <a:r>
              <a:rPr lang="cs-CZ" sz="6000" b="1" dirty="0"/>
              <a:t> (VNSA)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 err="1"/>
              <a:t>BSSb</a:t>
            </a:r>
            <a:r>
              <a:rPr lang="cs-CZ" dirty="0"/>
              <a:t> 1105 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25/9/2023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96362-2C72-750A-C8B5-4BE5A79A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22" y="-62396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Insurgency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75592E-2EEC-6DD8-B502-A2572550E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329" y="680554"/>
            <a:ext cx="7190508" cy="6094852"/>
          </a:xfrm>
        </p:spPr>
      </p:pic>
    </p:spTree>
    <p:extLst>
      <p:ext uri="{BB962C8B-B14F-4D97-AF65-F5344CB8AC3E}">
        <p14:creationId xmlns:p14="http://schemas.microsoft.com/office/powerpoint/2010/main" val="214156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29218-938C-FA53-093E-7641258B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Terrorist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31779-6C62-5DF9-1741-BE82343E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8750"/>
            <a:ext cx="9601200" cy="3581400"/>
          </a:xfrm>
        </p:spPr>
        <p:txBody>
          <a:bodyPr/>
          <a:lstStyle/>
          <a:p>
            <a:r>
              <a:rPr lang="en-US" dirty="0"/>
              <a:t>A deliberate form of politically motivated violence</a:t>
            </a:r>
            <a:endParaRPr lang="cs-CZ" dirty="0"/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character</a:t>
            </a:r>
            <a:endParaRPr lang="cs-CZ" dirty="0"/>
          </a:p>
          <a:p>
            <a:r>
              <a:rPr lang="en-US" dirty="0"/>
              <a:t>Low threat to state legitimacy (very little public support)</a:t>
            </a:r>
            <a:endParaRPr lang="cs-CZ" dirty="0"/>
          </a:p>
          <a:p>
            <a:r>
              <a:rPr lang="en-US" dirty="0"/>
              <a:t>Strategy - psychological impact, shock a wide audience, attacks mainly on civilians</a:t>
            </a:r>
            <a:endParaRPr lang="cs-CZ" dirty="0"/>
          </a:p>
          <a:p>
            <a:r>
              <a:rPr lang="cs-CZ" dirty="0" err="1"/>
              <a:t>Structure</a:t>
            </a:r>
            <a:r>
              <a:rPr lang="cs-CZ" dirty="0"/>
              <a:t> - </a:t>
            </a:r>
            <a:r>
              <a:rPr lang="cs-CZ" dirty="0" err="1"/>
              <a:t>currently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network</a:t>
            </a:r>
          </a:p>
          <a:p>
            <a:r>
              <a:rPr lang="en-US" dirty="0" err="1"/>
              <a:t>Arquilla</a:t>
            </a:r>
            <a:r>
              <a:rPr lang="en-US" dirty="0"/>
              <a:t> a </a:t>
            </a:r>
            <a:r>
              <a:rPr lang="en-US" dirty="0" err="1"/>
              <a:t>Ronfeldt</a:t>
            </a:r>
            <a:r>
              <a:rPr lang="en-US" dirty="0"/>
              <a:t> (2001) - Networks and Netwars: The Future of Terror, Crime, and Militancy</a:t>
            </a:r>
            <a:endParaRPr lang="cs-CZ" dirty="0"/>
          </a:p>
          <a:p>
            <a:r>
              <a:rPr lang="it-IT" dirty="0"/>
              <a:t>Zelinsky a Shubik (2008) – hierarchy, franchise,  venture capital, a brand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F9F6F3-0202-30E9-FF8B-8FF828FF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434" y="4811780"/>
            <a:ext cx="5749925" cy="20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55C5F-889A-D085-FEFC-502F600A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0" y="362815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Trends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Terrorism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949CD2B-B601-3A5E-0434-5CAB8463B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046" y="1105765"/>
            <a:ext cx="6528734" cy="4542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C62C37-2315-0A93-85A5-14E75BB4C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46" y="5647765"/>
            <a:ext cx="6528734" cy="11886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291C292-E0D1-43DC-29C3-F92FA504B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664" y="1204855"/>
            <a:ext cx="3368781" cy="56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850C9-9348-A8A4-0A33-463805C3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3" y="1864160"/>
            <a:ext cx="3547856" cy="1226819"/>
          </a:xfrm>
        </p:spPr>
        <p:txBody>
          <a:bodyPr anchor="b">
            <a:noAutofit/>
          </a:bodyPr>
          <a:lstStyle/>
          <a:p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br>
              <a:rPr lang="cs-CZ" sz="4000" b="1" dirty="0"/>
            </a:br>
            <a:r>
              <a:rPr lang="cs-CZ" sz="3600" b="1" dirty="0" err="1"/>
              <a:t>Trends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</a:t>
            </a:r>
            <a:r>
              <a:rPr lang="cs-CZ" sz="3600" b="1" dirty="0" err="1"/>
              <a:t>Contemporary</a:t>
            </a:r>
            <a:r>
              <a:rPr lang="cs-CZ" sz="3600" b="1" dirty="0"/>
              <a:t> </a:t>
            </a:r>
            <a:r>
              <a:rPr lang="cs-CZ" sz="3600" b="1" dirty="0" err="1"/>
              <a:t>Terrorism</a:t>
            </a:r>
            <a:r>
              <a:rPr lang="cs-CZ" sz="3600" b="1" dirty="0"/>
              <a:t> - </a:t>
            </a:r>
            <a:r>
              <a:rPr lang="cs-CZ" sz="3600" b="1" dirty="0" err="1"/>
              <a:t>Africa</a:t>
            </a:r>
            <a:endParaRPr lang="cs-CZ" sz="3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D073A3-8B8E-D072-8A30-C5DDEEA9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68" y="0"/>
            <a:ext cx="7043463" cy="6233466"/>
          </a:xfrm>
          <a:prstGeom prst="rect">
            <a:avLst/>
          </a:prstGeom>
        </p:spPr>
      </p:pic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DA56C365-4BC1-6C90-7BEE-D24A47A7D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5539140"/>
            <a:ext cx="1447829" cy="678779"/>
          </a:xfrm>
        </p:spPr>
        <p:txBody>
          <a:bodyPr>
            <a:normAutofit/>
          </a:bodyPr>
          <a:lstStyle/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7073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09979-988C-5C31-0686-5BE2E759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Warlordism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195696-CB66-3AA6-1270-F8A8982B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00809"/>
            <a:ext cx="9601200" cy="3581400"/>
          </a:xfrm>
        </p:spPr>
        <p:txBody>
          <a:bodyPr/>
          <a:lstStyle/>
          <a:p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economically</a:t>
            </a:r>
            <a:r>
              <a:rPr lang="cs-CZ" dirty="0"/>
              <a:t> </a:t>
            </a:r>
            <a:r>
              <a:rPr lang="cs-CZ" dirty="0" err="1"/>
              <a:t>motivated</a:t>
            </a:r>
            <a:r>
              <a:rPr lang="cs-CZ" dirty="0"/>
              <a:t> </a:t>
            </a:r>
            <a:r>
              <a:rPr lang="cs-CZ" dirty="0" err="1"/>
              <a:t>violence</a:t>
            </a:r>
            <a:endParaRPr lang="cs-CZ" dirty="0"/>
          </a:p>
          <a:p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character</a:t>
            </a:r>
            <a:endParaRPr lang="cs-CZ" dirty="0"/>
          </a:p>
          <a:p>
            <a:r>
              <a:rPr lang="en-US" dirty="0"/>
              <a:t>Hierarchical structure - headed by a charismatic leader</a:t>
            </a:r>
            <a:endParaRPr lang="cs-CZ" dirty="0"/>
          </a:p>
          <a:p>
            <a:r>
              <a:rPr lang="en-US" dirty="0"/>
              <a:t>A threat especially to weak states</a:t>
            </a:r>
            <a:endParaRPr lang="cs-CZ" dirty="0"/>
          </a:p>
          <a:p>
            <a:r>
              <a:rPr lang="en-US" dirty="0"/>
              <a:t>Strategy - marauding terror, unpredictable and random violence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F0C23B-3F8D-8A68-3AFC-BB0FDA58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007" y="3725850"/>
            <a:ext cx="7081986" cy="29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B15DB-3AA7-510A-55A8-21484A38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dirty="0"/>
              <a:t>G</a:t>
            </a:r>
            <a:r>
              <a:rPr lang="en-US" dirty="0" err="1"/>
              <a:t>angs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80FE1-17FF-632B-E2E2-DDB09C49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5" y="1638300"/>
            <a:ext cx="9601200" cy="3581400"/>
          </a:xfrm>
        </p:spPr>
        <p:txBody>
          <a:bodyPr/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cs-CZ" dirty="0"/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transnational</a:t>
            </a:r>
            <a:endParaRPr lang="cs-CZ" dirty="0"/>
          </a:p>
          <a:p>
            <a:r>
              <a:rPr lang="cs-CZ" dirty="0" err="1"/>
              <a:t>Hierarchical</a:t>
            </a:r>
            <a:r>
              <a:rPr lang="cs-CZ" dirty="0"/>
              <a:t> and network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en-US" dirty="0"/>
              <a:t>Strategy - use of violence to achieve economic goals, attempt to avoid media attention, violence especially in times of uncertainty</a:t>
            </a:r>
            <a:endParaRPr lang="cs-CZ" dirty="0"/>
          </a:p>
          <a:p>
            <a:r>
              <a:rPr lang="en-US" dirty="0"/>
              <a:t>The effort to subvert the structures of the state - they do not want to completely destroy the state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8F9F047-3C25-D8DB-3A08-464B4507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810061-5EE9-C8FF-F829-177510D5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1DA58C-8A70-769B-F490-C5742C51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13" y="4303650"/>
            <a:ext cx="7827043" cy="214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4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13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Organised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- </a:t>
            </a:r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09" y="822463"/>
            <a:ext cx="9601200" cy="53894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OCG 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defining characters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Šmíd: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a)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hierarchical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b) business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continuity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c)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corruption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d)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illegal</a:t>
            </a:r>
            <a:r>
              <a:rPr lang="cs-CZ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cs-CZ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f)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penetrating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economic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markets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g)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membership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exclusivity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	h) non-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ideological</a:t>
            </a:r>
            <a:endParaRPr lang="cs-CZ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Mafia  - type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OCG, 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arbitration of disputes/illicit agreements between criminals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political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dimension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Gang - 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territorial character, less sophisticated methods and activities</a:t>
            </a:r>
            <a:r>
              <a:rPr 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Syndicate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illegal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businesses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on a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larger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also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international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scale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cs-CZ" i="1" dirty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02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B2436-24F7-450B-80FC-ACB622FD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6C67D-EAB5-E22A-21D1-49AF079F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1550504"/>
            <a:ext cx="9601200" cy="3581400"/>
          </a:xfrm>
        </p:spPr>
        <p:txBody>
          <a:bodyPr/>
          <a:lstStyle/>
          <a:p>
            <a:r>
              <a:rPr lang="en-US" b="1" dirty="0"/>
              <a:t>UNODC defining features</a:t>
            </a:r>
            <a:r>
              <a:rPr lang="en-US" dirty="0"/>
              <a:t>: structure, size, activities, level of transborder operations, identity, level of violence, use of corruption, political influence, penetration into the legitimate economy and level of cooperation with other organizations.</a:t>
            </a:r>
            <a:endParaRPr lang="cs-CZ" dirty="0"/>
          </a:p>
          <a:p>
            <a:r>
              <a:rPr lang="cs-CZ" b="1" dirty="0"/>
              <a:t>A) Standard Hierarchy 				B) </a:t>
            </a:r>
            <a:r>
              <a:rPr lang="cs-CZ" b="1" dirty="0" err="1"/>
              <a:t>Regional</a:t>
            </a:r>
            <a:r>
              <a:rPr lang="cs-CZ" b="1" dirty="0"/>
              <a:t> hierarchy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ABB35C-6222-ACF2-6712-8AD0C4F3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360557"/>
            <a:ext cx="5578282" cy="2091856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678D340-406F-BF13-D454-E46D64AD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3356913"/>
            <a:ext cx="56578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B2436-24F7-450B-80FC-ACB622FD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6C67D-EAB5-E22A-21D1-49AF079F9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1550504"/>
            <a:ext cx="9601200" cy="5198166"/>
          </a:xfrm>
        </p:spPr>
        <p:txBody>
          <a:bodyPr/>
          <a:lstStyle/>
          <a:p>
            <a:r>
              <a:rPr lang="cs-CZ" b="1" dirty="0"/>
              <a:t>C) </a:t>
            </a:r>
            <a:r>
              <a:rPr lang="cs-CZ" b="1" dirty="0" err="1"/>
              <a:t>Clustered</a:t>
            </a:r>
            <a:r>
              <a:rPr lang="cs-CZ" b="1" dirty="0"/>
              <a:t> Hierarchy 				D) </a:t>
            </a:r>
            <a:r>
              <a:rPr lang="cs-CZ" b="1" dirty="0" err="1"/>
              <a:t>Core</a:t>
            </a:r>
            <a:r>
              <a:rPr lang="cs-CZ" b="1" dirty="0"/>
              <a:t> </a:t>
            </a:r>
            <a:r>
              <a:rPr lang="cs-CZ" b="1" dirty="0" err="1"/>
              <a:t>group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E) </a:t>
            </a:r>
            <a:r>
              <a:rPr lang="cs-CZ" b="1" dirty="0" err="1"/>
              <a:t>Criminal</a:t>
            </a:r>
            <a:r>
              <a:rPr lang="cs-CZ" b="1" dirty="0"/>
              <a:t> network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313EC7-8304-48E4-40AC-04344EDC7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4" y="2040835"/>
            <a:ext cx="5753100" cy="2419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70EEE3-B582-2D29-393E-C3F0E2CC1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268" b="-8268"/>
          <a:stretch/>
        </p:blipFill>
        <p:spPr>
          <a:xfrm>
            <a:off x="6527524" y="1840810"/>
            <a:ext cx="5553075" cy="2819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00C841-629E-43ED-5BE6-7DECADAF6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2" b="2839"/>
          <a:stretch/>
        </p:blipFill>
        <p:spPr>
          <a:xfrm>
            <a:off x="4479443" y="4343400"/>
            <a:ext cx="5191332" cy="24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2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8058-FCE8-DFAB-AD5A-3B46E961E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0"/>
            <a:ext cx="9601200" cy="1485900"/>
          </a:xfrm>
        </p:spPr>
        <p:txBody>
          <a:bodyPr/>
          <a:lstStyle/>
          <a:p>
            <a:pPr algn="ctr"/>
            <a:r>
              <a:rPr lang="cs-CZ"/>
              <a:t>Global Organized Crime Index – Measurement and Typology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47AC6D1-0BD2-A696-3511-F7807585E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76" y="1270984"/>
            <a:ext cx="6526728" cy="5587016"/>
          </a:xfrm>
          <a:prstGeom prst="rect">
            <a:avLst/>
          </a:pr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53C35723-ED9B-89C3-D742-5844075D3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04" y="3275822"/>
            <a:ext cx="487857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2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E53A56-8215-0665-62E8-0DA156DE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VNSA  - General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39253-285B-7861-6DA2-69BA5013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3" y="1428750"/>
            <a:ext cx="9601200" cy="5091320"/>
          </a:xfrm>
        </p:spPr>
        <p:txBody>
          <a:bodyPr/>
          <a:lstStyle/>
          <a:p>
            <a:r>
              <a:rPr lang="en-US" dirty="0"/>
              <a:t>Primary, secondary, </a:t>
            </a:r>
            <a:r>
              <a:rPr lang="cs-CZ" dirty="0"/>
              <a:t>and </a:t>
            </a:r>
            <a:r>
              <a:rPr lang="en-US" dirty="0"/>
              <a:t>tertiary conflict actors</a:t>
            </a:r>
            <a:endParaRPr lang="cs-CZ" dirty="0"/>
          </a:p>
          <a:p>
            <a:r>
              <a:rPr lang="cs-CZ" dirty="0" err="1"/>
              <a:t>Intrastate</a:t>
            </a:r>
            <a:r>
              <a:rPr lang="cs-CZ" dirty="0"/>
              <a:t>, </a:t>
            </a:r>
            <a:r>
              <a:rPr lang="cs-CZ" dirty="0" err="1"/>
              <a:t>Interstate</a:t>
            </a:r>
            <a:r>
              <a:rPr lang="cs-CZ" dirty="0"/>
              <a:t>, and Non-</a:t>
            </a:r>
            <a:r>
              <a:rPr lang="cs-CZ" dirty="0" err="1"/>
              <a:t>state</a:t>
            </a:r>
            <a:r>
              <a:rPr lang="cs-CZ" dirty="0"/>
              <a:t>/Sub-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 err="1"/>
              <a:t>Violent</a:t>
            </a:r>
            <a:r>
              <a:rPr lang="cs-CZ" dirty="0"/>
              <a:t> Non-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a) </a:t>
            </a:r>
            <a:r>
              <a:rPr lang="en-US" dirty="0"/>
              <a:t>use violence to achieve their goals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b) </a:t>
            </a:r>
            <a:r>
              <a:rPr lang="en-US" dirty="0"/>
              <a:t>are not integrated within formalized state structures</a:t>
            </a:r>
            <a:endParaRPr lang="cs-CZ" dirty="0"/>
          </a:p>
          <a:p>
            <a:r>
              <a:rPr lang="en-US" dirty="0"/>
              <a:t>Violence that involves violent non-state actors is often described as unconventional</a:t>
            </a:r>
            <a:endParaRPr lang="cs-CZ" dirty="0"/>
          </a:p>
          <a:p>
            <a:r>
              <a:rPr lang="en-US"/>
              <a:t>Violent non-state actors involved in a low-intensity conflict may prefer the status quo over negotiation and mediation because their power is much lower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435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50C46-3770-6374-4BE9-2FB9252D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005DC-C72D-27CF-7133-235E9F61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30626"/>
            <a:ext cx="9601200" cy="4989444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cs-CZ" dirty="0"/>
          </a:p>
          <a:p>
            <a:r>
              <a:rPr lang="en-US" dirty="0"/>
              <a:t>Territoriality is related to the type of task/contract</a:t>
            </a:r>
            <a:endParaRPr lang="cs-CZ" dirty="0"/>
          </a:p>
          <a:p>
            <a:r>
              <a:rPr lang="cs-CZ" dirty="0" err="1"/>
              <a:t>Hierarchical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en-US" dirty="0"/>
              <a:t>Strategy - they do</a:t>
            </a:r>
            <a:r>
              <a:rPr lang="cs-CZ" dirty="0"/>
              <a:t> no</a:t>
            </a:r>
            <a:r>
              <a:rPr lang="en-US" dirty="0"/>
              <a:t>t have long-term strategies, it always depends on the contract</a:t>
            </a:r>
            <a:endParaRPr lang="cs-CZ" dirty="0"/>
          </a:p>
          <a:p>
            <a:r>
              <a:rPr lang="cs-CZ" dirty="0"/>
              <a:t>C</a:t>
            </a:r>
            <a:r>
              <a:rPr lang="en-US" dirty="0"/>
              <a:t>an threaten the state's monopoly on the use of violence, ineffective as a long-term solution</a:t>
            </a:r>
            <a:endParaRPr lang="cs-CZ" dirty="0"/>
          </a:p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, </a:t>
            </a:r>
            <a:r>
              <a:rPr lang="cs-CZ" dirty="0" err="1"/>
              <a:t>Blackwaters</a:t>
            </a:r>
            <a:r>
              <a:rPr lang="cs-CZ" dirty="0"/>
              <a:t>/</a:t>
            </a:r>
            <a:r>
              <a:rPr lang="cs-CZ" dirty="0" err="1"/>
              <a:t>Academi</a:t>
            </a:r>
            <a:r>
              <a:rPr lang="cs-CZ" dirty="0"/>
              <a:t>, Wagner Group</a:t>
            </a:r>
          </a:p>
          <a:p>
            <a:r>
              <a:rPr lang="en-US" dirty="0"/>
              <a:t>United Nations Mercenary Convention 2001</a:t>
            </a:r>
            <a:r>
              <a:rPr lang="cs-CZ" dirty="0"/>
              <a:t> (</a:t>
            </a:r>
            <a:r>
              <a:rPr lang="en-US" dirty="0"/>
              <a:t>The convention extends on the Geneva Conventions Protocol I which in Article 47(1) states that a mercenary cannot be a lawful combatant or prisoner of war</a:t>
            </a:r>
            <a:r>
              <a:rPr lang="cs-CZ" dirty="0"/>
              <a:t>)</a:t>
            </a:r>
          </a:p>
          <a:p>
            <a:r>
              <a:rPr lang="cs-CZ" dirty="0" err="1"/>
              <a:t>Mercenaries</a:t>
            </a:r>
            <a:r>
              <a:rPr lang="cs-CZ" dirty="0"/>
              <a:t>: </a:t>
            </a:r>
            <a:r>
              <a:rPr lang="cs-CZ" dirty="0" err="1"/>
              <a:t>foreigner</a:t>
            </a:r>
            <a:r>
              <a:rPr lang="cs-CZ" dirty="0"/>
              <a:t>, i</a:t>
            </a:r>
            <a:r>
              <a:rPr lang="en-US" dirty="0" err="1"/>
              <a:t>ndependence</a:t>
            </a:r>
            <a:r>
              <a:rPr lang="en-US" dirty="0"/>
              <a:t> – not a member of the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,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motivation</a:t>
            </a:r>
            <a:r>
              <a:rPr lang="cs-CZ" dirty="0"/>
              <a:t>, </a:t>
            </a:r>
            <a:r>
              <a:rPr lang="cs-CZ" dirty="0" err="1"/>
              <a:t>obscure</a:t>
            </a:r>
            <a:r>
              <a:rPr lang="cs-CZ" dirty="0"/>
              <a:t> </a:t>
            </a:r>
            <a:r>
              <a:rPr lang="cs-CZ" dirty="0" err="1"/>
              <a:t>recruitment</a:t>
            </a:r>
            <a:r>
              <a:rPr lang="cs-CZ" dirty="0"/>
              <a:t>, </a:t>
            </a:r>
            <a:r>
              <a:rPr lang="cs-CZ" dirty="0" err="1"/>
              <a:t>short</a:t>
            </a:r>
            <a:r>
              <a:rPr lang="cs-CZ" dirty="0"/>
              <a:t>-term/ad hoc </a:t>
            </a:r>
            <a:r>
              <a:rPr lang="cs-CZ" dirty="0" err="1"/>
              <a:t>tasks</a:t>
            </a:r>
            <a:r>
              <a:rPr lang="cs-CZ" dirty="0"/>
              <a:t>, </a:t>
            </a:r>
            <a:r>
              <a:rPr lang="cs-CZ" dirty="0" err="1"/>
              <a:t>engaged</a:t>
            </a:r>
            <a:r>
              <a:rPr lang="cs-CZ" dirty="0"/>
              <a:t> in </a:t>
            </a:r>
            <a:r>
              <a:rPr lang="cs-CZ" dirty="0" err="1"/>
              <a:t>combat</a:t>
            </a:r>
            <a:endParaRPr lang="cs-CZ" dirty="0"/>
          </a:p>
          <a:p>
            <a:r>
              <a:rPr lang="en-US" dirty="0"/>
              <a:t>Military Providing Firms, Military Consulting Firms, Military Supporting Firms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72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A4CC-5BCA-7124-EBAB-F786181F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Paramilitary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vs. Pro-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militia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A8F6A1-C7E3-4EF6-79D4-98309577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Pro-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militias</a:t>
            </a:r>
            <a:r>
              <a:rPr lang="cs-CZ" dirty="0"/>
              <a:t>: </a:t>
            </a:r>
            <a:r>
              <a:rPr lang="cs-CZ" dirty="0" err="1"/>
              <a:t>Competition</a:t>
            </a:r>
            <a:r>
              <a:rPr lang="cs-CZ" dirty="0"/>
              <a:t>, Provider and </a:t>
            </a:r>
            <a:r>
              <a:rPr lang="cs-CZ" dirty="0" err="1"/>
              <a:t>Emergency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291DD87B-17EA-8D15-A62D-A8E0729E0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71875"/>
              </p:ext>
            </p:extLst>
          </p:nvPr>
        </p:nvGraphicFramePr>
        <p:xfrm>
          <a:off x="1746769" y="3532909"/>
          <a:ext cx="7116676" cy="2834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723">
                  <a:extLst>
                    <a:ext uri="{9D8B030D-6E8A-4147-A177-3AD203B41FA5}">
                      <a16:colId xmlns:a16="http://schemas.microsoft.com/office/drawing/2014/main" val="3802569623"/>
                    </a:ext>
                  </a:extLst>
                </a:gridCol>
                <a:gridCol w="2855466">
                  <a:extLst>
                    <a:ext uri="{9D8B030D-6E8A-4147-A177-3AD203B41FA5}">
                      <a16:colId xmlns:a16="http://schemas.microsoft.com/office/drawing/2014/main" val="842982189"/>
                    </a:ext>
                  </a:extLst>
                </a:gridCol>
                <a:gridCol w="2372487">
                  <a:extLst>
                    <a:ext uri="{9D8B030D-6E8A-4147-A177-3AD203B41FA5}">
                      <a16:colId xmlns:a16="http://schemas.microsoft.com/office/drawing/2014/main" val="2494467671"/>
                    </a:ext>
                  </a:extLst>
                </a:gridCol>
              </a:tblGrid>
              <a:tr h="472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Paramilitary Forces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PGMs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265624"/>
                  </a:ext>
                </a:extLst>
              </a:tr>
              <a:tr h="472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Government link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Official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Semi-Official, Informal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904485"/>
                  </a:ext>
                </a:extLst>
              </a:tr>
              <a:tr h="472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Functions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Regular and Irregular Activities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Rather Irregular Activities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338813"/>
                  </a:ext>
                </a:extLst>
              </a:tr>
              <a:tr h="472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Autonomy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093259"/>
                  </a:ext>
                </a:extLst>
              </a:tr>
              <a:tr h="472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Example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National Gendarmerie, France</a:t>
                      </a:r>
                      <a:endParaRPr lang="cs-CZ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Janjaweed, Sudan</a:t>
                      </a:r>
                      <a:endParaRPr lang="cs-CZ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22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77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53E86-69FF-58E2-3A0E-64CBF613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Typology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Participants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B508D-2F97-68E0-DBBC-F94F89B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428749"/>
            <a:ext cx="9601200" cy="5280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1. Members of the armed forces according to international law:  </a:t>
            </a:r>
            <a:endParaRPr lang="cs-CZ" dirty="0"/>
          </a:p>
          <a:p>
            <a:pPr lvl="1"/>
            <a:r>
              <a:rPr lang="en-US" dirty="0"/>
              <a:t>Combatants – members of regular or irregular armed forces  </a:t>
            </a:r>
            <a:endParaRPr lang="cs-CZ" dirty="0"/>
          </a:p>
          <a:p>
            <a:pPr lvl="1"/>
            <a:r>
              <a:rPr lang="en-US" dirty="0"/>
              <a:t>Non-combatants - not intended for combat duties (medics, clerics).</a:t>
            </a:r>
            <a:endParaRPr lang="cs-CZ" dirty="0"/>
          </a:p>
          <a:p>
            <a:pPr marL="530352" lvl="1" indent="0">
              <a:buNone/>
            </a:pPr>
            <a:r>
              <a:rPr lang="cs-CZ" i="0" dirty="0"/>
              <a:t>2. </a:t>
            </a:r>
            <a:r>
              <a:rPr lang="cs-CZ" i="0" dirty="0" err="1"/>
              <a:t>Civilians</a:t>
            </a:r>
            <a:endParaRPr lang="cs-CZ" b="1" dirty="0"/>
          </a:p>
          <a:p>
            <a:r>
              <a:rPr lang="en-US" dirty="0"/>
              <a:t>Real fighters in modern wars: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Conventional</a:t>
            </a:r>
            <a:r>
              <a:rPr lang="cs-CZ" dirty="0"/>
              <a:t> </a:t>
            </a:r>
            <a:r>
              <a:rPr lang="cs-CZ" dirty="0" err="1"/>
              <a:t>soldiers</a:t>
            </a:r>
            <a:r>
              <a:rPr lang="cs-CZ" dirty="0"/>
              <a:t>/</a:t>
            </a:r>
            <a:r>
              <a:rPr lang="cs-CZ" dirty="0" err="1"/>
              <a:t>army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Insurgents</a:t>
            </a:r>
            <a:r>
              <a:rPr lang="cs-CZ" dirty="0"/>
              <a:t>, </a:t>
            </a:r>
            <a:r>
              <a:rPr lang="cs-CZ" dirty="0" err="1"/>
              <a:t>guerrillas</a:t>
            </a:r>
            <a:r>
              <a:rPr lang="cs-CZ" dirty="0"/>
              <a:t> and </a:t>
            </a:r>
            <a:r>
              <a:rPr lang="cs-CZ" dirty="0" err="1"/>
              <a:t>rebels</a:t>
            </a:r>
            <a:r>
              <a:rPr lang="cs-CZ" dirty="0"/>
              <a:t>/</a:t>
            </a:r>
            <a:r>
              <a:rPr lang="cs-CZ" dirty="0" err="1"/>
              <a:t>partisans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Terrorists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Mercenaries</a:t>
            </a:r>
            <a:r>
              <a:rPr lang="cs-CZ" dirty="0"/>
              <a:t>, PSC/PMC</a:t>
            </a:r>
          </a:p>
          <a:p>
            <a:pPr marL="457200" indent="-457200">
              <a:buAutoNum type="alphaLcParenR"/>
            </a:pP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volunteers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Warlords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soldiers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/>
              <a:t>P</a:t>
            </a:r>
            <a:r>
              <a:rPr lang="en-US" dirty="0" err="1"/>
              <a:t>aramilitary</a:t>
            </a:r>
            <a:r>
              <a:rPr lang="en-US" dirty="0"/>
              <a:t> units and death squads</a:t>
            </a:r>
            <a:endParaRPr lang="cs-CZ" dirty="0"/>
          </a:p>
          <a:p>
            <a:pPr marL="457200" indent="-457200">
              <a:buAutoNum type="alphaLcParenR"/>
            </a:pPr>
            <a:r>
              <a:rPr lang="cs-CZ" dirty="0" err="1"/>
              <a:t>Militias</a:t>
            </a:r>
            <a:endParaRPr lang="cs-CZ" dirty="0"/>
          </a:p>
          <a:p>
            <a:pPr marL="457200" indent="-457200">
              <a:buAutoNum type="alphaLcParenR"/>
            </a:pPr>
            <a:endParaRPr lang="cs-CZ" dirty="0"/>
          </a:p>
          <a:p>
            <a:pPr marL="530352" lvl="1" indent="0">
              <a:buNone/>
            </a:pPr>
            <a:endParaRPr lang="cs-CZ" i="0" dirty="0"/>
          </a:p>
        </p:txBody>
      </p:sp>
    </p:spTree>
    <p:extLst>
      <p:ext uri="{BB962C8B-B14F-4D97-AF65-F5344CB8AC3E}">
        <p14:creationId xmlns:p14="http://schemas.microsoft.com/office/powerpoint/2010/main" val="146892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7B17C-CCFC-2E34-1AC9-5DF944CF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</a:t>
            </a:r>
            <a:r>
              <a:rPr lang="cs-CZ" dirty="0"/>
              <a:t>A</a:t>
            </a:r>
            <a:r>
              <a:rPr lang="en-US" dirty="0" err="1"/>
              <a:t>ffecting</a:t>
            </a:r>
            <a:r>
              <a:rPr lang="en-US" dirty="0"/>
              <a:t> the </a:t>
            </a:r>
            <a:r>
              <a:rPr lang="cs-CZ" dirty="0"/>
              <a:t>R</a:t>
            </a:r>
            <a:r>
              <a:rPr lang="en-US" dirty="0" err="1"/>
              <a:t>ise</a:t>
            </a:r>
            <a:r>
              <a:rPr lang="en-US" dirty="0"/>
              <a:t> of VNSA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7DB2C-FD0E-0B65-2488-D0B62E78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Cold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en-US" dirty="0"/>
              <a:t>and the emergence of a globalized world</a:t>
            </a:r>
            <a:endParaRPr lang="cs-CZ" dirty="0"/>
          </a:p>
          <a:p>
            <a:r>
              <a:rPr lang="cs-CZ" dirty="0"/>
              <a:t>S</a:t>
            </a:r>
            <a:r>
              <a:rPr lang="en-US" dirty="0" err="1"/>
              <a:t>ocioeconomic</a:t>
            </a:r>
            <a:r>
              <a:rPr lang="en-US" dirty="0"/>
              <a:t> factors and absence of goods  </a:t>
            </a:r>
            <a:endParaRPr lang="cs-CZ" dirty="0"/>
          </a:p>
          <a:p>
            <a:r>
              <a:rPr lang="en-US" dirty="0"/>
              <a:t>Repressive politics  </a:t>
            </a:r>
            <a:endParaRPr lang="cs-CZ" dirty="0"/>
          </a:p>
          <a:p>
            <a:r>
              <a:rPr lang="en-US" dirty="0"/>
              <a:t>Poverty and income inequality</a:t>
            </a:r>
            <a:endParaRPr lang="cs-CZ" dirty="0"/>
          </a:p>
          <a:p>
            <a:r>
              <a:rPr lang="en-US" dirty="0"/>
              <a:t>Weakness of security institutions</a:t>
            </a:r>
            <a:r>
              <a:rPr lang="cs-CZ" dirty="0"/>
              <a:t> </a:t>
            </a:r>
          </a:p>
          <a:p>
            <a:r>
              <a:rPr lang="cs-CZ" dirty="0"/>
              <a:t>S</a:t>
            </a:r>
            <a:r>
              <a:rPr lang="en-US" dirty="0" err="1"/>
              <a:t>tate</a:t>
            </a:r>
            <a:r>
              <a:rPr lang="en-US" dirty="0"/>
              <a:t> collapse</a:t>
            </a:r>
            <a:endParaRPr lang="cs-CZ" dirty="0"/>
          </a:p>
          <a:p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explanations</a:t>
            </a:r>
            <a:r>
              <a:rPr lang="cs-CZ" dirty="0"/>
              <a:t> (</a:t>
            </a:r>
            <a:r>
              <a:rPr lang="cs-CZ" dirty="0" err="1"/>
              <a:t>rural</a:t>
            </a:r>
            <a:r>
              <a:rPr lang="cs-CZ" dirty="0"/>
              <a:t> vs. </a:t>
            </a:r>
            <a:r>
              <a:rPr lang="cs-CZ" dirty="0" err="1"/>
              <a:t>urban</a:t>
            </a:r>
            <a:r>
              <a:rPr lang="cs-CZ" dirty="0"/>
              <a:t>, </a:t>
            </a:r>
            <a:r>
              <a:rPr lang="cs-CZ" dirty="0" err="1"/>
              <a:t>age</a:t>
            </a:r>
            <a:r>
              <a:rPr lang="cs-CZ" dirty="0"/>
              <a:t>, </a:t>
            </a:r>
            <a:r>
              <a:rPr lang="cs-CZ" dirty="0" err="1"/>
              <a:t>education</a:t>
            </a:r>
            <a:r>
              <a:rPr lang="cs-CZ" dirty="0"/>
              <a:t>, socio-</a:t>
            </a:r>
            <a:r>
              <a:rPr lang="cs-CZ" dirty="0" err="1"/>
              <a:t>economic</a:t>
            </a:r>
            <a:r>
              <a:rPr lang="cs-CZ" dirty="0"/>
              <a:t> status, </a:t>
            </a:r>
            <a:r>
              <a:rPr lang="cs-CZ" dirty="0" err="1"/>
              <a:t>unemployment</a:t>
            </a:r>
            <a:r>
              <a:rPr lang="cs-CZ" dirty="0"/>
              <a:t>, socio-</a:t>
            </a:r>
            <a:r>
              <a:rPr lang="cs-CZ" dirty="0" err="1"/>
              <a:t>psychological</a:t>
            </a:r>
            <a:r>
              <a:rPr lang="cs-CZ" dirty="0"/>
              <a:t> level)</a:t>
            </a:r>
          </a:p>
        </p:txBody>
      </p:sp>
    </p:spTree>
    <p:extLst>
      <p:ext uri="{BB962C8B-B14F-4D97-AF65-F5344CB8AC3E}">
        <p14:creationId xmlns:p14="http://schemas.microsoft.com/office/powerpoint/2010/main" val="263141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0F6DA-E2CA-54CE-70D2-B59C024F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Williams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98589-466C-3EED-8872-84C0C411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906078" cy="3581400"/>
          </a:xfrm>
        </p:spPr>
        <p:txBody>
          <a:bodyPr/>
          <a:lstStyle/>
          <a:p>
            <a:r>
              <a:rPr lang="en-US" dirty="0"/>
              <a:t>Rebels/Insurgency  </a:t>
            </a:r>
            <a:endParaRPr lang="cs-CZ" dirty="0"/>
          </a:p>
          <a:p>
            <a:r>
              <a:rPr lang="en-US" dirty="0"/>
              <a:t>Militia  </a:t>
            </a:r>
            <a:endParaRPr lang="cs-CZ" dirty="0"/>
          </a:p>
          <a:p>
            <a:r>
              <a:rPr lang="en-US" dirty="0"/>
              <a:t>Paramilitary units  </a:t>
            </a:r>
            <a:endParaRPr lang="cs-CZ" dirty="0"/>
          </a:p>
          <a:p>
            <a:r>
              <a:rPr lang="en-US" dirty="0"/>
              <a:t>Terrorist groups  </a:t>
            </a:r>
            <a:endParaRPr lang="cs-CZ" dirty="0"/>
          </a:p>
          <a:p>
            <a:r>
              <a:rPr lang="en-US" dirty="0"/>
              <a:t>Warlords  </a:t>
            </a:r>
            <a:endParaRPr lang="cs-CZ" dirty="0"/>
          </a:p>
          <a:p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r>
              <a:rPr lang="en-US" dirty="0"/>
              <a:t> and gangs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E7D6549-5B6F-F4BA-CE54-01DB897DA191}"/>
              </a:ext>
            </a:extLst>
          </p:cNvPr>
          <p:cNvSpPr txBox="1">
            <a:spLocks/>
          </p:cNvSpPr>
          <p:nvPr/>
        </p:nvSpPr>
        <p:spPr>
          <a:xfrm>
            <a:off x="6172200" y="2171700"/>
            <a:ext cx="569512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Motivations</a:t>
            </a:r>
            <a:r>
              <a:rPr lang="cs-CZ" dirty="0"/>
              <a:t> and </a:t>
            </a:r>
            <a:r>
              <a:rPr lang="cs-CZ" dirty="0" err="1"/>
              <a:t>purpose</a:t>
            </a:r>
            <a:endParaRPr lang="cs-CZ" dirty="0"/>
          </a:p>
          <a:p>
            <a:r>
              <a:rPr lang="cs-CZ" dirty="0" err="1"/>
              <a:t>Strength</a:t>
            </a:r>
            <a:r>
              <a:rPr lang="cs-CZ" dirty="0"/>
              <a:t> and </a:t>
            </a:r>
            <a:r>
              <a:rPr lang="cs-CZ" dirty="0" err="1"/>
              <a:t>scope</a:t>
            </a:r>
            <a:endParaRPr lang="cs-CZ" dirty="0"/>
          </a:p>
          <a:p>
            <a:r>
              <a:rPr lang="cs-CZ" dirty="0" err="1"/>
              <a:t>Funding</a:t>
            </a:r>
            <a:r>
              <a:rPr lang="cs-CZ" dirty="0"/>
              <a:t> and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resources</a:t>
            </a:r>
            <a:endParaRPr lang="cs-CZ" dirty="0"/>
          </a:p>
          <a:p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/>
              <a:t>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violence</a:t>
            </a:r>
            <a:endParaRPr lang="cs-CZ" dirty="0"/>
          </a:p>
          <a:p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VNSA and </a:t>
            </a:r>
            <a:r>
              <a:rPr lang="cs-CZ" dirty="0" err="1"/>
              <a:t>state</a:t>
            </a:r>
            <a:endParaRPr lang="cs-CZ" dirty="0"/>
          </a:p>
          <a:p>
            <a:r>
              <a:rPr lang="en-US" dirty="0"/>
              <a:t>Functions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VNSAs for members and supporters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07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0F6DA-E2CA-54CE-70D2-B59C024F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</a:t>
            </a:r>
            <a:r>
              <a:rPr lang="cs-CZ" dirty="0" err="1"/>
              <a:t>Ezrow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E98589-466C-3EED-8872-84C0C411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906078" cy="3581400"/>
          </a:xfrm>
        </p:spPr>
        <p:txBody>
          <a:bodyPr/>
          <a:lstStyle/>
          <a:p>
            <a:r>
              <a:rPr lang="cs-CZ" dirty="0" err="1"/>
              <a:t>Insurgencies</a:t>
            </a:r>
            <a:endParaRPr lang="cs-CZ" dirty="0"/>
          </a:p>
          <a:p>
            <a:r>
              <a:rPr lang="cs-CZ" dirty="0" err="1"/>
              <a:t>Warlords</a:t>
            </a:r>
            <a:r>
              <a:rPr lang="cs-CZ" dirty="0"/>
              <a:t> and </a:t>
            </a:r>
            <a:r>
              <a:rPr lang="cs-CZ" dirty="0" err="1"/>
              <a:t>Marauders</a:t>
            </a:r>
            <a:endParaRPr lang="cs-CZ" dirty="0"/>
          </a:p>
          <a:p>
            <a:r>
              <a:rPr lang="en-US" dirty="0"/>
              <a:t>Paramilitary units  </a:t>
            </a:r>
            <a:endParaRPr lang="cs-CZ" dirty="0"/>
          </a:p>
          <a:p>
            <a:r>
              <a:rPr lang="en-US" dirty="0"/>
              <a:t>Terrorist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companies</a:t>
            </a:r>
            <a:endParaRPr lang="cs-CZ" dirty="0"/>
          </a:p>
          <a:p>
            <a:r>
              <a:rPr lang="cs-CZ" dirty="0" err="1"/>
              <a:t>Organized</a:t>
            </a:r>
            <a:r>
              <a:rPr lang="cs-CZ" dirty="0"/>
              <a:t> </a:t>
            </a:r>
            <a:r>
              <a:rPr lang="cs-CZ" dirty="0" err="1"/>
              <a:t>crime</a:t>
            </a:r>
            <a:r>
              <a:rPr lang="cs-CZ" dirty="0"/>
              <a:t> </a:t>
            </a:r>
            <a:r>
              <a:rPr lang="en-US" dirty="0"/>
              <a:t>and gangs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E7D6549-5B6F-F4BA-CE54-01DB897DA191}"/>
              </a:ext>
            </a:extLst>
          </p:cNvPr>
          <p:cNvSpPr txBox="1">
            <a:spLocks/>
          </p:cNvSpPr>
          <p:nvPr/>
        </p:nvSpPr>
        <p:spPr>
          <a:xfrm>
            <a:off x="6172200" y="2171700"/>
            <a:ext cx="569512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Motivation</a:t>
            </a:r>
            <a:endParaRPr lang="cs-CZ" dirty="0"/>
          </a:p>
          <a:p>
            <a:r>
              <a:rPr lang="cs-CZ" dirty="0" err="1"/>
              <a:t>Strategy</a:t>
            </a:r>
            <a:r>
              <a:rPr lang="cs-CZ" dirty="0"/>
              <a:t> and </a:t>
            </a:r>
            <a:r>
              <a:rPr lang="cs-CZ" dirty="0" err="1"/>
              <a:t>tactics</a:t>
            </a:r>
            <a:endParaRPr lang="cs-CZ" dirty="0"/>
          </a:p>
          <a:p>
            <a:r>
              <a:rPr lang="cs-CZ" dirty="0" err="1"/>
              <a:t>Funding</a:t>
            </a:r>
            <a:r>
              <a:rPr lang="cs-CZ" dirty="0"/>
              <a:t> and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resources</a:t>
            </a:r>
            <a:endParaRPr lang="cs-CZ" dirty="0"/>
          </a:p>
          <a:p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  <a:p>
            <a:r>
              <a:rPr lang="cs-CZ" dirty="0" err="1"/>
              <a:t>Scope</a:t>
            </a:r>
            <a:r>
              <a:rPr lang="cs-CZ" dirty="0"/>
              <a:t> and </a:t>
            </a:r>
            <a:r>
              <a:rPr lang="cs-CZ" dirty="0" err="1"/>
              <a:t>power</a:t>
            </a:r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Victims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Legitimacy</a:t>
            </a:r>
            <a:r>
              <a:rPr lang="cs-CZ" dirty="0">
                <a:solidFill>
                  <a:srgbClr val="FF0000"/>
                </a:solidFill>
              </a:rPr>
              <a:t> and popularity</a:t>
            </a:r>
          </a:p>
        </p:txBody>
      </p:sp>
    </p:spTree>
    <p:extLst>
      <p:ext uri="{BB962C8B-B14F-4D97-AF65-F5344CB8AC3E}">
        <p14:creationId xmlns:p14="http://schemas.microsoft.com/office/powerpoint/2010/main" val="266175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422BE-DE2A-527B-0C5A-37401ACC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5D63B6-FA68-E964-20A2-39F764497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201B2C-A444-884A-B9B0-47F344DA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74" y="0"/>
            <a:ext cx="5578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1DC6C-7E45-A090-8D2B-56D1BCCD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880" y="147320"/>
            <a:ext cx="10820400" cy="1485900"/>
          </a:xfrm>
        </p:spPr>
        <p:txBody>
          <a:bodyPr/>
          <a:lstStyle/>
          <a:p>
            <a:r>
              <a:rPr lang="en-US" dirty="0"/>
              <a:t>VNSA </a:t>
            </a:r>
            <a:r>
              <a:rPr lang="cs-CZ" dirty="0"/>
              <a:t>T</a:t>
            </a:r>
            <a:r>
              <a:rPr lang="en-US" dirty="0" err="1"/>
              <a:t>ypology</a:t>
            </a:r>
            <a:r>
              <a:rPr lang="en-US" dirty="0"/>
              <a:t> according to </a:t>
            </a:r>
            <a:r>
              <a:rPr lang="cs-CZ" dirty="0" err="1"/>
              <a:t>Schneckener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986934A-A7FF-DAB1-3863-1C0A9414E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85" y="1030163"/>
            <a:ext cx="9239254" cy="58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96362-2C72-750A-C8B5-4BE5A79A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Insurgency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B1EDE-19FF-1E35-CD60-AF9D0EA6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4" y="1560443"/>
            <a:ext cx="9601200" cy="3581400"/>
          </a:xfrm>
        </p:spPr>
        <p:txBody>
          <a:bodyPr/>
          <a:lstStyle/>
          <a:p>
            <a:r>
              <a:rPr lang="en-US" dirty="0"/>
              <a:t>The primary raison d'être of these groups is to achieve some political goal</a:t>
            </a:r>
            <a:endParaRPr lang="cs-CZ" dirty="0"/>
          </a:p>
          <a:p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control</a:t>
            </a:r>
            <a:endParaRPr lang="cs-CZ" dirty="0"/>
          </a:p>
          <a:p>
            <a:r>
              <a:rPr lang="en-US" dirty="0"/>
              <a:t>Strategy - </a:t>
            </a:r>
            <a:r>
              <a:rPr lang="cs-CZ" dirty="0"/>
              <a:t>i</a:t>
            </a:r>
            <a:r>
              <a:rPr lang="en-US" dirty="0" err="1"/>
              <a:t>rregular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 err="1"/>
              <a:t>ttacks</a:t>
            </a:r>
            <a:r>
              <a:rPr lang="en-US" dirty="0"/>
              <a:t> and </a:t>
            </a:r>
            <a:r>
              <a:rPr lang="cs-CZ" dirty="0"/>
              <a:t>w</a:t>
            </a:r>
            <a:r>
              <a:rPr lang="en-US" dirty="0" err="1"/>
              <a:t>ar</a:t>
            </a:r>
            <a:r>
              <a:rPr lang="en-US" dirty="0"/>
              <a:t> of </a:t>
            </a:r>
            <a:r>
              <a:rPr lang="cs-CZ" dirty="0"/>
              <a:t>a</a:t>
            </a:r>
            <a:r>
              <a:rPr lang="en-US" dirty="0" err="1"/>
              <a:t>ttrition</a:t>
            </a:r>
            <a:endParaRPr lang="cs-CZ" dirty="0"/>
          </a:p>
          <a:p>
            <a:r>
              <a:rPr lang="en-US" dirty="0"/>
              <a:t>Hierarchical structure, in recent years there has been decentralization</a:t>
            </a:r>
            <a:endParaRPr lang="cs-CZ" dirty="0"/>
          </a:p>
          <a:p>
            <a:r>
              <a:rPr lang="en-US" dirty="0"/>
              <a:t>A threat to the legitimacy of the state</a:t>
            </a:r>
            <a:endParaRPr lang="cs-CZ" dirty="0"/>
          </a:p>
          <a:p>
            <a:r>
              <a:rPr lang="en-US" dirty="0"/>
              <a:t>Four basic types: </a:t>
            </a:r>
            <a:r>
              <a:rPr lang="en-US" b="1" dirty="0"/>
              <a:t>liberationist, separatist, reformist/revolutionary, and religious/traditional.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B68037-F8CE-B486-DD12-667E45D0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802" y="4193776"/>
            <a:ext cx="5994718" cy="235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378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24269</TotalTime>
  <Words>928</Words>
  <Application>Microsoft Office PowerPoint</Application>
  <PresentationFormat>Širokoúhlá obrazovka</PresentationFormat>
  <Paragraphs>152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Times New Roman</vt:lpstr>
      <vt:lpstr>Crop</vt:lpstr>
      <vt:lpstr>Violent Non-State Actors (VNSA)</vt:lpstr>
      <vt:lpstr>VNSA  - General Info</vt:lpstr>
      <vt:lpstr>Typology of War Participants</vt:lpstr>
      <vt:lpstr>Factors Affecting the Rise of VNSA</vt:lpstr>
      <vt:lpstr>VNSA Typology according to Williams</vt:lpstr>
      <vt:lpstr>VNSA Typology according to Ezrow</vt:lpstr>
      <vt:lpstr>Prezentace aplikace PowerPoint</vt:lpstr>
      <vt:lpstr>VNSA Typology according to Schneckener</vt:lpstr>
      <vt:lpstr>Insurgency</vt:lpstr>
      <vt:lpstr>Insurgency</vt:lpstr>
      <vt:lpstr>Terrorist Organizations</vt:lpstr>
      <vt:lpstr>Trends of Contemporary Terrorism</vt:lpstr>
      <vt:lpstr>      Trends of Contemporary Terrorism - Africa</vt:lpstr>
      <vt:lpstr>Warlordism</vt:lpstr>
      <vt:lpstr>Organized Crime and Gangs </vt:lpstr>
      <vt:lpstr>Organised Crime - Definition</vt:lpstr>
      <vt:lpstr>Typology of Organized Crime Groups</vt:lpstr>
      <vt:lpstr>Typology of Organized Crime Groups</vt:lpstr>
      <vt:lpstr>Global Organized Crime Index – Measurement and Typology</vt:lpstr>
      <vt:lpstr>Private Military Companies</vt:lpstr>
      <vt:lpstr>Paramilitary units vs. Pro-government militia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329</cp:revision>
  <dcterms:created xsi:type="dcterms:W3CDTF">2017-10-06T12:11:29Z</dcterms:created>
  <dcterms:modified xsi:type="dcterms:W3CDTF">2023-09-24T15:02:43Z</dcterms:modified>
</cp:coreProperties>
</file>