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0" r:id="rId3"/>
    <p:sldId id="258" r:id="rId4"/>
    <p:sldId id="257" r:id="rId5"/>
    <p:sldId id="280" r:id="rId6"/>
    <p:sldId id="281" r:id="rId7"/>
    <p:sldId id="263" r:id="rId8"/>
    <p:sldId id="264" r:id="rId9"/>
    <p:sldId id="265" r:id="rId10"/>
    <p:sldId id="266" r:id="rId11"/>
    <p:sldId id="271" r:id="rId12"/>
    <p:sldId id="267" r:id="rId13"/>
    <p:sldId id="268" r:id="rId14"/>
    <p:sldId id="273" r:id="rId15"/>
    <p:sldId id="269" r:id="rId16"/>
    <p:sldId id="270" r:id="rId17"/>
    <p:sldId id="274" r:id="rId18"/>
    <p:sldId id="276" r:id="rId19"/>
    <p:sldId id="275" r:id="rId20"/>
    <p:sldId id="277" r:id="rId21"/>
    <p:sldId id="278" r:id="rId22"/>
    <p:sldId id="279" r:id="rId23"/>
    <p:sldId id="259" r:id="rId24"/>
    <p:sldId id="272" r:id="rId2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83777" autoAdjust="0"/>
  </p:normalViewPr>
  <p:slideViewPr>
    <p:cSldViewPr snapToGrid="0">
      <p:cViewPr varScale="1">
        <p:scale>
          <a:sx n="93" d="100"/>
          <a:sy n="93" d="100"/>
        </p:scale>
        <p:origin x="1278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2259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en-GB" dirty="0"/>
              <a:t>Effectiveness is concerned with whether an intervention works as intended…</a:t>
            </a:r>
            <a:r>
              <a:rPr lang="cs-CZ" dirty="0"/>
              <a:t> </a:t>
            </a:r>
            <a:r>
              <a:rPr lang="en-GB" dirty="0"/>
              <a:t>appropriateness concerns the psychosocial aspects of the intervention and so would address questions related to its impact on a person, its acceptability, and whether it would be used by the consumer</a:t>
            </a:r>
            <a:r>
              <a:rPr lang="cs-CZ" dirty="0"/>
              <a:t>… </a:t>
            </a:r>
            <a:r>
              <a:rPr lang="en-GB" dirty="0"/>
              <a:t>Feasibility encompasses the broader environmental issues related to implementation, cost and practice change</a:t>
            </a:r>
            <a:r>
              <a:rPr lang="cs-CZ" dirty="0"/>
              <a:t>“ (</a:t>
            </a:r>
            <a:r>
              <a:rPr lang="cs-CZ" dirty="0" err="1"/>
              <a:t>Evans</a:t>
            </a:r>
            <a:r>
              <a:rPr lang="cs-CZ" dirty="0"/>
              <a:t>, 2002: 79).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2815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96504829-97A8-0C4A-80EE-4326F3B884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B34EDCF-2F50-6D46-80EF-64A38D0130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A3528B9-C12B-BC4F-AF93-D9895556F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90D2AF3-9D7F-614C-BFDA-1610205D1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076177D2-E0A9-DB4F-9BE6-71A1D66CE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D12A9152-FA59-9745-A59D-D50FB6F18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98DFDC9-AC84-AB44-B9E6-08C20AB26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CF56576F-AF41-3849-BD6B-FA3394CC1B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0B77763-CB1F-AC44-ACDB-7C064A26D2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CD4E5D6-29D8-8A49-B4AC-98EC5D4606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0859298-EE15-7744-AB43-3DB4F7409D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46E247F-6353-7D48-AB74-30C474494A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Vypracování PP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k vypracování PP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Jan KLEINER</a:t>
            </a:r>
          </a:p>
          <a:p>
            <a:r>
              <a:rPr lang="cs-CZ" dirty="0"/>
              <a:t>BSSb1112 Hrozby a rizika v soudobém světě </a:t>
            </a:r>
          </a:p>
          <a:p>
            <a:r>
              <a:rPr lang="cs-CZ" dirty="0"/>
              <a:t>Podzim 2023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6A4154-2277-BEB1-3914-A5F9A155C1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Jak psát PP?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EBA352-5515-CC2A-006C-AA5CA3A695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9CF325-0838-A934-BC6B-AE2E387D7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PP II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98C8909-69E3-31A2-DF16-546107612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Vysvětlení (dominantní část)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800" dirty="0"/>
              <a:t>Proč zastáváte tento názor (opět podložené evidencí, ne vlastními pocity, myšlenkami apod.).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800" dirty="0"/>
              <a:t>Argumentační část práce.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800" dirty="0"/>
              <a:t>Opora v odborné literatuře (teorie, empirie) – snaha o rozlišení hierarchie evidence (viz násl. slide).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800" dirty="0"/>
              <a:t>Logická, konzistentní a srozumitelná (zásada KISS – </a:t>
            </a:r>
            <a:r>
              <a:rPr lang="cs-CZ" sz="1800" dirty="0" err="1"/>
              <a:t>keep</a:t>
            </a:r>
            <a:r>
              <a:rPr lang="cs-CZ" sz="1800" dirty="0"/>
              <a:t> </a:t>
            </a:r>
            <a:r>
              <a:rPr lang="cs-CZ" sz="1800" dirty="0" err="1"/>
              <a:t>it</a:t>
            </a:r>
            <a:r>
              <a:rPr lang="cs-CZ" sz="1800" dirty="0"/>
              <a:t> </a:t>
            </a:r>
            <a:r>
              <a:rPr lang="cs-CZ" sz="1800" dirty="0" err="1"/>
              <a:t>simple</a:t>
            </a:r>
            <a:r>
              <a:rPr lang="cs-CZ" sz="1800" dirty="0"/>
              <a:t>, </a:t>
            </a:r>
            <a:r>
              <a:rPr lang="cs-CZ" sz="1800" dirty="0" err="1"/>
              <a:t>stupid</a:t>
            </a:r>
            <a:r>
              <a:rPr lang="cs-CZ" sz="1800" dirty="0"/>
              <a:t>) prezentace informací.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800" dirty="0"/>
              <a:t>1-2 str.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800" dirty="0"/>
              <a:t>Nutno vyhnout se tvrzení bez potřebné opory např.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sz="1400" dirty="0"/>
              <a:t>„Americká zahraniční politika je novodobým kolonialismem“ (bez teoretického zakotvení nepřijatelné)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sz="1400" dirty="0"/>
              <a:t>„Řekové jsou líní a Španělé jakbysmet – na dovolené jsem viděl tu jejich siestu“ (stereotypy)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sz="1400" dirty="0"/>
              <a:t>„Nejlepším státníkem světových dějin byl bezesporu David Ben Gurion“ (neměřitelné)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sz="1400" dirty="0"/>
              <a:t>„Myslím si, že se Ukrajině prolomení ruských obranných linií nepodaří“ (argumentace vlastním názorem – bez detailní a přesvědčivé evidence nepřijatelné)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88359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94A0E2-45B5-B2E6-E00A-B369EC0645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Rozlišování evidence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0B2AD4-3FC0-4C92-B72B-3120B5B1E9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174F8E1-D7DF-0726-4B14-D5C63B635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Odbočka: hierarchie evidence dle </a:t>
            </a:r>
            <a:r>
              <a:rPr lang="cs-CZ" sz="3200" dirty="0" err="1"/>
              <a:t>Evanse</a:t>
            </a:r>
            <a:r>
              <a:rPr lang="cs-CZ" sz="3200" dirty="0"/>
              <a:t> (2002: 79)</a:t>
            </a:r>
            <a:endParaRPr lang="en-GB" sz="32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55AAB1E-A929-9845-4CB5-8B3DEEC28E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7975" y="1749752"/>
            <a:ext cx="8596049" cy="4223921"/>
          </a:xfrm>
          <a:prstGeom prst="rect">
            <a:avLst/>
          </a:prstGeom>
        </p:spPr>
      </p:pic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F03BDB92-3AC5-C533-114B-B7275AF95DF9}"/>
              </a:ext>
            </a:extLst>
          </p:cNvPr>
          <p:cNvCxnSpPr/>
          <p:nvPr/>
        </p:nvCxnSpPr>
        <p:spPr bwMode="auto">
          <a:xfrm flipH="1">
            <a:off x="9258300" y="4657725"/>
            <a:ext cx="129540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Obdélník 9">
            <a:extLst>
              <a:ext uri="{FF2B5EF4-FFF2-40B4-BE49-F238E27FC236}">
                <a16:creationId xmlns:a16="http://schemas.microsoft.com/office/drawing/2014/main" id="{C1FF2E6B-0AF4-3728-0131-4A1E38609F90}"/>
              </a:ext>
            </a:extLst>
          </p:cNvPr>
          <p:cNvSpPr/>
          <p:nvPr/>
        </p:nvSpPr>
        <p:spPr bwMode="auto">
          <a:xfrm>
            <a:off x="10384499" y="4524376"/>
            <a:ext cx="1369351" cy="29527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Novinové rozhovory</a:t>
            </a:r>
            <a:endParaRPr kumimoji="0" lang="en-GB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9865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162866E-7751-51CD-5312-0B0561BF4C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Jak psát PP?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B1169C-F0C5-1700-87D4-9C510685E1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A2198B-DFB7-8CCE-4681-65291F7B4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PP III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3F29A5-7B20-A0F2-53D4-71DB3006C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Protiargument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Navazuje na předchozí „vysvětlení“ a platí pro něj stejné zásady.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Vznesení protiargumentu a pokus o jeho vyvrácení (např. z jiných filosofických pozic nebo z pohledu jiného paradigmatu/vědní disciplíny – fantazii se meze nekladou, ale musíme se zároveň držet vědecké metody!) nebo o </a:t>
            </a:r>
            <a:r>
              <a:rPr lang="cs-CZ" dirty="0" err="1"/>
              <a:t>problematizaci</a:t>
            </a:r>
            <a:r>
              <a:rPr lang="cs-CZ" dirty="0"/>
              <a:t> předchozího vysvětlení (např. jedna evidence můj argument podporuje, ale existuje zase jiná, která mi do něj úplně nezapadá a snažím se ji do své argumentace inkorporovat a reflektovat tuto „černou labuť“) -&gt; reflexe diskutabilní a stochastické podstaty sociálních věd.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Opět opora v literatuře.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1-1,5 str.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350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6D9CFF-A723-541E-4130-2DBECBAD1B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Jak psát PP?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43298B-212E-E4C4-0C94-DBE318C925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59854E-2A57-B7BD-2063-B6A06C185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PP IV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B8F7339-57CF-3D51-039E-8A9D5FD9F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Shrnutí a závěr </a:t>
            </a:r>
          </a:p>
          <a:p>
            <a:pPr lvl="1"/>
            <a:r>
              <a:rPr lang="cs-CZ" dirty="0"/>
              <a:t>CO jsem zkoumal/a, JAK (pro PP neplatí), a k ČEMU jsem došel/a.</a:t>
            </a:r>
          </a:p>
          <a:p>
            <a:pPr lvl="1"/>
            <a:r>
              <a:rPr lang="cs-CZ" dirty="0"/>
              <a:t>Zopakování hlavního cíle PP.</a:t>
            </a:r>
          </a:p>
          <a:p>
            <a:pPr lvl="1"/>
            <a:r>
              <a:rPr lang="cs-CZ" dirty="0"/>
              <a:t>Sumarizace hlavních myšlenek.</a:t>
            </a:r>
          </a:p>
          <a:p>
            <a:pPr lvl="1"/>
            <a:r>
              <a:rPr lang="cs-CZ" dirty="0"/>
              <a:t>Ne „copy &amp; paste“.</a:t>
            </a:r>
          </a:p>
          <a:p>
            <a:pPr lvl="1"/>
            <a:r>
              <a:rPr lang="cs-CZ" dirty="0"/>
              <a:t>Mělo by být jasné, o co vám šlo, jak jste o tom přemýšleli a jaký je váš závěr.</a:t>
            </a:r>
          </a:p>
          <a:p>
            <a:pPr lvl="1"/>
            <a:r>
              <a:rPr lang="cs-CZ" dirty="0"/>
              <a:t>2-3 odstavce.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3696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A038E5-498F-E316-0003-58A68C26CF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Jedna z možných strategií psaní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A5E023-8A87-5472-F13A-56B284DBDC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140F1D-9AC6-39F2-0691-0E8DCF677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Včasná práce a iterativní, cyklický proces psaní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86BF47-45EA-A42B-AE42-2DA05E8A8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998002"/>
            <a:ext cx="10753200" cy="4139998"/>
          </a:xfrm>
        </p:spPr>
        <p:txBody>
          <a:bodyPr/>
          <a:lstStyle/>
          <a:p>
            <a:r>
              <a:rPr lang="cs-CZ" sz="1600" dirty="0"/>
              <a:t>Je dobré si na psaní PP vyhradit dostatek času – spolu se studiem literatury zabere i několik dní!</a:t>
            </a:r>
          </a:p>
          <a:p>
            <a:r>
              <a:rPr lang="cs-CZ" sz="1600" dirty="0"/>
              <a:t>Jednou ze strategií pro úspěšné psaní je iterativní a cyklický proces – několikanásobné „přežehlování“ PP (např. napsání hrubé kostry </a:t>
            </a:r>
            <a:r>
              <a:rPr lang="cs-CZ" sz="1600" dirty="0">
                <a:sym typeface="Wingdings" panose="05000000000000000000" pitchFamily="2" charset="2"/>
              </a:rPr>
              <a:t> uhlazení  kontrola nezúčastněnou osobou  finalizace textu).</a:t>
            </a:r>
          </a:p>
          <a:p>
            <a:r>
              <a:rPr lang="cs-CZ" sz="1600" dirty="0">
                <a:sym typeface="Wingdings" panose="05000000000000000000" pitchFamily="2" charset="2"/>
              </a:rPr>
              <a:t>Textem by se měla táhnout </a:t>
            </a:r>
            <a:r>
              <a:rPr lang="cs-CZ" sz="1600" b="1" dirty="0">
                <a:sym typeface="Wingdings" panose="05000000000000000000" pitchFamily="2" charset="2"/>
              </a:rPr>
              <a:t>jasná a dobře podložená argumentační linka </a:t>
            </a:r>
            <a:r>
              <a:rPr lang="cs-CZ" sz="1600" dirty="0">
                <a:sym typeface="Wingdings" panose="05000000000000000000" pitchFamily="2" charset="2"/>
              </a:rPr>
              <a:t>od úvodu (předestření cíle PP, argumentace, bodu v zadaném textu apod.), přes argumentační část (podložení evidencí a </a:t>
            </a:r>
            <a:r>
              <a:rPr lang="cs-CZ" sz="1600" dirty="0" err="1">
                <a:sym typeface="Wingdings" panose="05000000000000000000" pitchFamily="2" charset="2"/>
              </a:rPr>
              <a:t>problematizace</a:t>
            </a:r>
            <a:r>
              <a:rPr lang="cs-CZ" sz="1600" dirty="0">
                <a:sym typeface="Wingdings" panose="05000000000000000000" pitchFamily="2" charset="2"/>
              </a:rPr>
              <a:t> vlastní argumentace), až po závěr, který PP shrne a vypíchne hlavní myšlenku, a k čemu PP došel.</a:t>
            </a:r>
          </a:p>
          <a:p>
            <a:r>
              <a:rPr lang="cs-CZ" sz="1600" dirty="0">
                <a:sym typeface="Wingdings" panose="05000000000000000000" pitchFamily="2" charset="2"/>
              </a:rPr>
              <a:t>Každá část PP by měla mít ideálně svůj pevný účel. Pokud na otázku, jaký je účel této věty nebo sekce textu odpovím: „abych splnil minimální počet znaků“, musím pracovat dál a vrátit se např. ke studium další literatury.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909670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2B2E7F-6468-E9D6-8852-E959F18049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Jak psát PP?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FE7C72-8248-1CCB-90A9-A76237BFF8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C98420-CDEC-A79C-FB0E-D67467335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6650"/>
            <a:ext cx="10753200" cy="451576"/>
          </a:xfrm>
        </p:spPr>
        <p:txBody>
          <a:bodyPr/>
          <a:lstStyle/>
          <a:p>
            <a:r>
              <a:rPr lang="cs-CZ" sz="3200" dirty="0"/>
              <a:t>Poučení z minulých ročníků</a:t>
            </a:r>
            <a:endParaRPr lang="en-GB" sz="32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451F94-2107-5477-573B-43186DEB8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58976"/>
            <a:ext cx="10753200" cy="4139998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1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Formátování textu</a:t>
            </a:r>
            <a:endParaRPr lang="en-GB" sz="11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 celém těle </a:t>
            </a:r>
            <a:r>
              <a:rPr lang="cs-C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dokumentu sjednoťte velikost a typ písma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výjimka platí pro poznámky pod čarou. V celém těle znamená i v seznamu zdrojů. Že se to netýká úvodní strany je snad všem jasné. Ta, stejně jako obsah, není u takto krátkých prací potřeba.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Vše, co budete kdy tvořit netvoříte pro sebe, ale pro čtenáře. Postarejte se o tom, aby se jednalo o co nejpříjemnější zážitek. Dva různé druhy písma a dvě odlišné barvy během jednoho odstavce nejsou zrovna pohlazením pro oči.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 čtenářskému prožitku patří také text bez gramatických chyb – velká a malá písmena, číslovky, psaní procent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Texty </a:t>
            </a:r>
            <a:r>
              <a:rPr lang="cs-C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zarovnáváme do bloku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1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Nejlepším způsobem, jak se naučit psát je hodně číst odbornou literaturu!</a:t>
            </a:r>
            <a:r>
              <a:rPr lang="cs-CZ" sz="11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 výpisků se (psát) nenaučíte.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1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Sdílejte</a:t>
            </a:r>
            <a:r>
              <a:rPr lang="cs-C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 mezi sebou úspěšné </a:t>
            </a:r>
            <a:r>
              <a:rPr lang="cs-CZ" sz="11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papery</a:t>
            </a:r>
            <a:r>
              <a:rPr lang="cs-C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aby se kolegov</a:t>
            </a:r>
            <a:r>
              <a:rPr lang="cs-CZ" sz="11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 mohli inspirovat!</a:t>
            </a:r>
            <a:endParaRPr lang="cs-CZ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1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PP není esej ani recenze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Nastudujte si rozdíly mezi těmito útvary. Nejlépe si nějaké příklady přečtěte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Mnozí máte tendenci v úvodu a závěru sklouzávat k recenzím, což vůbec není potřeba. V závěru nemá vůbec zaznít váš obecný názor na původní text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"článek mi přišel přínosný a všem bych ho doporučila" (recenze)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"autoři mohli zvolit lepší formát textu" (nepatří do PP)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"Kapitola se věnovala problematice organizovaného zločinu" (patří do prvotního shrnutí textu, nikam jinam)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1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Zdroje</a:t>
            </a:r>
            <a:endParaRPr lang="en-GB" sz="11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Vždycky jděte po primárním zdroji informace (zásada ad </a:t>
            </a:r>
            <a:r>
              <a:rPr lang="cs-CZ" sz="11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fontes</a:t>
            </a:r>
            <a:r>
              <a:rPr lang="cs-C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k pramenům)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 Pokud článek na Novinky.cz přináší informace o nějaké studii/statistice, vašim úkolem je najít zdroj a informaci převzít přímo z něj. Toto platí obecně pro všechny zdroje a informace a je to základ vaší akademické práce. Není dobré proto citovat bakalářské ani magisterské práce – maximálně k tomu může dojít v případě, že cituje zjištění jejich specifického výzkumu, ke kterému v práci došlo. Zpravidla se ale těmto zdrojům vyhýbáme, protože prostě nejde o dostatečně fundované texty.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Preferujte odbornou literaturu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Necitujeme Wikipedii ani jiné zdroje, u nichž </a:t>
            </a:r>
            <a:r>
              <a:rPr lang="cs-C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nelze vyhodnotit autorství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opět se dostávám k principům akademické práce. Vaším cílem je pokusit se tvořit vědu, ne slepě tlumočit názory neidentifikovatelného jedince.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Obecně se držte zásad kritického myšlení – pokud narazíte na podivnou informaci, je potřeba ji ověřit u spolehlivých zdrojů.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Připomínám podmínku minimálně dvou externích zdrojů (tedy mimo zadanou literaturu). Nicméně dobrý paper se většinou neobejde minimálně bez čtyř.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Seznam zdrojů se řadí abecedně!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2036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81F9AD5-1E94-7EC9-932D-59972623D2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Jak psát PP?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A903F7-9548-10FD-21BD-4C8D11ED69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702388-AD0D-8583-4FBA-48E2948CF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Poučení z minulých ročníků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77BD327-4BC5-D267-8D40-02833324D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107000"/>
              </a:lnSpc>
            </a:pP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Citace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– budou vás doprovázet minimálně do konce akademického života a je naprosto zásadní se s nimi naučit pracovat. </a:t>
            </a:r>
          </a:p>
          <a:p>
            <a:pPr marL="285750" indent="-285750">
              <a:lnSpc>
                <a:spcPct val="107000"/>
              </a:lnSpc>
            </a:pP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Většina studentů opomíjí citovat autory původního textu – jakmile přejímáte jejich myšlenku, je potřeba na ně oficiálně odkázat. Taktéž dílo patří do seznamu zdrojů.</a:t>
            </a:r>
            <a:endParaRPr lang="cs-CZ" sz="16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</a:pPr>
            <a:r>
              <a:rPr lang="cs-CZ" sz="1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PP není obhajoba autorů – s autory můžete souhlasit, ale stále se má objevit konstruktivní kritika. Neopomněli autoři nějakou oblast? Funguje teorie v různých kontextech? Souhlasné </a:t>
            </a:r>
            <a:r>
              <a:rPr lang="cs-CZ" sz="16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papery</a:t>
            </a:r>
            <a:r>
              <a:rPr lang="cs-CZ" sz="1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se často přetransformovaly spíše v referáty dále rozvádějící téma a nijak původní text nereflektovaly. </a:t>
            </a:r>
            <a:endParaRPr lang="cs-CZ" sz="16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</a:pPr>
            <a:r>
              <a:rPr lang="cs-CZ" sz="16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Protiargument reaguje na váš argument, ne na samotnou knihu!</a:t>
            </a:r>
            <a:r>
              <a:rPr lang="cs-CZ" sz="1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Aby tedy měl protiargument na co reagovat, </a:t>
            </a:r>
            <a:r>
              <a:rPr lang="cs-CZ" sz="16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je nezbytné se v první části textu věnovat konkrétní myšlence/tvrzení – to navíc jasně uvedete v úvodu</a:t>
            </a:r>
            <a:r>
              <a:rPr lang="cs-CZ" sz="1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cs-CZ" sz="16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</a:pPr>
            <a:r>
              <a:rPr lang="cs-CZ" sz="1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Pojmy, termíny, terminologie – používáte-li nějaký pojem je dobré jej na začátku vysvětlit, případně vymezit (např extremismus vs radikalismus) – v odborném textu nemůžete pojmy libovolně zaměňovat. Pokud se rozhodnete používat pojmy jinak, než je tomu zvykem (mimo paradigma), musíte vysvětlit proč a obhájit na základě čeho. „Protože mi to tak přijde/Myslím si“ nejsou validní argumenty.</a:t>
            </a:r>
            <a:endParaRPr lang="en-GB" sz="16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6236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AB30101-A0FC-BD8C-7118-E6C88A4625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Příklad PP s komentářem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2A5E134-127E-F575-A6AE-DD9E02EED0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65D2D1-BB02-58A7-4B16-B6C098E5F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PP – shrnutí textu</a:t>
            </a:r>
            <a:endParaRPr lang="en-GB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6638494-7965-E6B7-FBAB-F175A8A74C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00" y="1282641"/>
            <a:ext cx="5016758" cy="22734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9EFDBBC-7BEF-975E-C1EB-23526837ED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000" y="3667123"/>
            <a:ext cx="4940554" cy="2368672"/>
          </a:xfrm>
          <a:prstGeom prst="rect">
            <a:avLst/>
          </a:prstGeom>
        </p:spPr>
      </p:pic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3EE365F1-1651-B36D-F964-82A2D2E391BD}"/>
              </a:ext>
            </a:extLst>
          </p:cNvPr>
          <p:cNvCxnSpPr/>
          <p:nvPr/>
        </p:nvCxnSpPr>
        <p:spPr bwMode="auto">
          <a:xfrm flipH="1">
            <a:off x="2514600" y="3429000"/>
            <a:ext cx="340042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0F07D868-3632-E2B4-6C46-F71DB3A80729}"/>
              </a:ext>
            </a:extLst>
          </p:cNvPr>
          <p:cNvSpPr txBox="1"/>
          <p:nvPr/>
        </p:nvSpPr>
        <p:spPr>
          <a:xfrm>
            <a:off x="5915025" y="3259723"/>
            <a:ext cx="33826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1600" dirty="0">
                <a:solidFill>
                  <a:srgbClr val="00B050"/>
                </a:solidFill>
                <a:latin typeface="+mn-lt"/>
              </a:rPr>
              <a:t>I zadaný text je třeba řádně citovat.</a:t>
            </a:r>
            <a:endParaRPr lang="en-GB" sz="1600" dirty="0" err="1">
              <a:solidFill>
                <a:srgbClr val="00B050"/>
              </a:solidFill>
              <a:latin typeface="+mn-lt"/>
            </a:endParaRPr>
          </a:p>
        </p:txBody>
      </p: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33D90ABF-14CC-0F5F-25DD-A493587C8B87}"/>
              </a:ext>
            </a:extLst>
          </p:cNvPr>
          <p:cNvCxnSpPr/>
          <p:nvPr/>
        </p:nvCxnSpPr>
        <p:spPr bwMode="auto">
          <a:xfrm flipH="1">
            <a:off x="3724275" y="1524000"/>
            <a:ext cx="1958483" cy="15240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9D7C093A-45F6-BF1F-27DE-9BFB03069A0D}"/>
              </a:ext>
            </a:extLst>
          </p:cNvPr>
          <p:cNvSpPr txBox="1"/>
          <p:nvPr/>
        </p:nvSpPr>
        <p:spPr>
          <a:xfrm>
            <a:off x="5682759" y="1337846"/>
            <a:ext cx="3499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600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Není potřeba autora jmenovat – tuto informaci už nese citační zápis.</a:t>
            </a:r>
            <a:endParaRPr lang="en-GB" sz="1600" dirty="0" err="1">
              <a:solidFill>
                <a:schemeClr val="accent5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DE5755A5-69CC-C27B-DC2A-00EC4C3DBDDA}"/>
              </a:ext>
            </a:extLst>
          </p:cNvPr>
          <p:cNvSpPr txBox="1"/>
          <p:nvPr/>
        </p:nvSpPr>
        <p:spPr>
          <a:xfrm>
            <a:off x="8354175" y="4289892"/>
            <a:ext cx="31718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600" dirty="0">
                <a:latin typeface="+mn-lt"/>
              </a:rPr>
              <a:t>Shrnutí textu je dobré využít k předestření argumentace, abyste se k zadanému textu nemuseli znovu vracet v úvodu.</a:t>
            </a:r>
            <a:endParaRPr lang="en-GB" sz="1600" dirty="0" err="1">
              <a:latin typeface="+mn-lt"/>
            </a:endParaRPr>
          </a:p>
        </p:txBody>
      </p:sp>
      <p:pic>
        <p:nvPicPr>
          <p:cNvPr id="1026" name="Picture 2" descr="Tip Icon Images – Browse 165,166 Stock Photos, Vectors, and Video | Adobe  Stock">
            <a:extLst>
              <a:ext uri="{FF2B5EF4-FFF2-40B4-BE49-F238E27FC236}">
                <a16:creationId xmlns:a16="http://schemas.microsoft.com/office/drawing/2014/main" id="{0C0F982F-8AC9-04E0-B874-C81DFA3D8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4501" y="4157436"/>
            <a:ext cx="1209674" cy="120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878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ACFC210-37D4-198C-9EBC-7D0F4328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Příklad PP s komentářem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1F8CC2-6C5C-8F0F-CEFE-90AFD7A9F6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CF9333-EE71-32A1-D3C9-20D746121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PP - úvod</a:t>
            </a:r>
            <a:endParaRPr lang="en-GB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C4860F2-671F-87F5-56F3-D19FBCADA5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271" y="2216087"/>
            <a:ext cx="4991357" cy="2425825"/>
          </a:xfrm>
          <a:prstGeom prst="rect">
            <a:avLst/>
          </a:prstGeom>
        </p:spPr>
      </p:pic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5D3F7646-7660-6396-50E6-A1C97D4AA35A}"/>
              </a:ext>
            </a:extLst>
          </p:cNvPr>
          <p:cNvCxnSpPr/>
          <p:nvPr/>
        </p:nvCxnSpPr>
        <p:spPr bwMode="auto">
          <a:xfrm flipH="1">
            <a:off x="5495925" y="2867025"/>
            <a:ext cx="215265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E85D0FDD-A184-1789-F1D1-EF98D2405EE7}"/>
              </a:ext>
            </a:extLst>
          </p:cNvPr>
          <p:cNvSpPr txBox="1"/>
          <p:nvPr/>
        </p:nvSpPr>
        <p:spPr>
          <a:xfrm>
            <a:off x="7686676" y="2574637"/>
            <a:ext cx="3400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solidFill>
                  <a:srgbClr val="00B050"/>
                </a:solidFill>
                <a:latin typeface="+mn-lt"/>
              </a:rPr>
              <a:t>Autorka uvedla cíl práce a proč je to důležité – otázka „so </a:t>
            </a:r>
            <a:r>
              <a:rPr lang="cs-CZ" sz="1200" dirty="0" err="1">
                <a:solidFill>
                  <a:srgbClr val="00B050"/>
                </a:solidFill>
                <a:latin typeface="+mn-lt"/>
              </a:rPr>
              <a:t>what</a:t>
            </a:r>
            <a:r>
              <a:rPr lang="cs-CZ" sz="1200" dirty="0">
                <a:solidFill>
                  <a:srgbClr val="00B050"/>
                </a:solidFill>
                <a:latin typeface="+mn-lt"/>
              </a:rPr>
              <a:t>?“</a:t>
            </a:r>
            <a:endParaRPr lang="en-GB" sz="1200" dirty="0" err="1">
              <a:solidFill>
                <a:srgbClr val="00B050"/>
              </a:solidFill>
              <a:latin typeface="+mn-lt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62BAA63-D241-C7BA-9485-A23410FBE09F}"/>
              </a:ext>
            </a:extLst>
          </p:cNvPr>
          <p:cNvSpPr txBox="1"/>
          <p:nvPr/>
        </p:nvSpPr>
        <p:spPr>
          <a:xfrm>
            <a:off x="7277850" y="4534663"/>
            <a:ext cx="46760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latin typeface="+mn-lt"/>
              </a:rPr>
              <a:t>Tzv. „so </a:t>
            </a:r>
            <a:r>
              <a:rPr lang="cs-CZ" sz="1200" dirty="0" err="1">
                <a:latin typeface="+mn-lt"/>
              </a:rPr>
              <a:t>what</a:t>
            </a:r>
            <a:r>
              <a:rPr lang="cs-CZ" sz="1200" dirty="0">
                <a:latin typeface="+mn-lt"/>
              </a:rPr>
              <a:t>?“ otázka je základním kamenem každého akademického textu. Odpověď na ni totiž objektivně ospravedlňuje jeho napsání. Proč by se zrovna tímto měla věda zabývat? Jaké to má důsledky pro vědu/reálný svět? apod. V PP by se měl objevit alespoň náznak podobných úvah.</a:t>
            </a:r>
            <a:endParaRPr lang="en-GB" sz="1200" dirty="0" err="1">
              <a:latin typeface="+mn-lt"/>
            </a:endParaRPr>
          </a:p>
        </p:txBody>
      </p:sp>
      <p:pic>
        <p:nvPicPr>
          <p:cNvPr id="11" name="Picture 2" descr="Tip Icon Images – Browse 165,166 Stock Photos, Vectors, and Video | Adobe  Stock">
            <a:extLst>
              <a:ext uri="{FF2B5EF4-FFF2-40B4-BE49-F238E27FC236}">
                <a16:creationId xmlns:a16="http://schemas.microsoft.com/office/drawing/2014/main" id="{CAE2A8AF-5F73-C732-0353-B0198D766B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176" y="4338411"/>
            <a:ext cx="1209674" cy="120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73F6D8D4-9C59-BB6F-B75B-992F6AEFCD87}"/>
              </a:ext>
            </a:extLst>
          </p:cNvPr>
          <p:cNvCxnSpPr/>
          <p:nvPr/>
        </p:nvCxnSpPr>
        <p:spPr bwMode="auto">
          <a:xfrm flipH="1">
            <a:off x="4276725" y="3648075"/>
            <a:ext cx="215265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05CEC6C-FEA7-5AF2-108A-F6197564DC40}"/>
              </a:ext>
            </a:extLst>
          </p:cNvPr>
          <p:cNvSpPr txBox="1"/>
          <p:nvPr/>
        </p:nvSpPr>
        <p:spPr>
          <a:xfrm>
            <a:off x="6501909" y="3406200"/>
            <a:ext cx="5128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Kdyby si autorka toto předestřela už ve shrnutí, nemusela by plýtvat drahocenným prostorem úvodu. Někdy se tomu ale vyhnout dost dobře nelze.</a:t>
            </a:r>
            <a:endParaRPr lang="en-GB" sz="1200" dirty="0" err="1">
              <a:solidFill>
                <a:schemeClr val="accent5">
                  <a:lumMod val="60000"/>
                  <a:lumOff val="40000"/>
                </a:schemeClr>
              </a:solidFill>
              <a:latin typeface="+mn-lt"/>
            </a:endParaRP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ADF4D4AB-AD97-D031-12BC-4B325D48396D}"/>
              </a:ext>
            </a:extLst>
          </p:cNvPr>
          <p:cNvCxnSpPr>
            <a:cxnSpLocks/>
          </p:cNvCxnSpPr>
          <p:nvPr/>
        </p:nvCxnSpPr>
        <p:spPr bwMode="auto">
          <a:xfrm flipV="1">
            <a:off x="4029075" y="4257675"/>
            <a:ext cx="923925" cy="78481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0CCE46E4-B2C1-06ED-A09C-1BF9F29DBBA7}"/>
              </a:ext>
            </a:extLst>
          </p:cNvPr>
          <p:cNvSpPr txBox="1"/>
          <p:nvPr/>
        </p:nvSpPr>
        <p:spPr>
          <a:xfrm>
            <a:off x="1444134" y="5187634"/>
            <a:ext cx="32802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solidFill>
                  <a:srgbClr val="00B050"/>
                </a:solidFill>
                <a:latin typeface="+mn-lt"/>
              </a:rPr>
              <a:t>Toto je předestření argumentace, které je třeba v argumentační části ale evidenčně podložit. Takto samotné zůstat nemůže, to by byl jen výkřik do tmy.</a:t>
            </a:r>
            <a:endParaRPr lang="en-GB" sz="1200" dirty="0" err="1">
              <a:solidFill>
                <a:srgbClr val="00B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66653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C3BEFEB-BA32-494B-3AB6-FC18E0907B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Příklad PP s komentářem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0E9AEF-2E67-E019-0F7C-3706F0842D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D271F41-AA17-A0C9-1AD1-7D1DFEE7E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PP - vysvětlení</a:t>
            </a:r>
            <a:endParaRPr lang="en-GB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FEE9B7D-B38D-AE78-BF0D-89ADB6A18E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256" y="1440808"/>
            <a:ext cx="4978656" cy="369589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0C38BBBD-EFEF-7069-F499-E4145B757C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271" y="1581055"/>
            <a:ext cx="4991357" cy="2959252"/>
          </a:xfrm>
          <a:prstGeom prst="rect">
            <a:avLst/>
          </a:prstGeom>
        </p:spPr>
      </p:pic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DF09CD7E-5663-3C37-9D54-135E7E92159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352796" y="3378612"/>
            <a:ext cx="562104" cy="189833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A3C60DF-C137-FDD9-10B8-48DDDC28C5CA}"/>
              </a:ext>
            </a:extLst>
          </p:cNvPr>
          <p:cNvSpPr txBox="1"/>
          <p:nvPr/>
        </p:nvSpPr>
        <p:spPr>
          <a:xfrm>
            <a:off x="4352796" y="5276945"/>
            <a:ext cx="523214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100" dirty="0">
                <a:solidFill>
                  <a:srgbClr val="FF0000"/>
                </a:solidFill>
                <a:latin typeface="+mn-lt"/>
              </a:rPr>
              <a:t>Není vhodné citovat až na konci odstavců. Citační zápis by měl následovat okamžitě za převzatou myšlenkou. Tyto myšlenky by se měly provazovat napříč různými autory a zdroji a s vlastními myšlenkami autora/</a:t>
            </a:r>
            <a:r>
              <a:rPr lang="cs-CZ" sz="1100" dirty="0" err="1">
                <a:solidFill>
                  <a:srgbClr val="FF0000"/>
                </a:solidFill>
                <a:latin typeface="+mn-lt"/>
              </a:rPr>
              <a:t>ky</a:t>
            </a:r>
            <a:r>
              <a:rPr lang="cs-CZ" sz="1100" dirty="0">
                <a:solidFill>
                  <a:srgbClr val="FF0000"/>
                </a:solidFill>
                <a:latin typeface="+mn-lt"/>
              </a:rPr>
              <a:t> PP – je naprosto normální, když je jediný odstavec „prošpikován“ třeba i 10 zdroji (u PP je to mírnější, stačí nám reflexe tohoto imperativu). </a:t>
            </a:r>
            <a:endParaRPr lang="en-GB" sz="1100" dirty="0" err="1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83AEE891-BBD5-A674-1EC1-2306A7ECFE03}"/>
              </a:ext>
            </a:extLst>
          </p:cNvPr>
          <p:cNvCxnSpPr>
            <a:cxnSpLocks/>
          </p:cNvCxnSpPr>
          <p:nvPr/>
        </p:nvCxnSpPr>
        <p:spPr bwMode="auto">
          <a:xfrm flipV="1">
            <a:off x="9658350" y="2038350"/>
            <a:ext cx="0" cy="250195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851C506D-589C-D8E4-896C-ACAFEAC00210}"/>
              </a:ext>
            </a:extLst>
          </p:cNvPr>
          <p:cNvSpPr txBox="1"/>
          <p:nvPr/>
        </p:nvSpPr>
        <p:spPr>
          <a:xfrm>
            <a:off x="6308214" y="4540504"/>
            <a:ext cx="52321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100" dirty="0">
                <a:solidFill>
                  <a:srgbClr val="00B050"/>
                </a:solidFill>
                <a:latin typeface="+mn-lt"/>
              </a:rPr>
              <a:t>Přímé citace používejte v minimální míře (např. pro definice) a stejně tak je i přebírejte co nejkratší při zachování dané myšlenky, jinak parafrázujte. Citáty musí být uvozeny a musí za nimi hned následovat krátká citace se stranou.</a:t>
            </a:r>
            <a:endParaRPr lang="en-GB" sz="1100" dirty="0" err="1">
              <a:solidFill>
                <a:srgbClr val="00B050"/>
              </a:solidFill>
              <a:latin typeface="+mn-lt"/>
            </a:endParaRPr>
          </a:p>
        </p:txBody>
      </p: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C931EB87-EC3A-1BF6-D315-1A331D418645}"/>
              </a:ext>
            </a:extLst>
          </p:cNvPr>
          <p:cNvCxnSpPr>
            <a:cxnSpLocks/>
          </p:cNvCxnSpPr>
          <p:nvPr/>
        </p:nvCxnSpPr>
        <p:spPr bwMode="auto">
          <a:xfrm flipV="1">
            <a:off x="909317" y="5093249"/>
            <a:ext cx="0" cy="65305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72C0019E-AABA-4AFD-F63C-C22AD56A7567}"/>
              </a:ext>
            </a:extLst>
          </p:cNvPr>
          <p:cNvSpPr txBox="1"/>
          <p:nvPr/>
        </p:nvSpPr>
        <p:spPr>
          <a:xfrm>
            <a:off x="909317" y="5297628"/>
            <a:ext cx="21243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100" dirty="0">
                <a:solidFill>
                  <a:schemeClr val="accent5"/>
                </a:solidFill>
                <a:latin typeface="+mn-lt"/>
              </a:rPr>
              <a:t>Odstavec bez jediného zdroje je většinou problematický, raději vše důkladně podkládejte evidencí.</a:t>
            </a:r>
            <a:endParaRPr lang="en-GB" sz="1100" dirty="0" err="1">
              <a:solidFill>
                <a:schemeClr val="accent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9961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B105668-BC32-E4EC-B24E-F647B6215B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Pokyny k PP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19DD06-79DF-A4A2-C27D-FA348DB987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2BE620-D960-7F28-0DBA-3E5A21EE9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Disclaimer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5FB3692-6C31-87FF-630B-4C6C1D6B8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Tato prezentace představuje oficiální pokyny k vypracování PP a představuje prvky úspěšné i neúspěšné strategie k jejich psaní. </a:t>
            </a:r>
          </a:p>
          <a:p>
            <a:pPr algn="just"/>
            <a:r>
              <a:rPr lang="cs-CZ" dirty="0"/>
              <a:t>Spolu s (1) pokyny v sylabu, (2) v hromadných emailech (např. shrnutí nejčastějších chyb v daném PP) a (3) v individuálním slovním i písemném hodnocení studentů se (4) prezentace bere jako </a:t>
            </a:r>
            <a:r>
              <a:rPr lang="cs-CZ" b="1" dirty="0"/>
              <a:t>závazná</a:t>
            </a:r>
            <a:r>
              <a:rPr lang="cs-CZ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65692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154F4FD-B692-DEF8-D3A8-B3E4377754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Příklad PP s komentářem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96C5F2-BD22-D5C3-326A-7A6AFB0661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FBF4A4-FCB0-01ED-2086-25CB7FBA2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PP - protiargument</a:t>
            </a:r>
            <a:endParaRPr lang="en-GB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1CDA873-2707-3347-D55D-8D29F88E61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00" y="1730293"/>
            <a:ext cx="4991357" cy="318786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D468B78-C181-BA95-7C54-A9CE96495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0645" y="1718486"/>
            <a:ext cx="4902452" cy="1981302"/>
          </a:xfrm>
          <a:prstGeom prst="rect">
            <a:avLst/>
          </a:prstGeom>
        </p:spPr>
      </p:pic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A725E221-E97F-37AE-4F45-67B8995C5FD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398948" y="3065561"/>
            <a:ext cx="2182827" cy="94916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FAA1FD39-C7BA-8F75-8761-0C583AB22449}"/>
              </a:ext>
            </a:extLst>
          </p:cNvPr>
          <p:cNvSpPr txBox="1"/>
          <p:nvPr/>
        </p:nvSpPr>
        <p:spPr>
          <a:xfrm>
            <a:off x="5711357" y="4069485"/>
            <a:ext cx="33469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100" dirty="0">
                <a:solidFill>
                  <a:srgbClr val="FF0000"/>
                </a:solidFill>
                <a:latin typeface="+mn-lt"/>
              </a:rPr>
              <a:t>Toto tvrzení by už řádný podklad (např. odborným výzkumem či statistikou) potřebovalo. </a:t>
            </a:r>
            <a:endParaRPr lang="en-GB" sz="1100" dirty="0" err="1">
              <a:solidFill>
                <a:srgbClr val="00B050"/>
              </a:solidFill>
              <a:latin typeface="+mn-lt"/>
            </a:endParaRP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195715CE-FDCC-ACC8-23DC-69A73D8D7A1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065448" y="3521785"/>
            <a:ext cx="2840052" cy="157671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6ECE2DF0-7E2D-53A2-F4DA-3C83BE25DA8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065448" y="4858922"/>
            <a:ext cx="2840052" cy="31503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FB5EA2F5-29ED-5C5C-1FCE-780F4B0E2E28}"/>
              </a:ext>
            </a:extLst>
          </p:cNvPr>
          <p:cNvSpPr txBox="1"/>
          <p:nvPr/>
        </p:nvSpPr>
        <p:spPr>
          <a:xfrm>
            <a:off x="5876925" y="4903047"/>
            <a:ext cx="444817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100" dirty="0">
                <a:solidFill>
                  <a:srgbClr val="FF0000"/>
                </a:solidFill>
                <a:latin typeface="+mn-lt"/>
              </a:rPr>
              <a:t>Pokud autorka parafrázovala od </a:t>
            </a:r>
            <a:r>
              <a:rPr lang="cs-CZ" sz="1100" dirty="0" err="1">
                <a:solidFill>
                  <a:srgbClr val="FF0000"/>
                </a:solidFill>
                <a:latin typeface="+mn-lt"/>
              </a:rPr>
              <a:t>Pernicy</a:t>
            </a:r>
            <a:r>
              <a:rPr lang="cs-CZ" sz="1100" dirty="0">
                <a:solidFill>
                  <a:srgbClr val="FF0000"/>
                </a:solidFill>
                <a:latin typeface="+mn-lt"/>
              </a:rPr>
              <a:t> dva odstavce, nebezpečně si zahrává s typem plagiátorství – citování v neodůvodněné míře. Navíc mate čtenáře, který neví, jestli náhodou i ten první odstavec není parafrází </a:t>
            </a:r>
            <a:r>
              <a:rPr lang="cs-CZ" sz="1100" dirty="0" err="1">
                <a:solidFill>
                  <a:srgbClr val="FF0000"/>
                </a:solidFill>
                <a:latin typeface="+mn-lt"/>
              </a:rPr>
              <a:t>Pernicy</a:t>
            </a:r>
            <a:r>
              <a:rPr lang="cs-CZ" sz="1100" dirty="0">
                <a:solidFill>
                  <a:srgbClr val="FF0000"/>
                </a:solidFill>
                <a:latin typeface="+mn-lt"/>
              </a:rPr>
              <a:t> – v takovém případě ho měla opatřit citačním zápisem. </a:t>
            </a:r>
            <a:r>
              <a:rPr lang="cs-CZ" sz="1100" dirty="0">
                <a:solidFill>
                  <a:srgbClr val="00B050"/>
                </a:solidFill>
                <a:latin typeface="+mn-lt"/>
              </a:rPr>
              <a:t>Čisté řešení by bylo čerpat z více zdrojů a citovat bezprostředně za převzatými myšlenkami.</a:t>
            </a:r>
            <a:endParaRPr lang="en-GB" sz="1100" dirty="0"/>
          </a:p>
        </p:txBody>
      </p: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A5F74697-2CB3-08DF-4CC1-FF73F0451B3B}"/>
              </a:ext>
            </a:extLst>
          </p:cNvPr>
          <p:cNvCxnSpPr>
            <a:cxnSpLocks/>
          </p:cNvCxnSpPr>
          <p:nvPr/>
        </p:nvCxnSpPr>
        <p:spPr bwMode="auto">
          <a:xfrm flipV="1">
            <a:off x="1381125" y="2464139"/>
            <a:ext cx="341298" cy="299290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8A5E443D-B8F4-FA29-8EFE-158AE24C3ADF}"/>
              </a:ext>
            </a:extLst>
          </p:cNvPr>
          <p:cNvSpPr txBox="1"/>
          <p:nvPr/>
        </p:nvSpPr>
        <p:spPr>
          <a:xfrm>
            <a:off x="666000" y="5482382"/>
            <a:ext cx="33469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100" dirty="0">
                <a:solidFill>
                  <a:srgbClr val="00B050"/>
                </a:solidFill>
                <a:latin typeface="+mn-lt"/>
              </a:rPr>
              <a:t>„Napadení“ vlastní argumentace a ne zadaného textu. A to navíc z teoretického hlediska.</a:t>
            </a:r>
            <a:endParaRPr lang="en-GB" sz="1100" dirty="0" err="1">
              <a:solidFill>
                <a:srgbClr val="00B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18936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3B137B-C83C-8BE6-DB7F-5223A4CC88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Příklad PP s komentářem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F31110-9DA9-2459-6728-083C41A413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07E3A1-4222-AA4F-6419-5C3694570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PP - závěr</a:t>
            </a:r>
            <a:endParaRPr lang="en-GB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2E71B4E-73F8-3058-E019-4BF151BEDC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098" y="1901776"/>
            <a:ext cx="4921503" cy="1911448"/>
          </a:xfrm>
          <a:prstGeom prst="rect">
            <a:avLst/>
          </a:prstGeom>
        </p:spPr>
      </p:pic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474732A5-9C67-0411-C462-60A4ABE031C0}"/>
              </a:ext>
            </a:extLst>
          </p:cNvPr>
          <p:cNvCxnSpPr>
            <a:cxnSpLocks/>
          </p:cNvCxnSpPr>
          <p:nvPr/>
        </p:nvCxnSpPr>
        <p:spPr bwMode="auto">
          <a:xfrm flipH="1">
            <a:off x="5675298" y="2330789"/>
            <a:ext cx="2211402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A441653-9696-A6F6-2856-48BD0D6477AF}"/>
              </a:ext>
            </a:extLst>
          </p:cNvPr>
          <p:cNvSpPr txBox="1"/>
          <p:nvPr/>
        </p:nvSpPr>
        <p:spPr>
          <a:xfrm>
            <a:off x="7886700" y="2199984"/>
            <a:ext cx="33469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100" dirty="0">
                <a:solidFill>
                  <a:srgbClr val="00B050"/>
                </a:solidFill>
                <a:latin typeface="+mn-lt"/>
              </a:rPr>
              <a:t>CO bylo předmětem zkoumání a jaký byl cíl PP:</a:t>
            </a:r>
            <a:endParaRPr lang="en-GB" sz="1100" dirty="0" err="1">
              <a:solidFill>
                <a:srgbClr val="00B050"/>
              </a:solidFill>
              <a:latin typeface="+mn-lt"/>
            </a:endParaRPr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600A2DD8-B571-2163-3794-B130307FDDCF}"/>
              </a:ext>
            </a:extLst>
          </p:cNvPr>
          <p:cNvCxnSpPr>
            <a:cxnSpLocks/>
          </p:cNvCxnSpPr>
          <p:nvPr/>
        </p:nvCxnSpPr>
        <p:spPr bwMode="auto">
          <a:xfrm flipH="1">
            <a:off x="5675298" y="3273764"/>
            <a:ext cx="2211402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F518799-2F49-EFA3-F849-580E7FBC9BE4}"/>
              </a:ext>
            </a:extLst>
          </p:cNvPr>
          <p:cNvSpPr txBox="1"/>
          <p:nvPr/>
        </p:nvSpPr>
        <p:spPr>
          <a:xfrm>
            <a:off x="7933984" y="3142959"/>
            <a:ext cx="16386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100" dirty="0">
                <a:solidFill>
                  <a:srgbClr val="00B050"/>
                </a:solidFill>
                <a:latin typeface="+mn-lt"/>
              </a:rPr>
              <a:t>K ČEMU autorka došla.</a:t>
            </a:r>
            <a:endParaRPr lang="en-GB" sz="1100" dirty="0" err="1">
              <a:solidFill>
                <a:srgbClr val="00B050"/>
              </a:solidFill>
              <a:latin typeface="+mn-lt"/>
            </a:endParaRPr>
          </a:p>
        </p:txBody>
      </p:sp>
      <p:pic>
        <p:nvPicPr>
          <p:cNvPr id="14" name="Picture 2" descr="Tip Icon Images – Browse 165,166 Stock Photos, Vectors, and Video | Adobe  Stock">
            <a:extLst>
              <a:ext uri="{FF2B5EF4-FFF2-40B4-BE49-F238E27FC236}">
                <a16:creationId xmlns:a16="http://schemas.microsoft.com/office/drawing/2014/main" id="{E9D7D553-F066-4658-F6F7-8C9C1A705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826" y="4610099"/>
            <a:ext cx="989849" cy="989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>
            <a:extLst>
              <a:ext uri="{FF2B5EF4-FFF2-40B4-BE49-F238E27FC236}">
                <a16:creationId xmlns:a16="http://schemas.microsoft.com/office/drawing/2014/main" id="{460F117B-634D-B11D-031E-76331FFE0FEF}"/>
              </a:ext>
            </a:extLst>
          </p:cNvPr>
          <p:cNvSpPr txBox="1"/>
          <p:nvPr/>
        </p:nvSpPr>
        <p:spPr>
          <a:xfrm>
            <a:off x="1960548" y="4862626"/>
            <a:ext cx="4533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latin typeface="+mn-lt"/>
              </a:rPr>
              <a:t>Do závěru můžeme přidat (zejm. v delších pracích) opět i cizí zdroje (nejčastěji odbornou literaturu), které nějakým způsobem ukotvují naše zjištění v širším kontextu dosavadního poznání.</a:t>
            </a:r>
            <a:endParaRPr lang="en-GB" sz="12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80222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B9D9CFD-B012-C644-23F4-C0D91AC1C6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Příklad PP s komentářem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8A46B6-2D3F-1163-888E-CDBB22D33B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FF1F11-1ACB-41C1-3E29-5BD998B05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PP - reference</a:t>
            </a:r>
            <a:endParaRPr lang="en-GB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91D65A8-8891-DC37-8677-B84D04E3B3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00" y="1283210"/>
            <a:ext cx="4651517" cy="4833156"/>
          </a:xfrm>
          <a:prstGeom prst="rect">
            <a:avLst/>
          </a:prstGeom>
        </p:spPr>
      </p:pic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673B57A9-A274-0FDF-46B2-E8C6899643AD}"/>
              </a:ext>
            </a:extLst>
          </p:cNvPr>
          <p:cNvCxnSpPr>
            <a:cxnSpLocks/>
          </p:cNvCxnSpPr>
          <p:nvPr/>
        </p:nvCxnSpPr>
        <p:spPr bwMode="auto">
          <a:xfrm flipH="1">
            <a:off x="5265723" y="2559389"/>
            <a:ext cx="2211402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3BAC6B83-F878-2C6A-94E8-E60112D2F14A}"/>
              </a:ext>
            </a:extLst>
          </p:cNvPr>
          <p:cNvCxnSpPr>
            <a:cxnSpLocks/>
          </p:cNvCxnSpPr>
          <p:nvPr/>
        </p:nvCxnSpPr>
        <p:spPr bwMode="auto">
          <a:xfrm flipH="1">
            <a:off x="5160948" y="2714625"/>
            <a:ext cx="2316177" cy="90203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32E8076-9FF7-60CE-84E6-688968B04F98}"/>
              </a:ext>
            </a:extLst>
          </p:cNvPr>
          <p:cNvSpPr txBox="1"/>
          <p:nvPr/>
        </p:nvSpPr>
        <p:spPr>
          <a:xfrm>
            <a:off x="7562509" y="2414543"/>
            <a:ext cx="33531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100" dirty="0">
                <a:solidFill>
                  <a:srgbClr val="00B050"/>
                </a:solidFill>
                <a:latin typeface="+mn-lt"/>
              </a:rPr>
              <a:t>Využití odborných článků – tedy světově  nejrozšířenějšího a relativně spolehlivého prostředku komunikace vědecky podložených výsledků.</a:t>
            </a:r>
            <a:endParaRPr lang="en-GB" sz="1100" dirty="0" err="1">
              <a:solidFill>
                <a:srgbClr val="00B050"/>
              </a:solidFill>
              <a:latin typeface="+mn-lt"/>
            </a:endParaRPr>
          </a:p>
        </p:txBody>
      </p:sp>
      <p:pic>
        <p:nvPicPr>
          <p:cNvPr id="12" name="Picture 2" descr="Tip Icon Images – Browse 165,166 Stock Photos, Vectors, and Video | Adobe  Stock">
            <a:extLst>
              <a:ext uri="{FF2B5EF4-FFF2-40B4-BE49-F238E27FC236}">
                <a16:creationId xmlns:a16="http://schemas.microsoft.com/office/drawing/2014/main" id="{8B4C9B4D-2665-944E-106D-1DB9CC4672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484" y="3774362"/>
            <a:ext cx="1209674" cy="120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3CAAD482-18B4-B328-F030-39D65EB6CF77}"/>
              </a:ext>
            </a:extLst>
          </p:cNvPr>
          <p:cNvSpPr txBox="1"/>
          <p:nvPr/>
        </p:nvSpPr>
        <p:spPr>
          <a:xfrm>
            <a:off x="6820485" y="3990606"/>
            <a:ext cx="48951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200" dirty="0">
                <a:latin typeface="+mn-lt"/>
              </a:rPr>
              <a:t>„Dobré“ vědecké časopisy přijímají články na základě tzv. recenzního řízení (peer </a:t>
            </a:r>
            <a:r>
              <a:rPr lang="cs-CZ" sz="1200" dirty="0" err="1">
                <a:latin typeface="+mn-lt"/>
              </a:rPr>
              <a:t>review</a:t>
            </a:r>
            <a:r>
              <a:rPr lang="cs-CZ" sz="1200" dirty="0">
                <a:latin typeface="+mn-lt"/>
              </a:rPr>
              <a:t>), což je anonymní proces, ve kterém jiní vědci komentují a „napadají“ daný článek, což vede k jeho precizaci (nebo odmítnutí). I přes to se různé vědecké žurnály liší kvalitou a jedním ze způsobů, jak ji posoudit je tzv. </a:t>
            </a:r>
            <a:r>
              <a:rPr lang="cs-CZ" sz="1200" dirty="0" err="1">
                <a:latin typeface="+mn-lt"/>
              </a:rPr>
              <a:t>scientometrie</a:t>
            </a:r>
            <a:r>
              <a:rPr lang="cs-CZ" sz="1200" dirty="0">
                <a:latin typeface="+mn-lt"/>
              </a:rPr>
              <a:t> – tedy analýza metrik (např. </a:t>
            </a:r>
            <a:r>
              <a:rPr lang="cs-CZ" sz="1200" dirty="0" err="1">
                <a:latin typeface="+mn-lt"/>
              </a:rPr>
              <a:t>Clarivate</a:t>
            </a:r>
            <a:r>
              <a:rPr lang="cs-CZ" sz="1200" dirty="0">
                <a:latin typeface="+mn-lt"/>
              </a:rPr>
              <a:t> </a:t>
            </a:r>
            <a:r>
              <a:rPr lang="cs-CZ" sz="1200" dirty="0" err="1">
                <a:latin typeface="+mn-lt"/>
              </a:rPr>
              <a:t>Analytics</a:t>
            </a:r>
            <a:r>
              <a:rPr lang="cs-CZ" sz="1200" dirty="0">
                <a:latin typeface="+mn-lt"/>
              </a:rPr>
              <a:t>) jako je např. průměrná citovanost článků daného časopisu ku celkovému počtu vydaných článků. Toto se týká vyšších stupňů studia, ale je dobré vést v patrnosti, že ani čerpání z vědeckého článku automaticky neznamená kvalitní informace.</a:t>
            </a:r>
            <a:endParaRPr lang="en-GB" sz="1200" dirty="0" err="1">
              <a:latin typeface="+mn-lt"/>
            </a:endParaRP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FD2EEE26-9C01-2FFA-40CB-AF1A33499872}"/>
              </a:ext>
            </a:extLst>
          </p:cNvPr>
          <p:cNvCxnSpPr/>
          <p:nvPr/>
        </p:nvCxnSpPr>
        <p:spPr bwMode="auto">
          <a:xfrm flipH="1">
            <a:off x="5209883" y="1800225"/>
            <a:ext cx="215265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EFCE3350-CE34-D4D8-F8B4-052705D5BE2B}"/>
              </a:ext>
            </a:extLst>
          </p:cNvPr>
          <p:cNvCxnSpPr>
            <a:cxnSpLocks/>
          </p:cNvCxnSpPr>
          <p:nvPr/>
        </p:nvCxnSpPr>
        <p:spPr bwMode="auto">
          <a:xfrm flipH="1">
            <a:off x="5160948" y="1876425"/>
            <a:ext cx="2201585" cy="310761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EDA70C7E-97CB-612B-6EFF-0231B72780F0}"/>
              </a:ext>
            </a:extLst>
          </p:cNvPr>
          <p:cNvSpPr txBox="1"/>
          <p:nvPr/>
        </p:nvSpPr>
        <p:spPr>
          <a:xfrm>
            <a:off x="7477125" y="1671525"/>
            <a:ext cx="31623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100" dirty="0">
                <a:solidFill>
                  <a:schemeClr val="accent5"/>
                </a:solidFill>
                <a:latin typeface="+mn-lt"/>
              </a:rPr>
              <a:t>Bc. a Mgr. práce jsou jako zdroje problematické – viz předchozí slidy.</a:t>
            </a:r>
            <a:endParaRPr lang="en-GB" sz="1100" dirty="0" err="1">
              <a:solidFill>
                <a:schemeClr val="accent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4620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04A0CD-AF45-A8CE-D897-3F974C4584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Jak nepsat PP?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ACB5B4-777A-7BA0-39D2-1E9E5B8108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5A9C63-9799-515E-F203-F95E73004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chyba – argumentace vlastním názorem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9EFBB2-ABDC-7BF4-D20E-0BE65CFE4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51436"/>
            <a:ext cx="10753200" cy="3780563"/>
          </a:xfrm>
        </p:spPr>
        <p:txBody>
          <a:bodyPr/>
          <a:lstStyle/>
          <a:p>
            <a:r>
              <a:rPr lang="cs-CZ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Vlastní názor – který ideálně vzniká na základě studia odborné literatury – vždy podporujete daty a evidencí. Nejlépe primárními, případně důvěryhodnými, zdroji.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 PP nás mimo jiné zajímá váš postoj k tématu. Je tedy v pořádku „postavit se jednu ze stran barikády“, nicméně vaše názory a postoje musí být podpořeny daty. To v tomto stádiu vašeho studia znamená čerpání z dalších (důvěryhodných) zdrojů. Naopak vyhýbat byste se měli čistě pocitovým vyjádřením. „Myslím si to, proto že si mi to líbí/protože to takto cítím“. </a:t>
            </a:r>
          </a:p>
          <a:p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Doporučujeme se zezačátku vyhnout formulacím typu myslím si, zastávám tento názor, tento postoj mi přijde dobré apod. -&gt; svádí to k tomu, abyste tvrzení zapomněli řádně podložit. Co nejvíce se od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paperu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odosobněte (klidně pište např. ve 3. osobě, i když je to už trochu v akademickém prostředí zastaralé).</a:t>
            </a:r>
          </a:p>
        </p:txBody>
      </p:sp>
    </p:spTree>
    <p:extLst>
      <p:ext uri="{BB962C8B-B14F-4D97-AF65-F5344CB8AC3E}">
        <p14:creationId xmlns:p14="http://schemas.microsoft.com/office/powerpoint/2010/main" val="39071888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40D7093-E83F-6D07-B3B9-748EB84F18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92E8E8-9BC4-66DF-A1B0-DC2A38CF4C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96C7732-7DD8-A5FD-BC9D-7500CC5FC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Reference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5279AED-6025-BC7F-373E-D2F27A966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Evans</a:t>
            </a:r>
            <a:r>
              <a:rPr lang="cs-CZ" dirty="0"/>
              <a:t>, D. 2002. </a:t>
            </a:r>
            <a:r>
              <a:rPr lang="en-GB" dirty="0"/>
              <a:t>Hierarchy of evidence: a framework for ranking</a:t>
            </a:r>
            <a:r>
              <a:rPr lang="cs-CZ" dirty="0"/>
              <a:t> </a:t>
            </a:r>
            <a:r>
              <a:rPr lang="en-GB" dirty="0"/>
              <a:t>evidence</a:t>
            </a:r>
            <a:r>
              <a:rPr lang="cs-CZ" dirty="0"/>
              <a:t> </a:t>
            </a:r>
            <a:r>
              <a:rPr lang="en-GB" dirty="0"/>
              <a:t>evaluating healthcare interventions</a:t>
            </a:r>
            <a:r>
              <a:rPr lang="cs-CZ" dirty="0"/>
              <a:t>.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Clinical</a:t>
            </a:r>
            <a:r>
              <a:rPr lang="cs-CZ" i="1" dirty="0"/>
              <a:t> </a:t>
            </a:r>
            <a:r>
              <a:rPr lang="cs-CZ" i="1" dirty="0" err="1"/>
              <a:t>Nursing</a:t>
            </a:r>
            <a:r>
              <a:rPr lang="cs-CZ" i="1" dirty="0"/>
              <a:t>, </a:t>
            </a:r>
            <a:r>
              <a:rPr lang="cs-CZ" dirty="0"/>
              <a:t>2003 (12), 77-84.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5476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A2296DC-98EB-550B-D43A-F16DFF36E5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PP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0FB704-6A49-5710-6848-DF7BB4B492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C5239E-1C4C-B441-78E7-190E384EB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Learing</a:t>
            </a:r>
            <a:r>
              <a:rPr lang="cs-CZ" dirty="0"/>
              <a:t> </a:t>
            </a:r>
            <a:r>
              <a:rPr lang="cs-CZ" dirty="0" err="1"/>
              <a:t>outcomes</a:t>
            </a:r>
            <a:r>
              <a:rPr lang="cs-CZ" dirty="0"/>
              <a:t> – k čemu je to dobré?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D2B4DB8-6046-7D16-C708-4BF52D991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Konzistentní vyjádření myšlenky na ohraničeném prostoru.</a:t>
            </a:r>
          </a:p>
          <a:p>
            <a:r>
              <a:rPr lang="cs-CZ" sz="1800" dirty="0"/>
              <a:t>Základy akademického psaní.</a:t>
            </a:r>
          </a:p>
          <a:p>
            <a:r>
              <a:rPr lang="cs-CZ" sz="1800" dirty="0"/>
              <a:t>Procvičení citační etiky a praxe.</a:t>
            </a:r>
          </a:p>
          <a:p>
            <a:r>
              <a:rPr lang="cs-CZ" sz="1800" dirty="0"/>
              <a:t>Využití teoretických konceptů a vyhledávání vhodných zdrojů k podložení argumentace.</a:t>
            </a:r>
          </a:p>
          <a:p>
            <a:r>
              <a:rPr lang="cs-CZ" sz="1800" dirty="0"/>
              <a:t>Nezbytné pro další působení v sociálních vědách.</a:t>
            </a:r>
          </a:p>
          <a:p>
            <a:r>
              <a:rPr lang="cs-CZ" sz="1800" dirty="0"/>
              <a:t>Podpora kritického myšlení – rozlišení </a:t>
            </a:r>
            <a:r>
              <a:rPr lang="cs-CZ" sz="1800" dirty="0">
                <a:solidFill>
                  <a:srgbClr val="FF0000"/>
                </a:solidFill>
              </a:rPr>
              <a:t>argumentace vlastním názorem </a:t>
            </a:r>
            <a:r>
              <a:rPr lang="cs-CZ" sz="1800" dirty="0"/>
              <a:t>a </a:t>
            </a:r>
            <a:r>
              <a:rPr lang="cs-CZ" sz="1800" dirty="0">
                <a:solidFill>
                  <a:schemeClr val="accent3"/>
                </a:solidFill>
              </a:rPr>
              <a:t>argumentace vlastního názoru za pomoci evidence</a:t>
            </a:r>
            <a:r>
              <a:rPr lang="cs-CZ" sz="1800" dirty="0"/>
              <a:t> (teoretické, empirické, filosofické, logické, matematicko-statistické apod.).</a:t>
            </a:r>
          </a:p>
          <a:p>
            <a:r>
              <a:rPr lang="cs-CZ" sz="1800" dirty="0"/>
              <a:t>Počátek nastolení </a:t>
            </a:r>
            <a:r>
              <a:rPr lang="cs-CZ" sz="1800" dirty="0" err="1"/>
              <a:t>mindsetu</a:t>
            </a:r>
            <a:r>
              <a:rPr lang="cs-CZ" sz="1800" dirty="0"/>
              <a:t>, který rozlišuje jemnou hranici rigoróznosti vědeckého poznání a jeho flexibility, akademické svobody a invence výzkumníka.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0113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D625F6E-BB2B-FBC1-F240-01ABF2D188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PP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EC6D4E-382E-030F-F831-955E4DAB3B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180864-AC96-5C3B-5258-FE82F6731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PP obecně I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A47757D-1028-A962-027A-FD4278AF7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Organizace krátkého textu a jeho vypointování.</a:t>
            </a:r>
          </a:p>
          <a:p>
            <a:r>
              <a:rPr lang="cs-CZ" sz="2000" dirty="0"/>
              <a:t>Krátké, ale promyšlené představení vlastního názoru </a:t>
            </a:r>
            <a:r>
              <a:rPr lang="cs-CZ" sz="2000" b="1" dirty="0"/>
              <a:t>opřené o sílu použitého argumentu a odborné zdroje </a:t>
            </a:r>
            <a:r>
              <a:rPr lang="cs-CZ" sz="2000" b="1" dirty="0">
                <a:sym typeface="Wingdings" panose="05000000000000000000" pitchFamily="2" charset="2"/>
              </a:rPr>
              <a:t> </a:t>
            </a:r>
            <a:r>
              <a:rPr lang="cs-CZ" sz="2000" dirty="0">
                <a:sym typeface="Wingdings" panose="05000000000000000000" pitchFamily="2" charset="2"/>
              </a:rPr>
              <a:t>veškerá argumentace musí být o něco opřená (teorie, empirie, filosofická pozice apod.). </a:t>
            </a:r>
            <a:endParaRPr lang="cs-CZ" sz="2000" dirty="0"/>
          </a:p>
          <a:p>
            <a:r>
              <a:rPr lang="cs-CZ" sz="2000" dirty="0"/>
              <a:t>Zarámování diskuse (aneb „vysvětli to babičce“).</a:t>
            </a:r>
          </a:p>
          <a:p>
            <a:r>
              <a:rPr lang="cs-CZ" sz="2000" dirty="0"/>
              <a:t>Ukázka schopnosti pracovat s odborným textem.</a:t>
            </a:r>
          </a:p>
          <a:p>
            <a:r>
              <a:rPr lang="cs-CZ" sz="2000" dirty="0"/>
              <a:t>Ponechává stranou emoce, předsudky, stereotypy a dává prostor debatě.</a:t>
            </a:r>
          </a:p>
          <a:p>
            <a:r>
              <a:rPr lang="cs-CZ" sz="2000" dirty="0"/>
              <a:t>Snaha o objektivitu (intersubjektivitu) – ne „</a:t>
            </a:r>
            <a:r>
              <a:rPr lang="cs-CZ" sz="2000" dirty="0" err="1"/>
              <a:t>dojmologie</a:t>
            </a:r>
            <a:r>
              <a:rPr lang="cs-CZ" sz="2000" dirty="0"/>
              <a:t>“.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30655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2F2CD3-1580-A6B7-8B82-E535B0983D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PP obecně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3414D5-AB68-247F-DA52-103DA46805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D00EB0-CDB6-1277-2A04-9831C7FF2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PP obecně II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D5EE60C-6480-1FAF-3454-B86825411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4 PP (0 - 8 bodů) - Nutné odevzdat všechny!</a:t>
            </a:r>
          </a:p>
          <a:p>
            <a:r>
              <a:rPr lang="cs-CZ" sz="1600" dirty="0" err="1"/>
              <a:t>Deadline</a:t>
            </a:r>
            <a:r>
              <a:rPr lang="cs-CZ" sz="1600" dirty="0"/>
              <a:t> pro odevzdání je vždy den předcházející dané přednášce vč. (první PP tedy 11.10. </a:t>
            </a:r>
            <a:r>
              <a:rPr lang="cs-CZ" sz="1600"/>
              <a:t>23:59).</a:t>
            </a:r>
          </a:p>
          <a:p>
            <a:r>
              <a:rPr lang="cs-CZ" sz="1600" dirty="0"/>
              <a:t>Při výrazném nedodržení formálních požadavků (viz následující slide) se bere PP jako neodevzdaný </a:t>
            </a:r>
            <a:r>
              <a:rPr lang="cs-CZ" sz="1600" dirty="0">
                <a:sym typeface="Wingdings" panose="05000000000000000000" pitchFamily="2" charset="2"/>
              </a:rPr>
              <a:t> není možné kurz dokončit.</a:t>
            </a:r>
            <a:endParaRPr lang="cs-CZ" sz="1600" dirty="0"/>
          </a:p>
          <a:p>
            <a:r>
              <a:rPr lang="cs-CZ" sz="1600" dirty="0"/>
              <a:t>Při oficiálních i neoficiálních důvodech vedoucích k neschopnosti PP včas odevzdat se lze case-by-case domluvit (Mgr. Kleiner) na možnostech náhradního plnění – musí se to ale řešit VČAS!</a:t>
            </a: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749917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1B6A64A-B494-7AE3-11FB-9D9752EF42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245F3F-E4CB-CE70-AA25-EEAFF49D22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E10F02-3DF4-26D2-B732-79846E26A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PP hodnocení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C3BB6DC-4284-2974-7518-834A21A90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err="1"/>
              <a:t>První</a:t>
            </a:r>
            <a:r>
              <a:rPr lang="en-GB" sz="2000" dirty="0"/>
              <a:t> PP </a:t>
            </a:r>
            <a:r>
              <a:rPr lang="en-GB" sz="2000" dirty="0" err="1"/>
              <a:t>bude</a:t>
            </a:r>
            <a:r>
              <a:rPr lang="en-GB" sz="2000" dirty="0"/>
              <a:t> </a:t>
            </a:r>
            <a:r>
              <a:rPr lang="en-GB" sz="2000" dirty="0" err="1"/>
              <a:t>hodnocen</a:t>
            </a:r>
            <a:r>
              <a:rPr lang="en-GB" sz="2000" dirty="0"/>
              <a:t> </a:t>
            </a:r>
            <a:r>
              <a:rPr lang="en-GB" sz="2000" dirty="0" err="1"/>
              <a:t>shovívavěji</a:t>
            </a:r>
            <a:r>
              <a:rPr lang="en-GB" sz="2000" dirty="0"/>
              <a:t>, </a:t>
            </a:r>
            <a:r>
              <a:rPr lang="en-GB" sz="2000" dirty="0" err="1"/>
              <a:t>přísnost</a:t>
            </a:r>
            <a:r>
              <a:rPr lang="en-GB" sz="2000" dirty="0"/>
              <a:t> </a:t>
            </a:r>
            <a:r>
              <a:rPr lang="en-GB" sz="2000" dirty="0" err="1"/>
              <a:t>hodnocení</a:t>
            </a:r>
            <a:r>
              <a:rPr lang="en-GB" sz="2000" dirty="0"/>
              <a:t> </a:t>
            </a:r>
            <a:r>
              <a:rPr lang="en-GB" sz="2000" dirty="0" err="1"/>
              <a:t>dalších</a:t>
            </a:r>
            <a:r>
              <a:rPr lang="en-GB" sz="2000" dirty="0"/>
              <a:t> PP se </a:t>
            </a:r>
            <a:r>
              <a:rPr lang="en-GB" sz="2000" dirty="0" err="1"/>
              <a:t>bude</a:t>
            </a:r>
            <a:r>
              <a:rPr lang="en-GB" sz="2000" dirty="0"/>
              <a:t> </a:t>
            </a:r>
            <a:r>
              <a:rPr lang="en-GB" sz="2000" dirty="0" err="1"/>
              <a:t>stupňovat</a:t>
            </a:r>
            <a:r>
              <a:rPr lang="en-GB" sz="2000" dirty="0"/>
              <a:t>.</a:t>
            </a:r>
          </a:p>
          <a:p>
            <a:r>
              <a:rPr lang="en-GB" sz="2000" dirty="0" err="1"/>
              <a:t>Přes</a:t>
            </a:r>
            <a:r>
              <a:rPr lang="en-GB" sz="2000" dirty="0"/>
              <a:t> </a:t>
            </a:r>
            <a:r>
              <a:rPr lang="en-GB" sz="2000" dirty="0" err="1"/>
              <a:t>výrazné</a:t>
            </a:r>
            <a:r>
              <a:rPr lang="en-GB" sz="2000" dirty="0"/>
              <a:t> </a:t>
            </a:r>
            <a:r>
              <a:rPr lang="en-GB" sz="2000" dirty="0" err="1"/>
              <a:t>snahy</a:t>
            </a:r>
            <a:r>
              <a:rPr lang="en-GB" sz="2000" dirty="0"/>
              <a:t> o </a:t>
            </a:r>
            <a:r>
              <a:rPr lang="en-GB" sz="2000" dirty="0" err="1"/>
              <a:t>standardizaci</a:t>
            </a:r>
            <a:r>
              <a:rPr lang="en-GB" sz="2000" dirty="0"/>
              <a:t> </a:t>
            </a:r>
            <a:r>
              <a:rPr lang="en-GB" sz="2000" dirty="0" err="1"/>
              <a:t>hodnocení</a:t>
            </a:r>
            <a:r>
              <a:rPr lang="en-GB" sz="2000" dirty="0"/>
              <a:t> se </a:t>
            </a:r>
            <a:r>
              <a:rPr lang="en-GB" sz="2000" dirty="0" err="1"/>
              <a:t>nelze</a:t>
            </a:r>
            <a:r>
              <a:rPr lang="en-GB" sz="2000" dirty="0"/>
              <a:t> </a:t>
            </a:r>
            <a:r>
              <a:rPr lang="en-GB" sz="2000" dirty="0" err="1"/>
              <a:t>vyhnout</a:t>
            </a:r>
            <a:r>
              <a:rPr lang="en-GB" sz="2000" dirty="0"/>
              <a:t> </a:t>
            </a:r>
            <a:r>
              <a:rPr lang="en-GB" sz="2000" dirty="0" err="1"/>
              <a:t>subjektivnosti</a:t>
            </a:r>
            <a:r>
              <a:rPr lang="en-GB" sz="2000" dirty="0"/>
              <a:t>. </a:t>
            </a:r>
            <a:r>
              <a:rPr lang="en-GB" sz="2000" dirty="0" err="1"/>
              <a:t>Studenti</a:t>
            </a:r>
            <a:r>
              <a:rPr lang="en-GB" sz="2000" dirty="0"/>
              <a:t> </a:t>
            </a:r>
            <a:r>
              <a:rPr lang="en-GB" sz="2000" dirty="0" err="1"/>
              <a:t>mají</a:t>
            </a:r>
            <a:r>
              <a:rPr lang="en-GB" sz="2000" dirty="0"/>
              <a:t> </a:t>
            </a:r>
            <a:r>
              <a:rPr lang="en-GB" sz="2000" dirty="0" err="1"/>
              <a:t>právo</a:t>
            </a:r>
            <a:r>
              <a:rPr lang="en-GB" sz="2000" dirty="0"/>
              <a:t> u </a:t>
            </a:r>
            <a:r>
              <a:rPr lang="en-GB" sz="2000" dirty="0" err="1"/>
              <a:t>daného</a:t>
            </a:r>
            <a:r>
              <a:rPr lang="en-GB" sz="2000" dirty="0"/>
              <a:t> </a:t>
            </a:r>
            <a:r>
              <a:rPr lang="en-GB" sz="2000" dirty="0" err="1"/>
              <a:t>hodnotitele</a:t>
            </a:r>
            <a:r>
              <a:rPr lang="en-GB" sz="2000" dirty="0"/>
              <a:t> feedback </a:t>
            </a:r>
            <a:r>
              <a:rPr lang="en-GB" sz="2000" dirty="0" err="1"/>
              <a:t>rozporovat</a:t>
            </a:r>
            <a:r>
              <a:rPr lang="en-GB" sz="2000" dirty="0"/>
              <a:t> (za </a:t>
            </a:r>
            <a:r>
              <a:rPr lang="en-GB" sz="2000" dirty="0" err="1"/>
              <a:t>pomoci</a:t>
            </a:r>
            <a:r>
              <a:rPr lang="en-GB" sz="2000" dirty="0"/>
              <a:t> </a:t>
            </a:r>
            <a:r>
              <a:rPr lang="en-GB" sz="2000" dirty="0" err="1"/>
              <a:t>věcných</a:t>
            </a:r>
            <a:r>
              <a:rPr lang="en-GB" sz="2000" dirty="0"/>
              <a:t> </a:t>
            </a:r>
            <a:r>
              <a:rPr lang="en-GB" sz="2000" dirty="0" err="1"/>
              <a:t>argumentů</a:t>
            </a:r>
            <a:r>
              <a:rPr lang="en-GB" sz="2000" dirty="0"/>
              <a:t>!) </a:t>
            </a:r>
            <a:r>
              <a:rPr lang="en-GB" sz="2000" dirty="0" err="1"/>
              <a:t>nebo</a:t>
            </a:r>
            <a:r>
              <a:rPr lang="en-GB" sz="2000" dirty="0"/>
              <a:t> se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něj</a:t>
            </a:r>
            <a:r>
              <a:rPr lang="en-GB" sz="2000" dirty="0"/>
              <a:t> </a:t>
            </a:r>
            <a:r>
              <a:rPr lang="en-GB" sz="2000" dirty="0" err="1"/>
              <a:t>dotázat</a:t>
            </a:r>
            <a:r>
              <a:rPr lang="en-GB" sz="2000" dirty="0"/>
              <a:t> (</a:t>
            </a:r>
            <a:r>
              <a:rPr lang="en-GB" sz="2000" dirty="0" err="1"/>
              <a:t>pokud</a:t>
            </a:r>
            <a:r>
              <a:rPr lang="en-GB" sz="2000" dirty="0"/>
              <a:t> mu </a:t>
            </a:r>
            <a:r>
              <a:rPr lang="en-GB" sz="2000" dirty="0" err="1"/>
              <a:t>neporozuměli</a:t>
            </a:r>
            <a:r>
              <a:rPr lang="en-GB" sz="2000" dirty="0"/>
              <a:t>). V </a:t>
            </a:r>
            <a:r>
              <a:rPr lang="en-GB" sz="2000" dirty="0" err="1"/>
              <a:t>případě</a:t>
            </a:r>
            <a:r>
              <a:rPr lang="en-GB" sz="2000" dirty="0"/>
              <a:t> </a:t>
            </a:r>
            <a:r>
              <a:rPr lang="en-GB" sz="2000" dirty="0" err="1"/>
              <a:t>nevyřešení</a:t>
            </a:r>
            <a:r>
              <a:rPr lang="en-GB" sz="2000" dirty="0"/>
              <a:t> </a:t>
            </a:r>
            <a:r>
              <a:rPr lang="en-GB" sz="2000" dirty="0" err="1"/>
              <a:t>problému</a:t>
            </a:r>
            <a:r>
              <a:rPr lang="en-GB" sz="2000" dirty="0"/>
              <a:t> se </a:t>
            </a:r>
            <a:r>
              <a:rPr lang="en-GB" sz="2000" dirty="0" err="1"/>
              <a:t>lze</a:t>
            </a:r>
            <a:r>
              <a:rPr lang="en-GB" sz="2000" dirty="0"/>
              <a:t> </a:t>
            </a:r>
            <a:r>
              <a:rPr lang="en-GB" sz="2000" dirty="0" err="1"/>
              <a:t>odvolat</a:t>
            </a:r>
            <a:r>
              <a:rPr lang="en-GB" sz="2000" dirty="0"/>
              <a:t> k Mgr. </a:t>
            </a:r>
            <a:r>
              <a:rPr lang="en-GB" sz="2000" dirty="0" err="1"/>
              <a:t>Kleinerovi</a:t>
            </a:r>
            <a:r>
              <a:rPr lang="en-GB" sz="2000" dirty="0"/>
              <a:t> (</a:t>
            </a:r>
            <a:r>
              <a:rPr lang="en-GB" sz="2000" dirty="0" err="1"/>
              <a:t>příp</a:t>
            </a:r>
            <a:r>
              <a:rPr lang="en-GB" sz="2000" dirty="0"/>
              <a:t>. k </a:t>
            </a:r>
            <a:r>
              <a:rPr lang="en-GB" sz="2000" dirty="0" err="1"/>
              <a:t>dr.</a:t>
            </a:r>
            <a:r>
              <a:rPr lang="en-GB" sz="2000" dirty="0"/>
              <a:t> </a:t>
            </a:r>
            <a:r>
              <a:rPr lang="en-GB" sz="2000" dirty="0" err="1"/>
              <a:t>Krausovi</a:t>
            </a:r>
            <a:r>
              <a:rPr lang="en-GB" sz="2000" dirty="0"/>
              <a:t>).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82529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DF495CD-895F-F58C-E306-A59CD81523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Jak psát PP?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747827-3155-7645-27E8-3FC03AEC3C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FD085A-1771-5154-BCB3-6FB2F3E56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požadavky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B44A85-6738-5FAE-6A18-CAECE3362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1"/>
            <a:ext cx="10753200" cy="4139998"/>
          </a:xfrm>
        </p:spPr>
        <p:txBody>
          <a:bodyPr/>
          <a:lstStyle/>
          <a:p>
            <a:r>
              <a:rPr lang="cs-CZ" sz="1600" dirty="0"/>
              <a:t>Formální požadavky = prerekvizita k hodnocení PP!</a:t>
            </a:r>
          </a:p>
          <a:p>
            <a:r>
              <a:rPr lang="cs-CZ" sz="1600" b="1" dirty="0"/>
              <a:t>Rozsah</a:t>
            </a:r>
            <a:r>
              <a:rPr lang="cs-CZ" sz="1600" dirty="0"/>
              <a:t>: </a:t>
            </a:r>
            <a:r>
              <a:rPr lang="cs-CZ" sz="1600" dirty="0">
                <a:solidFill>
                  <a:schemeClr val="accent2"/>
                </a:solidFill>
              </a:rPr>
              <a:t>3</a:t>
            </a:r>
            <a:r>
              <a:rPr lang="cs-CZ" sz="1600" dirty="0"/>
              <a:t>-</a:t>
            </a:r>
            <a:r>
              <a:rPr lang="cs-CZ" sz="1600" dirty="0">
                <a:solidFill>
                  <a:srgbClr val="00B050"/>
                </a:solidFill>
              </a:rPr>
              <a:t>5</a:t>
            </a:r>
            <a:r>
              <a:rPr lang="cs-CZ" sz="1600" dirty="0"/>
              <a:t> normostran (1ns = 1800 znaků vč. mezer)</a:t>
            </a:r>
          </a:p>
          <a:p>
            <a:pPr lvl="1"/>
            <a:r>
              <a:rPr lang="cs-CZ" sz="1200" dirty="0"/>
              <a:t>Nezapočítává se: titulní strana (vč. obsahu, názvu PP, kurzu apod.); seznam referencí (dlouhé citace na konci </a:t>
            </a:r>
            <a:r>
              <a:rPr lang="cs-CZ" sz="1200" dirty="0" err="1"/>
              <a:t>paperu</a:t>
            </a:r>
            <a:r>
              <a:rPr lang="cs-CZ" sz="1200" dirty="0"/>
              <a:t> – krátké citace v textu se započítávají, stejně tak citáty).</a:t>
            </a:r>
          </a:p>
          <a:p>
            <a:r>
              <a:rPr lang="cs-CZ" sz="1600" b="1" dirty="0"/>
              <a:t>Správná citační praxe </a:t>
            </a:r>
            <a:r>
              <a:rPr lang="cs-CZ" sz="1600" dirty="0"/>
              <a:t>(absence všech typů plagiátorství).</a:t>
            </a:r>
          </a:p>
          <a:p>
            <a:r>
              <a:rPr lang="cs-CZ" sz="1600" dirty="0"/>
              <a:t>Minimálně </a:t>
            </a:r>
            <a:r>
              <a:rPr lang="cs-CZ" sz="1600" b="1" dirty="0"/>
              <a:t>2 odborné publikace </a:t>
            </a:r>
            <a:r>
              <a:rPr lang="cs-CZ" sz="1600" dirty="0"/>
              <a:t>(ideálně články) jako zdroj (nad rámec zadaného textu).</a:t>
            </a:r>
          </a:p>
          <a:p>
            <a:r>
              <a:rPr lang="cs-CZ" sz="1600" dirty="0"/>
              <a:t>Eticky rigidní přiznání generativní umělé inteligence.</a:t>
            </a:r>
          </a:p>
          <a:p>
            <a:r>
              <a:rPr lang="cs-CZ" sz="1600" dirty="0"/>
              <a:t>2x méně jak 3 body </a:t>
            </a:r>
            <a:r>
              <a:rPr lang="cs-CZ" sz="1600" dirty="0">
                <a:sym typeface="Wingdings" panose="05000000000000000000" pitchFamily="2" charset="2"/>
              </a:rPr>
              <a:t> </a:t>
            </a:r>
            <a:r>
              <a:rPr lang="cs-CZ" sz="1600" b="1" dirty="0">
                <a:sym typeface="Wingdings" panose="05000000000000000000" pitchFamily="2" charset="2"/>
              </a:rPr>
              <a:t>povinná konzultace </a:t>
            </a:r>
            <a:r>
              <a:rPr lang="cs-CZ" sz="1600" dirty="0">
                <a:sym typeface="Wingdings" panose="05000000000000000000" pitchFamily="2" charset="2"/>
              </a:rPr>
              <a:t>(asistent vyzve v hodnocení, studenti jsou povinni si pak konzultaci domluvit).</a:t>
            </a:r>
          </a:p>
          <a:p>
            <a:r>
              <a:rPr lang="cs-CZ" sz="1600" dirty="0">
                <a:sym typeface="Wingdings" panose="05000000000000000000" pitchFamily="2" charset="2"/>
              </a:rPr>
              <a:t>PP </a:t>
            </a:r>
            <a:r>
              <a:rPr lang="cs-CZ" sz="1600" b="1" dirty="0">
                <a:sym typeface="Wingdings" panose="05000000000000000000" pitchFamily="2" charset="2"/>
              </a:rPr>
              <a:t>výhradně odevzdávejte </a:t>
            </a:r>
            <a:r>
              <a:rPr lang="cs-CZ" sz="1600" dirty="0">
                <a:sym typeface="Wingdings" panose="05000000000000000000" pitchFamily="2" charset="2"/>
              </a:rPr>
              <a:t>ve formátu </a:t>
            </a:r>
            <a:r>
              <a:rPr lang="cs-CZ" sz="1600" b="1" dirty="0">
                <a:sym typeface="Wingdings" panose="05000000000000000000" pitchFamily="2" charset="2"/>
              </a:rPr>
              <a:t>.</a:t>
            </a:r>
            <a:r>
              <a:rPr lang="cs-CZ" sz="1600" b="1" dirty="0" err="1">
                <a:sym typeface="Wingdings" panose="05000000000000000000" pitchFamily="2" charset="2"/>
              </a:rPr>
              <a:t>docx</a:t>
            </a:r>
            <a:r>
              <a:rPr lang="cs-CZ" sz="1600" b="1" dirty="0">
                <a:sym typeface="Wingdings" panose="05000000000000000000" pitchFamily="2" charset="2"/>
              </a:rPr>
              <a:t> </a:t>
            </a:r>
            <a:r>
              <a:rPr lang="cs-CZ" sz="1600" dirty="0">
                <a:sym typeface="Wingdings" panose="05000000000000000000" pitchFamily="2" charset="2"/>
              </a:rPr>
              <a:t>(kvůli snadné kontrole počtu znaků)!</a:t>
            </a:r>
            <a:endParaRPr lang="cs-CZ" sz="1600" dirty="0"/>
          </a:p>
          <a:p>
            <a:pPr marL="324000" lvl="1" indent="0">
              <a:buNone/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682347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3D072D5-E88D-FCBA-B114-09BD3259CC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Jak psát PP?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C12296-C040-ADCF-27E5-4574E53D3B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7AC24C-F13A-4CE2-608A-0218FA3C1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Doporučujeme před odevzdáním: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9210526-FA9E-D549-9F55-E5824375F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Kontrolu všech formálních náležitostí.</a:t>
            </a:r>
          </a:p>
          <a:p>
            <a:r>
              <a:rPr lang="cs-CZ" dirty="0"/>
              <a:t>Vizuální kontrolu textu (odstavce do bloku) apod.</a:t>
            </a:r>
          </a:p>
          <a:p>
            <a:r>
              <a:rPr lang="cs-CZ" dirty="0"/>
              <a:t>Gramatickou a stylistickou kontrolu textu.</a:t>
            </a:r>
          </a:p>
          <a:p>
            <a:r>
              <a:rPr lang="cs-CZ" dirty="0"/>
              <a:t>Reflexi předchozích hodnocení.</a:t>
            </a:r>
          </a:p>
          <a:p>
            <a:r>
              <a:rPr lang="cs-CZ" dirty="0"/>
              <a:t>Opakované přečtení této prezentace.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041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3A5BC3-2DEA-DF5E-37E9-5408952A66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Jak psát PP?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37370F-91B2-5711-B7D2-B541A8965C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218828-1576-1814-A0BF-72229DCE3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PP I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EC0C3C-092B-C0D5-1867-D9B047F55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Shrnutí zadaného textu </a:t>
            </a:r>
            <a:r>
              <a:rPr lang="en-GB" sz="2400" dirty="0"/>
              <a:t>(</a:t>
            </a:r>
            <a:r>
              <a:rPr lang="cs-CZ" sz="2400" dirty="0"/>
              <a:t>1</a:t>
            </a:r>
            <a:r>
              <a:rPr lang="en-GB" sz="2400" dirty="0"/>
              <a:t>-3 </a:t>
            </a:r>
            <a:r>
              <a:rPr lang="cs-CZ" sz="2400" dirty="0"/>
              <a:t>odstavce</a:t>
            </a:r>
            <a:r>
              <a:rPr lang="en-GB" sz="2400" dirty="0"/>
              <a:t>)</a:t>
            </a:r>
            <a:endParaRPr lang="cs-CZ" sz="2400" dirty="0"/>
          </a:p>
          <a:p>
            <a:pPr lvl="1"/>
            <a:r>
              <a:rPr lang="cs-CZ" sz="1800" dirty="0"/>
              <a:t>Musí být adekvátně dlouhý k argumentační části (pokud mám PP na 3ns, tak shrnutí píši na max. 1-2 krátké odstavce).</a:t>
            </a:r>
            <a:endParaRPr lang="en-GB" sz="1800" dirty="0"/>
          </a:p>
          <a:p>
            <a:r>
              <a:rPr lang="cs-CZ" sz="2400" dirty="0"/>
              <a:t>Úvod</a:t>
            </a:r>
          </a:p>
          <a:p>
            <a:pPr lvl="1"/>
            <a:r>
              <a:rPr lang="cs-CZ" sz="1800" dirty="0"/>
              <a:t>Jasně prezentována hlavní myšlenka PP (ne zadaného textu!) vč. předestření cíle PP.</a:t>
            </a:r>
          </a:p>
          <a:p>
            <a:pPr lvl="1"/>
            <a:r>
              <a:rPr lang="cs-CZ" sz="1800" dirty="0"/>
              <a:t>Problematický bod (max. 2-3) v textu/bod, se kterým souhlasím a chci ho argumentačně (za pomocí evidence!) podpořit.</a:t>
            </a:r>
            <a:endParaRPr lang="cs-CZ" sz="1400" dirty="0"/>
          </a:p>
          <a:p>
            <a:pPr lvl="1"/>
            <a:r>
              <a:rPr lang="cs-CZ" sz="1800" dirty="0"/>
              <a:t>Rozbor textu z teoretického, empirického, metodologického, epistemologického, filosofického, historického (např. falsifikace myšlenky z pohledu recentního vývoje) aj. úhlu pohledu.</a:t>
            </a:r>
          </a:p>
          <a:p>
            <a:pPr lvl="1"/>
            <a:r>
              <a:rPr lang="cs-CZ" sz="1800" dirty="0"/>
              <a:t>Nikoli kritika obalu nebo neopodstatněné podivování se nad délkou textu.</a:t>
            </a:r>
          </a:p>
          <a:p>
            <a:pPr lvl="1"/>
            <a:r>
              <a:rPr lang="cs-CZ" sz="1800" dirty="0"/>
              <a:t>1-2 odstavce.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4866729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16-9-cz-v11.potx" id="{1A432768-ED11-4D80-BB7B-F2DE57BF66BD}" vid="{70834B49-2483-4B2E-9811-25D90AF3623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Pokyny k vypracovani PP_podzim 2023</Template>
  <TotalTime>157</TotalTime>
  <Words>2802</Words>
  <Application>Microsoft Office PowerPoint</Application>
  <PresentationFormat>Širokoúhlá obrazovka</PresentationFormat>
  <Paragraphs>195</Paragraphs>
  <Slides>24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Courier New</vt:lpstr>
      <vt:lpstr>Symbol</vt:lpstr>
      <vt:lpstr>Tahoma</vt:lpstr>
      <vt:lpstr>Wingdings</vt:lpstr>
      <vt:lpstr>Prezentace_MU_CZ</vt:lpstr>
      <vt:lpstr>Pokyny k vypracování PP</vt:lpstr>
      <vt:lpstr>Disclaimer</vt:lpstr>
      <vt:lpstr>Learing outcomes – k čemu je to dobré?</vt:lpstr>
      <vt:lpstr>PP obecně I</vt:lpstr>
      <vt:lpstr>PP obecně II</vt:lpstr>
      <vt:lpstr>PP hodnocení</vt:lpstr>
      <vt:lpstr>Formální požadavky</vt:lpstr>
      <vt:lpstr>Doporučujeme před odevzdáním:</vt:lpstr>
      <vt:lpstr>Struktura PP I</vt:lpstr>
      <vt:lpstr>Struktura PP II</vt:lpstr>
      <vt:lpstr>Odbočka: hierarchie evidence dle Evanse (2002: 79)</vt:lpstr>
      <vt:lpstr>Struktura PP III</vt:lpstr>
      <vt:lpstr>Struktura PP IV</vt:lpstr>
      <vt:lpstr>Včasná práce a iterativní, cyklický proces psaní</vt:lpstr>
      <vt:lpstr>Poučení z minulých ročníků</vt:lpstr>
      <vt:lpstr>Poučení z minulých ročníků</vt:lpstr>
      <vt:lpstr>Ukázka PP – shrnutí textu</vt:lpstr>
      <vt:lpstr>Ukázka PP - úvod</vt:lpstr>
      <vt:lpstr>Ukázka PP - vysvětlení</vt:lpstr>
      <vt:lpstr>Ukázka PP - protiargument</vt:lpstr>
      <vt:lpstr>Ukázka PP - závěr</vt:lpstr>
      <vt:lpstr>Ukázka PP - reference</vt:lpstr>
      <vt:lpstr>Nejčastější chyba – argumentace vlastním názorem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Pokyny k vypracování PP</dc:title>
  <dc:creator>Jan Kleiner</dc:creator>
  <cp:lastModifiedBy>Jan Kleiner</cp:lastModifiedBy>
  <cp:revision>15</cp:revision>
  <cp:lastPrinted>1601-01-01T00:00:00Z</cp:lastPrinted>
  <dcterms:created xsi:type="dcterms:W3CDTF">2023-09-19T07:52:42Z</dcterms:created>
  <dcterms:modified xsi:type="dcterms:W3CDTF">2023-09-22T06:48:17Z</dcterms:modified>
</cp:coreProperties>
</file>