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4" r:id="rId8"/>
    <p:sldId id="275" r:id="rId9"/>
    <p:sldId id="265" r:id="rId10"/>
    <p:sldId id="266" r:id="rId11"/>
    <p:sldId id="267" r:id="rId12"/>
    <p:sldId id="263" r:id="rId13"/>
    <p:sldId id="264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F2651-AAE4-4A6C-A48A-93F9E07FE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EC050D-E1DC-4C64-A3D8-EEFA67B3A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470D5A-B1C8-4868-AC63-4BA371F4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80CBAC-76B1-41B5-8EF6-76467656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594671-CDEC-4B02-9A30-20E4E40F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9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AA7D1-1C81-4A8C-8C1E-7CD2D957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DD5C2E-DCAB-4AFC-AE7E-992D76CCF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4495EA-6967-49C8-A82A-5D4C453F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82E5EB-22BC-4F3C-B999-B4D94379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99A8D5-527E-46E7-8C3D-5CE6D763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DCE294F-9A5F-406A-BE04-8B2F942C6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FA8925-1875-4BFF-B763-3150CB5B0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212E77-5FCE-47F4-8518-31D65B0F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65EE5D-BDE6-457D-95FF-6EA0AFF7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64562A-8281-4968-9979-C151E45F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84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4957D-3C5F-4EAD-A944-757C937E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5E3C18-9E41-43CF-B0A3-D46F7FD18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B3BFE2-90CD-4BB4-A9EE-EDFBD02C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ADB0D2-5C01-4837-8B2E-C1A772D7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7B5B1C-7795-46F1-A6B9-46C6D28C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9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5A63E-6F28-4C45-9692-921E6984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397F54C-7214-4CE0-85B7-F8C5A2CC7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640F8-9564-4D6D-BCE1-9D464BE8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F883DD-4486-40B7-8261-251A41D9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A0037B-41B7-4AA2-99EA-47067B9C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6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E513A-058C-4F66-AA33-1B65DA4F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4FCF95-4FD0-40EE-8B4C-4A2BAEB85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FA97FAA-3E0E-4211-B04B-4017EF354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C9B5C6-A835-4DFE-98CD-F6ADA32E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08DE77-4AAE-457F-87BA-DC7EB646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75A826-1A44-4205-AECA-7A06C54A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44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962E3-D56A-4904-B2CE-2189E18A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C728F23-71D8-4585-9AA3-5207EA8B1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022FD12-EA2B-4DCD-992D-20E933F32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675066C-B1E1-4DDD-8BBF-4A05FEABA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440DB62-EC1E-4F85-99C3-55AC29924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D4B31F-E9D1-47E6-A331-315FD3DC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C2EE7B-563F-4D05-9347-0E81CA54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83EC8FF-4E59-4A97-AF29-F080A4D2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60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86F0C-5F20-42D5-AA80-9E273238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F729F5-6AAC-40A7-A45F-30E6C1D6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BA9B89-5395-4AE5-AD22-EE96414E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1226B4-AC24-43C0-AF10-B056D8A1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19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9F78CD-8F83-4420-A531-F459824C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34A0DC-E541-4FB7-86ED-908497CC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13AFCD-111A-4FD3-97CB-E020C8DF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DDC96-67DA-478D-A4D3-7B9CACF5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6DB4A-555B-4E8E-869C-164D3534F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654904D-24CB-47EC-8B12-AAB0060A8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6ABE29-973C-4146-BF12-93C15B2F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75A2A7-0C5A-4044-B48C-00835D32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184097-A33F-4E62-ADAB-B0BE1DA8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31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EA298-E859-4471-A6BE-FFF942BF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30D20C-CF88-4192-ABF7-B1E0C4369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6903B7B-EDEE-4BF1-90BE-A6D4653F8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655623-4072-4572-98C9-06889A07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A70C86-3E9B-4A35-A309-B577ED10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A520FD-FAC4-4B49-836E-0FB65F9C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31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001FAC6-FDB6-4E00-A253-84EFD69C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B32033-B8E5-4265-811F-C998A5ED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324CA0-0C95-46CC-B79C-9EAFA6A2A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997A-FE69-4A9F-A83C-30581D29A1EF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33A3B7-3473-43AE-904E-36AB46980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DCDFD8-1AAE-4D26-AB36-08700AB7A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C75B-8E96-4D84-A4FB-708CE4946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20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hyperlink" Target="https://www.mpb.cz/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23F22-3454-42E9-A8FD-71F7CE373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Městská policie Brno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4306A3-69B6-4D8A-BED5-6912A4AFF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3429000"/>
            <a:ext cx="3683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36E17-57CC-48D5-A0C2-A3354A34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Revíry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CFE141-971C-443F-8D64-0D202B739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jsou útvary s územní odpovědností 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F0"/>
                </a:solidFill>
              </a:rPr>
              <a:t>úkoly revíru jsou zabezpečovány</a:t>
            </a:r>
            <a:endParaRPr lang="cs-CZ" dirty="0">
              <a:solidFill>
                <a:srgbClr val="00B0F0"/>
              </a:solidFill>
            </a:endParaRPr>
          </a:p>
          <a:p>
            <a:endParaRPr lang="cs-CZ" dirty="0"/>
          </a:p>
          <a:p>
            <a:pPr lvl="0" hangingPunct="0"/>
            <a:r>
              <a:rPr lang="cs-CZ" dirty="0"/>
              <a:t>dozorčí službou</a:t>
            </a:r>
          </a:p>
          <a:p>
            <a:pPr lvl="0" hangingPunct="0"/>
            <a:r>
              <a:rPr lang="cs-CZ" dirty="0"/>
              <a:t>obchůzkovou službou / strážníci s územní odpovědností, tzv. </a:t>
            </a:r>
            <a:r>
              <a:rPr lang="cs-CZ" dirty="0" err="1"/>
              <a:t>územáři</a:t>
            </a:r>
            <a:r>
              <a:rPr lang="cs-CZ" dirty="0"/>
              <a:t> /</a:t>
            </a:r>
          </a:p>
          <a:p>
            <a:pPr lvl="0" hangingPunct="0"/>
            <a:r>
              <a:rPr lang="cs-CZ" dirty="0"/>
              <a:t>hlídkovou službou / strážníci ve vozidlech /</a:t>
            </a:r>
          </a:p>
          <a:p>
            <a:endParaRPr lang="cs-CZ" dirty="0"/>
          </a:p>
        </p:txBody>
      </p:sp>
      <p:pic>
        <p:nvPicPr>
          <p:cNvPr id="4100" name="Picture 4" descr="Městská policie apeluje na vztah k městu, kampaní láká nové strážníky - Městská  policie Brno">
            <a:extLst>
              <a:ext uri="{FF2B5EF4-FFF2-40B4-BE49-F238E27FC236}">
                <a16:creationId xmlns:a16="http://schemas.microsoft.com/office/drawing/2014/main" id="{1F4F655D-F545-4A19-85DA-41D6076C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0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řenosná radiostanice MTP 3550 TETRA - KonekTel, a.s.">
            <a:extLst>
              <a:ext uri="{FF2B5EF4-FFF2-40B4-BE49-F238E27FC236}">
                <a16:creationId xmlns:a16="http://schemas.microsoft.com/office/drawing/2014/main" id="{3A454255-D232-4DDC-B5E9-964DE4EC3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24" y="4814047"/>
            <a:ext cx="2143125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5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5B50B-5E79-4F77-9527-3A2051F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Tísňová linka městské policie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7D1832-F070-4890-B109-F183D1FAB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713"/>
            <a:ext cx="10515600" cy="4802187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00B0F0"/>
                </a:solidFill>
              </a:rPr>
              <a:t>156</a:t>
            </a:r>
            <a:r>
              <a:rPr lang="cs-CZ" sz="1600" dirty="0"/>
              <a:t> – Městské operační středisko / MOS /</a:t>
            </a:r>
          </a:p>
          <a:p>
            <a:endParaRPr lang="cs-CZ" sz="1600" dirty="0"/>
          </a:p>
          <a:p>
            <a:r>
              <a:rPr lang="cs-CZ" sz="1600" dirty="0"/>
              <a:t>reaguje na veškerá oznámení na tísňovou linku</a:t>
            </a:r>
          </a:p>
          <a:p>
            <a:endParaRPr lang="cs-CZ" sz="1600" dirty="0"/>
          </a:p>
          <a:p>
            <a:r>
              <a:rPr lang="cs-CZ" sz="1600" dirty="0"/>
              <a:t>organizuje, řídí a koordinuje činnost jednotek s celoměstskou působností a v případě potřeby i hlídky příslušného revíru</a:t>
            </a:r>
          </a:p>
          <a:p>
            <a:endParaRPr lang="cs-CZ" sz="1600" dirty="0"/>
          </a:p>
          <a:p>
            <a:r>
              <a:rPr lang="cs-CZ" sz="1600" dirty="0"/>
              <a:t>v souladu se zákonem o obecní policii zajišťuje nepřetržitý dohled nad dodržováním veřejného pořádku prostřednictvím Městského kamerového systému</a:t>
            </a:r>
          </a:p>
          <a:p>
            <a:endParaRPr lang="cs-CZ" sz="1600" dirty="0"/>
          </a:p>
          <a:p>
            <a:r>
              <a:rPr lang="cs-CZ" sz="1600" dirty="0"/>
              <a:t>Součástí MOS je Pult centralizované ochrany</a:t>
            </a:r>
            <a:r>
              <a:rPr lang="cs-CZ" sz="1600" b="1" dirty="0"/>
              <a:t> </a:t>
            </a:r>
            <a:r>
              <a:rPr lang="cs-CZ" sz="1600" dirty="0"/>
              <a:t>objektů</a:t>
            </a:r>
            <a:r>
              <a:rPr lang="cs-CZ" sz="1600" b="1" dirty="0"/>
              <a:t> </a:t>
            </a:r>
            <a:r>
              <a:rPr lang="cs-CZ" sz="1600" dirty="0"/>
              <a:t>a jiné specializované služby, zejména:</a:t>
            </a:r>
          </a:p>
          <a:p>
            <a:endParaRPr lang="cs-CZ" sz="1600" dirty="0"/>
          </a:p>
          <a:p>
            <a:pPr lvl="0"/>
            <a:r>
              <a:rPr lang="cs-CZ" sz="1600" dirty="0"/>
              <a:t>centrum tísňového signálu – tísňová tlačítka</a:t>
            </a:r>
          </a:p>
          <a:p>
            <a:pPr lvl="0"/>
            <a:endParaRPr lang="cs-CZ" sz="1600" dirty="0"/>
          </a:p>
          <a:p>
            <a:pPr lvl="0"/>
            <a:r>
              <a:rPr lang="cs-CZ" sz="1600" dirty="0"/>
              <a:t>linka pro neslyšící</a:t>
            </a:r>
          </a:p>
          <a:p>
            <a:endParaRPr lang="cs-CZ" sz="1600" dirty="0"/>
          </a:p>
          <a:p>
            <a:endParaRPr lang="cs-CZ" sz="1600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600" dirty="0">
                <a:ea typeface="Times New Roman" panose="02020603050405020304" pitchFamily="18" charset="0"/>
              </a:rPr>
              <a:t>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cs-CZ" sz="16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277BF5-FD31-4416-95F8-0063A7952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4813" y="59323"/>
            <a:ext cx="2423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Dílčí omezení na tísňové lince 156, přímá spojení na služebny budou dočasně  mimo provoz - Městská policie Brno">
            <a:extLst>
              <a:ext uri="{FF2B5EF4-FFF2-40B4-BE49-F238E27FC236}">
                <a16:creationId xmlns:a16="http://schemas.microsoft.com/office/drawing/2014/main" id="{FDBFC786-15EF-4E55-A3F3-A4C59EB6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66" y="461963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3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35605-BE6A-47F8-90C6-A1110E00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Zaměstnanci městské policie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4ABE05-BF9D-43E5-A459-BAC28E5F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čekatel </a:t>
            </a:r>
            <a:r>
              <a:rPr lang="cs-CZ" dirty="0"/>
              <a:t>- zaměstnanec obce zařazený do obecní policie, který splňuje podmínky strážníka – nemá platné osvědčení o splnění stanovených odborných předpokladů </a:t>
            </a:r>
          </a:p>
          <a:p>
            <a:endParaRPr lang="cs-CZ" dirty="0"/>
          </a:p>
          <a:p>
            <a:r>
              <a:rPr lang="cs-CZ" dirty="0">
                <a:solidFill>
                  <a:srgbClr val="00B0F0"/>
                </a:solidFill>
              </a:rPr>
              <a:t>strážník</a:t>
            </a:r>
            <a:r>
              <a:rPr lang="cs-CZ" dirty="0"/>
              <a:t> - zaměstnanec obce zařazený do obecní policie, který splňuje podmínky strážníka – má platné osvědčení o splnění stanovených odborných předpokladů / získává se úspěšným složením zkoušky před  zkušební komisí Ministerstva vnitra s platností na 5 let /. Po čtvrté zkoušce se osvědčení vydává na dobu neurčitou</a:t>
            </a:r>
          </a:p>
          <a:p>
            <a:endParaRPr lang="cs-CZ" dirty="0"/>
          </a:p>
          <a:p>
            <a:r>
              <a:rPr lang="cs-CZ" dirty="0">
                <a:solidFill>
                  <a:srgbClr val="00B0F0"/>
                </a:solidFill>
              </a:rPr>
              <a:t>ostatní / civilní / zaměstnanec </a:t>
            </a:r>
            <a:r>
              <a:rPr lang="cs-CZ" dirty="0"/>
              <a:t>– zaměstnanec obce zařazený do obecní policie, který není čekatelem ani strážníkem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07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282D0-FD61-41E3-AF01-CAA566AD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Strážníkem může být: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F8F1EF-36F3-403B-A13A-CE92E86DC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4" y="1619437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občan České republiky, který</a:t>
            </a:r>
          </a:p>
          <a:p>
            <a:endParaRPr lang="cs-CZ" dirty="0"/>
          </a:p>
          <a:p>
            <a:r>
              <a:rPr lang="cs-CZ" dirty="0"/>
              <a:t>je bezúhonný</a:t>
            </a:r>
          </a:p>
          <a:p>
            <a:r>
              <a:rPr lang="cs-CZ" dirty="0"/>
              <a:t>je spolehlivý</a:t>
            </a:r>
          </a:p>
          <a:p>
            <a:r>
              <a:rPr lang="cs-CZ" dirty="0"/>
              <a:t>je starší 18 let</a:t>
            </a:r>
          </a:p>
          <a:p>
            <a:r>
              <a:rPr lang="cs-CZ" dirty="0"/>
              <a:t>je zdravotně způsobilý</a:t>
            </a:r>
          </a:p>
          <a:p>
            <a:r>
              <a:rPr lang="cs-CZ" dirty="0"/>
              <a:t>dosáhl středního vzdělání s maturitní zkouškou </a:t>
            </a:r>
          </a:p>
          <a:p>
            <a:r>
              <a:rPr lang="cs-CZ" dirty="0"/>
              <a:t>má osvědčení o splnění stanovených odborných předpokladů</a:t>
            </a:r>
          </a:p>
        </p:txBody>
      </p:sp>
      <p:pic>
        <p:nvPicPr>
          <p:cNvPr id="3076" name="Picture 4" descr="Každý může poznat svého strážníka, městská policie vrací na web jejich  kontakty a tváře - Městská policie Brno">
            <a:extLst>
              <a:ext uri="{FF2B5EF4-FFF2-40B4-BE49-F238E27FC236}">
                <a16:creationId xmlns:a16="http://schemas.microsoft.com/office/drawing/2014/main" id="{7BCEB60B-0752-4825-B702-D38E32ED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87" y="20983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ážníci vloni včasnými vstupy do bytů zachránili přes stovku životů - Městská  policie Brno">
            <a:extLst>
              <a:ext uri="{FF2B5EF4-FFF2-40B4-BE49-F238E27FC236}">
                <a16:creationId xmlns:a16="http://schemas.microsoft.com/office/drawing/2014/main" id="{D4995872-248A-478E-96D7-43CBA684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55" y="169068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řehled událostí ze dne 29. ledna 2020 - Městská policie Brno">
            <a:extLst>
              <a:ext uri="{FF2B5EF4-FFF2-40B4-BE49-F238E27FC236}">
                <a16:creationId xmlns:a16="http://schemas.microsoft.com/office/drawing/2014/main" id="{45ADC6EC-46F6-4E4E-8586-7925736B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15" y="4114054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4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0AB3B-EFF8-41AA-8081-6891E9B7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Rozdíly mezi MP a PČR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588DA6-FF09-4519-8D3F-FD45D70F9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stejnokroj:</a:t>
            </a:r>
            <a:r>
              <a:rPr lang="cs-CZ" dirty="0"/>
              <a:t>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každá MP či OP </a:t>
            </a:r>
            <a:r>
              <a:rPr lang="cs-CZ" dirty="0"/>
              <a:t>může mít jiný s povinnými jednotnými prvky </a:t>
            </a:r>
            <a:r>
              <a:rPr lang="cs-CZ" dirty="0">
                <a:solidFill>
                  <a:srgbClr val="00B050"/>
                </a:solidFill>
              </a:rPr>
              <a:t>/ vyhláška MV č. 418/2008 Sb.,</a:t>
            </a:r>
            <a:r>
              <a:rPr lang="cs-CZ" i="1" dirty="0">
                <a:solidFill>
                  <a:srgbClr val="00B050"/>
                </a:solidFill>
              </a:rPr>
              <a:t> kterou se provádí zákon o obecní policii /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PČR </a:t>
            </a:r>
            <a:r>
              <a:rPr lang="cs-CZ" dirty="0"/>
              <a:t>v celé republice stejný</a:t>
            </a:r>
          </a:p>
          <a:p>
            <a:endParaRPr lang="cs-CZ" dirty="0"/>
          </a:p>
          <a:p>
            <a:r>
              <a:rPr lang="cs-CZ" dirty="0">
                <a:solidFill>
                  <a:srgbClr val="00B0F0"/>
                </a:solidFill>
              </a:rPr>
              <a:t>označení vozidel: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MP či OP</a:t>
            </a:r>
            <a:r>
              <a:rPr lang="cs-CZ" dirty="0"/>
              <a:t>-stejné jako u stejnokroje </a:t>
            </a:r>
            <a:r>
              <a:rPr lang="cs-CZ" dirty="0">
                <a:solidFill>
                  <a:srgbClr val="00B050"/>
                </a:solidFill>
              </a:rPr>
              <a:t>/ vyhláška MV č. 418/2008 Sb.,</a:t>
            </a:r>
            <a:r>
              <a:rPr lang="cs-CZ" i="1" dirty="0">
                <a:solidFill>
                  <a:srgbClr val="00B050"/>
                </a:solidFill>
              </a:rPr>
              <a:t> kterou se provádí zákon o obecní policii /</a:t>
            </a:r>
          </a:p>
          <a:p>
            <a:r>
              <a:rPr lang="cs-CZ" dirty="0">
                <a:solidFill>
                  <a:srgbClr val="FF0000"/>
                </a:solidFill>
              </a:rPr>
              <a:t>PČR </a:t>
            </a:r>
            <a:r>
              <a:rPr lang="cs-CZ" dirty="0"/>
              <a:t>v celé republice stejné</a:t>
            </a:r>
          </a:p>
          <a:p>
            <a:endParaRPr lang="cs-CZ" dirty="0"/>
          </a:p>
          <a:p>
            <a:r>
              <a:rPr lang="cs-CZ" dirty="0">
                <a:solidFill>
                  <a:srgbClr val="00B0F0"/>
                </a:solidFill>
              </a:rPr>
              <a:t>oprávnění:</a:t>
            </a:r>
            <a:r>
              <a:rPr lang="cs-CZ" dirty="0"/>
              <a:t> </a:t>
            </a:r>
          </a:p>
          <a:p>
            <a:r>
              <a:rPr lang="cs-CZ" dirty="0">
                <a:solidFill>
                  <a:srgbClr val="FF0000"/>
                </a:solidFill>
              </a:rPr>
              <a:t>MP či OP </a:t>
            </a:r>
            <a:r>
              <a:rPr lang="cs-CZ" dirty="0"/>
              <a:t>– zákon č. 553/1991 Sb., o obecní policii, ve znění pozdějších předpisů</a:t>
            </a:r>
          </a:p>
          <a:p>
            <a:r>
              <a:rPr lang="cs-CZ" dirty="0">
                <a:solidFill>
                  <a:srgbClr val="FF0000"/>
                </a:solidFill>
              </a:rPr>
              <a:t>PČR</a:t>
            </a:r>
            <a:r>
              <a:rPr lang="cs-CZ" dirty="0"/>
              <a:t> – zákon č. </a:t>
            </a:r>
            <a:r>
              <a:rPr lang="pl-PL" dirty="0"/>
              <a:t>273/2008 Sb., </a:t>
            </a:r>
            <a:r>
              <a:rPr lang="pl-PL" i="1" dirty="0"/>
              <a:t>o Policii České republiky</a:t>
            </a:r>
          </a:p>
          <a:p>
            <a:endParaRPr lang="pl-PL" i="1" dirty="0"/>
          </a:p>
          <a:p>
            <a:r>
              <a:rPr lang="cs-CZ" dirty="0">
                <a:solidFill>
                  <a:srgbClr val="00B0F0"/>
                </a:solidFill>
              </a:rPr>
              <a:t>působnost: </a:t>
            </a:r>
            <a:r>
              <a:rPr lang="cs-CZ" dirty="0"/>
              <a:t> </a:t>
            </a:r>
          </a:p>
          <a:p>
            <a:r>
              <a:rPr lang="cs-CZ">
                <a:solidFill>
                  <a:srgbClr val="FF0000"/>
                </a:solidFill>
              </a:rPr>
              <a:t>MP či OP </a:t>
            </a:r>
            <a:r>
              <a:rPr lang="cs-CZ" dirty="0"/>
              <a:t>– v rámci obce – pracovní poměr</a:t>
            </a:r>
          </a:p>
          <a:p>
            <a:r>
              <a:rPr lang="cs-CZ" dirty="0">
                <a:solidFill>
                  <a:srgbClr val="FF0000"/>
                </a:solidFill>
              </a:rPr>
              <a:t>PČR</a:t>
            </a:r>
            <a:r>
              <a:rPr lang="cs-CZ" dirty="0"/>
              <a:t> – celé území republiky – služební poměr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Policista nebo strážník? Jak je poznat a jaké jsou mezi nimi rozdíly? |  Bezpečná PRAHA ZÁPAD">
            <a:extLst>
              <a:ext uri="{FF2B5EF4-FFF2-40B4-BE49-F238E27FC236}">
                <a16:creationId xmlns:a16="http://schemas.microsoft.com/office/drawing/2014/main" id="{27676C6E-3554-4A2C-B1F2-23FD2409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95" y="473728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ěstská policie Brno, oficiální stránka">
            <a:extLst>
              <a:ext uri="{FF2B5EF4-FFF2-40B4-BE49-F238E27FC236}">
                <a16:creationId xmlns:a16="http://schemas.microsoft.com/office/drawing/2014/main" id="{ED324A2A-35D7-46C4-8265-1398CEFB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379" y="2730873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5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okošile modrá">
            <a:extLst>
              <a:ext uri="{FF2B5EF4-FFF2-40B4-BE49-F238E27FC236}">
                <a16:creationId xmlns:a16="http://schemas.microsoft.com/office/drawing/2014/main" id="{9260F168-5F48-468A-8253-D3EB3B0A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4" y="3756532"/>
            <a:ext cx="33337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rážník jednotky">
            <a:extLst>
              <a:ext uri="{FF2B5EF4-FFF2-40B4-BE49-F238E27FC236}">
                <a16:creationId xmlns:a16="http://schemas.microsoft.com/office/drawing/2014/main" id="{08192007-9EF8-40CD-A130-A7EF26A3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6" y="0"/>
            <a:ext cx="1447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flexní bunda">
            <a:extLst>
              <a:ext uri="{FF2B5EF4-FFF2-40B4-BE49-F238E27FC236}">
                <a16:creationId xmlns:a16="http://schemas.microsoft.com/office/drawing/2014/main" id="{64BA1222-48A7-477B-9037-B3E00EAC8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4" y="1"/>
            <a:ext cx="16478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ubor:Škoda Octavia Policie České republiky.jpg – Wikipedie">
            <a:extLst>
              <a:ext uri="{FF2B5EF4-FFF2-40B4-BE49-F238E27FC236}">
                <a16:creationId xmlns:a16="http://schemas.microsoft.com/office/drawing/2014/main" id="{9262B608-3C0C-4DB8-BD4E-A367A1E9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34" y="0"/>
            <a:ext cx="3645165" cy="21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ábor k Policii České republiky - vznik Oddělení hlídkové služby v Přerově  | Obec Domaželice">
            <a:extLst>
              <a:ext uri="{FF2B5EF4-FFF2-40B4-BE49-F238E27FC236}">
                <a16:creationId xmlns:a16="http://schemas.microsoft.com/office/drawing/2014/main" id="{3D12DD27-C86D-402B-A99B-F51D7676B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0"/>
            <a:ext cx="3443287" cy="24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ÁTE ZÁJEM PRACOVAT U POLICIE? Registrujte se. - Policie České republiky">
            <a:extLst>
              <a:ext uri="{FF2B5EF4-FFF2-40B4-BE49-F238E27FC236}">
                <a16:creationId xmlns:a16="http://schemas.microsoft.com/office/drawing/2014/main" id="{0949772F-AB1A-4378-AEE1-E2244C00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70" y="3519751"/>
            <a:ext cx="3810530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1BI 6377 - Skoda Octavia - Městská policie Brno">
            <a:extLst>
              <a:ext uri="{FF2B5EF4-FFF2-40B4-BE49-F238E27FC236}">
                <a16:creationId xmlns:a16="http://schemas.microsoft.com/office/drawing/2014/main" id="{47C21413-4240-4877-B2DE-A700AD68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88" y="4119824"/>
            <a:ext cx="3653632" cy="27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olicie České republiky – náborový leták | Doubice">
            <a:extLst>
              <a:ext uri="{FF2B5EF4-FFF2-40B4-BE49-F238E27FC236}">
                <a16:creationId xmlns:a16="http://schemas.microsoft.com/office/drawing/2014/main" id="{6FBA0FF1-9DA2-4BE3-913D-36C704D8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2546350"/>
            <a:ext cx="3571875" cy="10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2C5F078-3E83-4E32-8EC3-78FC004E23EF}"/>
              </a:ext>
            </a:extLst>
          </p:cNvPr>
          <p:cNvSpPr/>
          <p:nvPr/>
        </p:nvSpPr>
        <p:spPr>
          <a:xfrm>
            <a:off x="4353587" y="2671979"/>
            <a:ext cx="3718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u="none" strike="noStrike" cap="all" dirty="0">
                <a:solidFill>
                  <a:srgbClr val="FFFFFF"/>
                </a:solidFill>
                <a:effectLst/>
                <a:latin typeface="Roboto"/>
                <a:hlinkClick r:id="rId10" tooltip="Hlavní strana"/>
              </a:rPr>
              <a:t>MĚSTSKÁ POLICIE BRNO</a:t>
            </a:r>
          </a:p>
          <a:p>
            <a:r>
              <a:rPr lang="cs-CZ" b="0" i="0" u="none" strike="noStrike" cap="all" dirty="0">
                <a:solidFill>
                  <a:srgbClr val="FFFFFF"/>
                </a:solidFill>
                <a:effectLst/>
                <a:latin typeface="Roboto"/>
                <a:hlinkClick r:id="rId10" tooltip="Hlavní strana"/>
              </a:rPr>
              <a:t>VAŠE POLICIE</a:t>
            </a:r>
            <a:endParaRPr lang="cs-CZ" b="0" i="0" u="none" strike="noStrike" dirty="0">
              <a:solidFill>
                <a:srgbClr val="072D78"/>
              </a:solidFill>
              <a:effectLst/>
              <a:latin typeface="Open Sans"/>
              <a:hlinkClick r:id="rId10" tooltip="Hlavní strana"/>
            </a:endParaRPr>
          </a:p>
          <a:p>
            <a:br>
              <a:rPr lang="cs-CZ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cs-CZ" dirty="0"/>
          </a:p>
        </p:txBody>
      </p:sp>
      <p:sp>
        <p:nvSpPr>
          <p:cNvPr id="3" name="AutoShape 22" descr="Senior akademie">
            <a:extLst>
              <a:ext uri="{FF2B5EF4-FFF2-40B4-BE49-F238E27FC236}">
                <a16:creationId xmlns:a16="http://schemas.microsoft.com/office/drawing/2014/main" id="{9B223663-1ACC-4030-872F-FBF1E3C325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2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72" name="Picture 24" descr="Loga a označení - Městská policie Brno">
            <a:extLst>
              <a:ext uri="{FF2B5EF4-FFF2-40B4-BE49-F238E27FC236}">
                <a16:creationId xmlns:a16="http://schemas.microsoft.com/office/drawing/2014/main" id="{67022862-EB97-4334-9811-26455FDA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58" y="2985558"/>
            <a:ext cx="906993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5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ODZNAK Služební MĚSTSKÉ POLICIE">
            <a:extLst>
              <a:ext uri="{FF2B5EF4-FFF2-40B4-BE49-F238E27FC236}">
                <a16:creationId xmlns:a16="http://schemas.microsoft.com/office/drawing/2014/main" id="{0852B494-D07B-4D77-9F2C-705F6EFA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71" y="0"/>
            <a:ext cx="5019295" cy="310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nímek 1">
            <a:extLst>
              <a:ext uri="{FF2B5EF4-FFF2-40B4-BE49-F238E27FC236}">
                <a16:creationId xmlns:a16="http://schemas.microsoft.com/office/drawing/2014/main" id="{7666A058-D006-4DFA-ACCC-E374D8E2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59" y="3251200"/>
            <a:ext cx="2957061" cy="340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cka veterána. Vysloužilí policisté dostanou odznaky podobné služebním -  iDNES.cz">
            <a:extLst>
              <a:ext uri="{FF2B5EF4-FFF2-40B4-BE49-F238E27FC236}">
                <a16:creationId xmlns:a16="http://schemas.microsoft.com/office/drawing/2014/main" id="{5F3AADC7-30D6-4699-B569-A481A874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54075"/>
            <a:ext cx="3793067" cy="278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yhláška 25/1998 Sb. - o vnějším označení policie a prokazování  příslušnosti k policii úplné a aktualní znění | ASPI | Wolters Kluwer ČR,  a. s.">
            <a:extLst>
              <a:ext uri="{FF2B5EF4-FFF2-40B4-BE49-F238E27FC236}">
                <a16:creationId xmlns:a16="http://schemas.microsoft.com/office/drawing/2014/main" id="{ACE0D01C-366A-4E4D-A141-C00C700D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7" y="2917843"/>
            <a:ext cx="3657600" cy="39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1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570B759-46B6-4550-A9BC-B982891E6F2C}"/>
              </a:ext>
            </a:extLst>
          </p:cNvPr>
          <p:cNvSpPr/>
          <p:nvPr/>
        </p:nvSpPr>
        <p:spPr>
          <a:xfrm>
            <a:off x="0" y="0"/>
            <a:ext cx="123698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ROZSAH ODBORNÝCH PŘEDPOKLADŮ ČEKATELE A STRÁŽNÍKA</a:t>
            </a:r>
          </a:p>
          <a:p>
            <a:endParaRPr lang="cs-CZ" sz="1100" b="1" dirty="0">
              <a:solidFill>
                <a:srgbClr val="08A8F8"/>
              </a:solidFill>
              <a:latin typeface="Arial" panose="020B0604020202020204" pitchFamily="34" charset="0"/>
            </a:endParaRPr>
          </a:p>
          <a:p>
            <a:endParaRPr lang="cs-CZ" sz="1100" b="1" dirty="0">
              <a:solidFill>
                <a:srgbClr val="08A8F8"/>
              </a:solidFill>
              <a:latin typeface="Arial" panose="020B0604020202020204" pitchFamily="34" charset="0"/>
            </a:endParaRPr>
          </a:p>
          <a:p>
            <a:endParaRPr lang="cs-CZ" sz="1100" b="1" dirty="0">
              <a:solidFill>
                <a:srgbClr val="08A8F8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Odborné předpoklady čekatele a strážníka zahrnují znalosti právní úpravy:</a:t>
            </a:r>
          </a:p>
          <a:p>
            <a:pPr algn="just"/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obecní policie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cs-CZ" sz="1200" i="1" dirty="0">
                <a:solidFill>
                  <a:srgbClr val="000000"/>
                </a:solidFill>
                <a:latin typeface="Arial" panose="020B0604020202020204" pitchFamily="34" charset="0"/>
              </a:rPr>
              <a:t>zák. č. 553/1991 Sb., o obecní policii, ve znění pozdějších předpisů</a:t>
            </a:r>
          </a:p>
          <a:p>
            <a:pPr algn="just"/>
            <a:endParaRPr lang="cs-CZ" sz="12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 obecního a krajského zřízení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cs-CZ" sz="1200" i="1" dirty="0">
                <a:solidFill>
                  <a:srgbClr val="000000"/>
                </a:solidFill>
                <a:latin typeface="Arial" panose="020B0604020202020204" pitchFamily="34" charset="0"/>
              </a:rPr>
              <a:t>zák. č. 128/2000 Sb., o obcích, zák. č. 128/2000 Sb., o krajích, ve znění pozdějších předpisů</a:t>
            </a:r>
          </a:p>
          <a:p>
            <a:pPr algn="just"/>
            <a:endParaRPr lang="cs-CZ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shromažďování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cs-CZ" sz="1200" i="1" dirty="0">
                <a:solidFill>
                  <a:srgbClr val="000000"/>
                </a:solidFill>
                <a:latin typeface="Arial" panose="020B0604020202020204" pitchFamily="34" charset="0"/>
              </a:rPr>
              <a:t>zák. č. 84/1990 Sb., o právu shromažďovacím, ve znění pozdějších předpisů</a:t>
            </a:r>
          </a:p>
          <a:p>
            <a:pPr algn="just"/>
            <a:endParaRPr lang="cs-CZ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Policie České republiky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cs-CZ" sz="1200" i="1" dirty="0">
                <a:solidFill>
                  <a:srgbClr val="000000"/>
                </a:solidFill>
                <a:latin typeface="Arial" panose="020B0604020202020204" pitchFamily="34" charset="0"/>
              </a:rPr>
              <a:t>zák. č. 273/2008 Sb., o Policii České republiky, ve znění pozdějších předpisů</a:t>
            </a:r>
          </a:p>
          <a:p>
            <a:pPr algn="just"/>
            <a:endParaRPr lang="cs-CZ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trestního práva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cs-CZ" sz="1200" i="1" dirty="0">
                <a:solidFill>
                  <a:srgbClr val="000000"/>
                </a:solidFill>
                <a:latin typeface="Arial" panose="020B0604020202020204" pitchFamily="34" charset="0"/>
              </a:rPr>
              <a:t>zák. č. 40/2009 Sb., trestní zákoník, zák. č. 141/1961 Sb., o trest. řízení soudním, ve znění pozdějších  předpisů</a:t>
            </a:r>
          </a:p>
          <a:p>
            <a:pPr algn="just"/>
            <a:endParaRPr lang="cs-CZ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 živnostenského podnikání </a:t>
            </a:r>
            <a:r>
              <a:rPr lang="cs-CZ" sz="1200" dirty="0">
                <a:latin typeface="Arial" panose="020B0604020202020204" pitchFamily="34" charset="0"/>
              </a:rPr>
              <a:t>–</a:t>
            </a:r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sz="1200" i="1" dirty="0">
                <a:latin typeface="Arial" panose="020B0604020202020204" pitchFamily="34" charset="0"/>
              </a:rPr>
              <a:t>zák. č. 455/1991 Sb., o živnostenském podnikání, ve znění pozdějších předpisů</a:t>
            </a:r>
          </a:p>
          <a:p>
            <a:pPr algn="just"/>
            <a:endParaRPr lang="cs-CZ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 střelných zbraní a střeliva </a:t>
            </a:r>
            <a:r>
              <a:rPr lang="cs-CZ" sz="1200" i="1" dirty="0">
                <a:latin typeface="Arial" panose="020B0604020202020204" pitchFamily="34" charset="0"/>
              </a:rPr>
              <a:t>– zák. č. 13/2021 Sb., o střelných zbraních a střelivu, ve znění pozdějších předpisů </a:t>
            </a:r>
          </a:p>
          <a:p>
            <a:pPr algn="just"/>
            <a:endParaRPr lang="cs-CZ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 přestupků, jejichž projednávání je v působnosti obce </a:t>
            </a:r>
            <a:r>
              <a:rPr lang="cs-CZ" sz="1200" i="1" dirty="0">
                <a:latin typeface="Arial" panose="020B0604020202020204" pitchFamily="34" charset="0"/>
              </a:rPr>
              <a:t>– zák. č. 251/2016 Sb., o některých přestupcích, v platném znění</a:t>
            </a:r>
          </a:p>
          <a:p>
            <a:pPr algn="just"/>
            <a:endParaRPr lang="cs-CZ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 správního řízení </a:t>
            </a:r>
            <a:r>
              <a:rPr lang="cs-CZ" sz="1200" i="1" dirty="0">
                <a:latin typeface="Arial" panose="020B0604020202020204" pitchFamily="34" charset="0"/>
              </a:rPr>
              <a:t>– zák. č. 500/2004 Sb., správní řád, ve znění pozdějších předpisů</a:t>
            </a:r>
          </a:p>
          <a:p>
            <a:pPr algn="just"/>
            <a:endParaRPr lang="cs-CZ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 bezpečnosti a plynulosti provozu na pozemních komunikacích </a:t>
            </a:r>
            <a:r>
              <a:rPr lang="cs-CZ" sz="1200" i="1" dirty="0">
                <a:latin typeface="Arial" panose="020B0604020202020204" pitchFamily="34" charset="0"/>
              </a:rPr>
              <a:t>– zák. č. 361/2000 Sb., o provozu na pozemních komunikacích, ve znění pozdějších předpisů</a:t>
            </a:r>
          </a:p>
          <a:p>
            <a:pPr algn="just"/>
            <a:endParaRPr lang="cs-CZ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 ochrany před škodami působenými tabákovými výrobky, alkoholem a jinými návykovými látkami </a:t>
            </a:r>
            <a:r>
              <a:rPr lang="cs-CZ" sz="1200" i="1" dirty="0">
                <a:latin typeface="Arial" panose="020B0604020202020204" pitchFamily="34" charset="0"/>
              </a:rPr>
              <a:t>– zák. č. 65/2017 Sb., o ochraně zdraví před škodlivými účinky </a:t>
            </a:r>
            <a:r>
              <a:rPr lang="cs-CZ" sz="1200" i="1" dirty="0" err="1">
                <a:latin typeface="Arial" panose="020B0604020202020204" pitchFamily="34" charset="0"/>
              </a:rPr>
              <a:t>náv</a:t>
            </a:r>
            <a:r>
              <a:rPr lang="cs-CZ" sz="1200" i="1" dirty="0">
                <a:latin typeface="Arial" panose="020B0604020202020204" pitchFamily="34" charset="0"/>
              </a:rPr>
              <a:t>. látek</a:t>
            </a:r>
          </a:p>
          <a:p>
            <a:pPr marL="285750" indent="-285750" algn="just">
              <a:buFontTx/>
              <a:buChar char="-"/>
            </a:pPr>
            <a:endParaRPr lang="cs-CZ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</a:rPr>
              <a:t>- krizového řízení a integrovaného záchranného systému </a:t>
            </a:r>
            <a:r>
              <a:rPr lang="cs-CZ" sz="1200" i="1" dirty="0">
                <a:latin typeface="Arial" panose="020B0604020202020204" pitchFamily="34" charset="0"/>
              </a:rPr>
              <a:t>– zák. č. 240/2000 Sb., o krizovém řízení, ve znění pozdějších předpisů</a:t>
            </a:r>
          </a:p>
          <a:p>
            <a:br>
              <a:rPr lang="cs-CZ" dirty="0"/>
            </a:br>
            <a:endParaRPr lang="cs-CZ" dirty="0"/>
          </a:p>
        </p:txBody>
      </p:sp>
      <p:pic>
        <p:nvPicPr>
          <p:cNvPr id="1026" name="Picture 2" descr="Paragraf – Wikipedie">
            <a:extLst>
              <a:ext uri="{FF2B5EF4-FFF2-40B4-BE49-F238E27FC236}">
                <a16:creationId xmlns:a16="http://schemas.microsoft.com/office/drawing/2014/main" id="{C9BEC7D3-6A54-49D9-8DC6-5483CC63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01" y="0"/>
            <a:ext cx="17049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dna další odvážná právní konstrukce - Právní linka">
            <a:extLst>
              <a:ext uri="{FF2B5EF4-FFF2-40B4-BE49-F238E27FC236}">
                <a16:creationId xmlns:a16="http://schemas.microsoft.com/office/drawing/2014/main" id="{A1DD2A41-B3D2-4354-8ED0-8732EF72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125" y="33099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92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BB6BF-9FD6-4F86-9AD8-532C6FDF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Oprávnění strážníků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5A746-A7BE-450D-A913-4A4568338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oprávnění požadovat vysvětlení</a:t>
            </a:r>
          </a:p>
          <a:p>
            <a:r>
              <a:rPr lang="cs-CZ" dirty="0"/>
              <a:t>oprávnění požadovat prokázání totožnosti</a:t>
            </a:r>
          </a:p>
          <a:p>
            <a:r>
              <a:rPr lang="cs-CZ" dirty="0"/>
              <a:t>oprávnění požadovat osobní a věcnou pomoc</a:t>
            </a:r>
          </a:p>
          <a:p>
            <a:r>
              <a:rPr lang="cs-CZ" dirty="0"/>
              <a:t>oprávnění předvést osobu</a:t>
            </a:r>
          </a:p>
          <a:p>
            <a:r>
              <a:rPr lang="cs-CZ" dirty="0"/>
              <a:t>oprávnění vyzvat osobu k vydání zbraně a odebrat zbraň</a:t>
            </a:r>
          </a:p>
          <a:p>
            <a:r>
              <a:rPr lang="cs-CZ" dirty="0"/>
              <a:t>oprávnění zakázat vstup na určená místa</a:t>
            </a:r>
          </a:p>
          <a:p>
            <a:r>
              <a:rPr lang="cs-CZ" dirty="0"/>
              <a:t>oprávnění otevřít byt nebo jiný uzavřený prostor</a:t>
            </a:r>
          </a:p>
          <a:p>
            <a:r>
              <a:rPr lang="cs-CZ" dirty="0"/>
              <a:t>oprávnění vyzvat osobu k vydání věcí a věc odebrat</a:t>
            </a:r>
          </a:p>
          <a:p>
            <a:r>
              <a:rPr lang="cs-CZ" dirty="0"/>
              <a:t>oprávnění použít technický prostředek k zabránění odjezdu vozidla </a:t>
            </a:r>
          </a:p>
          <a:p>
            <a:r>
              <a:rPr lang="cs-CZ" dirty="0"/>
              <a:t>oprávnění ke vstupu</a:t>
            </a:r>
          </a:p>
          <a:p>
            <a:r>
              <a:rPr lang="cs-CZ" dirty="0"/>
              <a:t>oprávnění v provozu na pozemních komunikacích</a:t>
            </a:r>
          </a:p>
        </p:txBody>
      </p:sp>
    </p:spTree>
    <p:extLst>
      <p:ext uri="{BB962C8B-B14F-4D97-AF65-F5344CB8AC3E}">
        <p14:creationId xmlns:p14="http://schemas.microsoft.com/office/powerpoint/2010/main" val="144539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07E8E-57C2-40F5-B5E9-24F58535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Donucovací prostředky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B408E1-AF40-422A-B844-32FE5E8F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4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hmaty, chvaty, údery a kopy</a:t>
            </a:r>
          </a:p>
          <a:p>
            <a:r>
              <a:rPr lang="cs-CZ" dirty="0"/>
              <a:t>slzotvorný, elektrický nebo jiný obdobně dočasně zneschopňující prostředek</a:t>
            </a:r>
          </a:p>
          <a:p>
            <a:r>
              <a:rPr lang="cs-CZ" dirty="0"/>
              <a:t>obušek a jiný úderný prostředek</a:t>
            </a:r>
          </a:p>
          <a:p>
            <a:r>
              <a:rPr lang="cs-CZ" dirty="0"/>
              <a:t>pouta</a:t>
            </a:r>
          </a:p>
          <a:p>
            <a:r>
              <a:rPr lang="cs-CZ" dirty="0"/>
              <a:t>úder služební zbraní</a:t>
            </a:r>
          </a:p>
          <a:p>
            <a:r>
              <a:rPr lang="cs-CZ" dirty="0"/>
              <a:t>hrozba namířenou služební zbraní</a:t>
            </a:r>
          </a:p>
          <a:p>
            <a:r>
              <a:rPr lang="cs-CZ" dirty="0"/>
              <a:t>varovný výstřel ze služební zbraně</a:t>
            </a:r>
          </a:p>
          <a:p>
            <a:r>
              <a:rPr lang="cs-CZ" dirty="0"/>
              <a:t>technický prostředek k zabránění odjezdu vozidla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Donucovací prostředky je strážník oprávněn použít v zájmu ochrany bezpečnosti jiné osoby nebo své vlastní, majetku nebo k zabránění výtržnosti, rvačce nebo jinému jednání, jímž je vážně narušován veřejný pořádek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F10170-5C28-4CAF-9CA3-10C868971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68" y="197225"/>
            <a:ext cx="2850777" cy="1855694"/>
          </a:xfrm>
          <a:prstGeom prst="rect">
            <a:avLst/>
          </a:prstGeom>
        </p:spPr>
      </p:pic>
      <p:pic>
        <p:nvPicPr>
          <p:cNvPr id="2050" name="Picture 2" descr="Pistole CZ P-10 SC – Zbraně na objednávku">
            <a:extLst>
              <a:ext uri="{FF2B5EF4-FFF2-40B4-BE49-F238E27FC236}">
                <a16:creationId xmlns:a16="http://schemas.microsoft.com/office/drawing/2014/main" id="{8AEBDFA4-CD6A-4FAF-9880-F85051C7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2628900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leskopický obušek 23&quot; kalený černý | Colosus.cz">
            <a:extLst>
              <a:ext uri="{FF2B5EF4-FFF2-40B4-BE49-F238E27FC236}">
                <a16:creationId xmlns:a16="http://schemas.microsoft.com/office/drawing/2014/main" id="{02191CCD-9EE8-4542-A9FD-7013EBFD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56" y="28479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8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A189C-C198-4F93-81BC-08D3BBFF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8C1863-A9F8-4379-85C6-298C1D32F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08575"/>
          </a:xfrm>
        </p:spPr>
        <p:txBody>
          <a:bodyPr/>
          <a:lstStyle/>
          <a:p>
            <a:r>
              <a:rPr lang="cs-CZ" dirty="0"/>
              <a:t>Obecní policie </a:t>
            </a:r>
            <a:r>
              <a:rPr lang="cs-CZ"/>
              <a:t>/ ve městech </a:t>
            </a:r>
            <a:r>
              <a:rPr lang="cs-CZ" dirty="0"/>
              <a:t>městská policie / je orgánem obce, který zřizuje a zrušuje obecní zastupitelstvo obecně závaznou vyhláškou </a:t>
            </a:r>
          </a:p>
          <a:p>
            <a:endParaRPr lang="cs-CZ" dirty="0"/>
          </a:p>
          <a:p>
            <a:r>
              <a:rPr lang="cs-CZ" dirty="0"/>
              <a:t>Městská policie Brno byla zřízena v roce 1992 nabytím účinnosti obecně závazné vyhlášky statutárního města Brna č. 1/1992, kterou se ve městě Brně zřizuje městská policie podle zákona č. 553/1991 Sb.</a:t>
            </a:r>
          </a:p>
          <a:p>
            <a:endParaRPr lang="cs-CZ" dirty="0"/>
          </a:p>
          <a:p>
            <a:r>
              <a:rPr lang="cs-CZ" dirty="0"/>
              <a:t>OZV nabyla účinnosti 1. 3. 1992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21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D35C2-9336-43C7-8166-C29833D9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867"/>
            <a:ext cx="10515600" cy="767821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Úkoly městské policie </a:t>
            </a:r>
            <a:r>
              <a:rPr lang="cs-CZ" sz="3100" dirty="0">
                <a:solidFill>
                  <a:srgbClr val="C00000"/>
                </a:solidFill>
              </a:rPr>
              <a:t>– stanoví zákon č. 553/1991 Sb., o obecní policii, ve znění pozdějších předpisů </a:t>
            </a:r>
            <a:br>
              <a:rPr lang="cs-CZ" dirty="0">
                <a:solidFill>
                  <a:srgbClr val="C00000"/>
                </a:solidFill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3C0E12-A6FE-4EC9-9CB4-46EEF8E7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Obecní policie zabezpečuje místní záležitosti veřejného pořádku v rámci působnosti obce a plní další úkoly, pokud tak stanoví tento nebo zvláštní zákon</a:t>
            </a:r>
          </a:p>
          <a:p>
            <a:endParaRPr lang="cs-CZ" dirty="0"/>
          </a:p>
          <a:p>
            <a:r>
              <a:rPr lang="cs-CZ" dirty="0"/>
              <a:t>přispívá k ochraně a bezpečnosti osob a majetku,</a:t>
            </a:r>
          </a:p>
          <a:p>
            <a:r>
              <a:rPr lang="cs-CZ" dirty="0"/>
              <a:t>dohlíží na dodržování pravidel občanského soužití,</a:t>
            </a:r>
          </a:p>
          <a:p>
            <a:r>
              <a:rPr lang="cs-CZ" dirty="0"/>
              <a:t>dohlíží na dodržování obecně závazných vyhlášek a nařízení obce,</a:t>
            </a:r>
          </a:p>
          <a:p>
            <a:r>
              <a:rPr lang="cs-CZ" dirty="0"/>
              <a:t>podílí se v rozsahu stanoveném tímto nebo zvláštním zákonem na dohledu na bezpečnost a plynulost provozu na pozemních komunikacích,</a:t>
            </a:r>
          </a:p>
          <a:p>
            <a:r>
              <a:rPr lang="cs-CZ" dirty="0"/>
              <a:t>podílí se na dodržování právních předpisů o ochraně veřejného pořádku a v rozsahu svých povinností a oprávnění stanovených tímto nebo zvláštním zákonem činí opatření k jeho obnovení,</a:t>
            </a:r>
          </a:p>
          <a:p>
            <a:r>
              <a:rPr lang="cs-CZ" dirty="0"/>
              <a:t>podílí se na prevenci kriminality v obci,</a:t>
            </a:r>
          </a:p>
          <a:p>
            <a:r>
              <a:rPr lang="cs-CZ" dirty="0"/>
              <a:t>provádí dohled nad dodržováním čistoty na veřejných prostranstvích v obci,</a:t>
            </a:r>
          </a:p>
          <a:p>
            <a:r>
              <a:rPr lang="cs-CZ" dirty="0"/>
              <a:t>odhaluje přestupky, jejichž projednávání je v působnosti obce,</a:t>
            </a:r>
          </a:p>
          <a:p>
            <a:r>
              <a:rPr lang="cs-CZ" dirty="0"/>
              <a:t>poskytuje za účelem zpracování statistických údajů Ministerstvu vnitra na požádání údaje o obecní policii.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32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3F7A6-F57B-4CEC-A8EF-16429A36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Vedení Městské policie Brno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C857FB-6E92-4163-8096-33FEC56A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Obecní policii řídí starosta nebo jiný člen zastupitelstva obce pověřený zastupitelstvem obce</a:t>
            </a:r>
          </a:p>
          <a:p>
            <a:endParaRPr lang="cs-CZ" dirty="0"/>
          </a:p>
          <a:p>
            <a:r>
              <a:rPr lang="cs-CZ" dirty="0"/>
              <a:t>Vrchní velitelkou Městské policie Brno je primátorka statutárního města Brna paní JUDr. Markéta Vaňková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B5A310-C293-423F-9151-1E3647DF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3630706"/>
            <a:ext cx="3619500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2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9C04F-A664-4B5C-8CBA-477C6C90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Ředitel Městské policie Brno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B29A03-DDEA-4AAA-BF2B-B6A88F606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návrh starosty může zastupitelstvo obce pověřit plněním některých úkolů při řízení obecní policie určeného strážníka</a:t>
            </a:r>
          </a:p>
          <a:p>
            <a:endParaRPr lang="cs-CZ" dirty="0"/>
          </a:p>
          <a:p>
            <a:r>
              <a:rPr lang="cs-CZ" dirty="0"/>
              <a:t>Ředitelem Městské policie Brno je pan Mgr. Luboš Oprchal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88E4E7-03F0-4309-AEF1-61B4D88ED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690937"/>
            <a:ext cx="44958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6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B74C0-08D2-4DCB-A111-157F4873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Organizační struktura Městské policie Brno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A3ADD-D5C4-4FF7-A61D-58ADF923B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Městská policie Brno má v současné době 604 zaměstnanců, z toho 448 strážníků a 6 čekatelů. 150 zbylých pracovních pozic zaujímají ostatní, „civilní“ zaměstnanci</a:t>
            </a:r>
          </a:p>
          <a:p>
            <a:endParaRPr lang="cs-CZ" dirty="0">
              <a:solidFill>
                <a:srgbClr val="00B0F0"/>
              </a:solidFill>
            </a:endParaRPr>
          </a:p>
          <a:p>
            <a:endParaRPr lang="cs-CZ" dirty="0"/>
          </a:p>
          <a:p>
            <a:r>
              <a:rPr lang="cs-CZ" dirty="0"/>
              <a:t>ředitel MP Brno</a:t>
            </a:r>
          </a:p>
          <a:p>
            <a:r>
              <a:rPr lang="cs-CZ" dirty="0"/>
              <a:t>1. náměstek ředitele MP Brno</a:t>
            </a:r>
          </a:p>
          <a:p>
            <a:endParaRPr lang="cs-CZ" dirty="0"/>
          </a:p>
          <a:p>
            <a:r>
              <a:rPr lang="cs-CZ" dirty="0"/>
              <a:t>odbory – např. </a:t>
            </a:r>
            <a:r>
              <a:rPr lang="cs-CZ" i="1" dirty="0"/>
              <a:t>odbor profesní přípravy a vzdělávání</a:t>
            </a:r>
          </a:p>
          <a:p>
            <a:r>
              <a:rPr lang="cs-CZ" dirty="0"/>
              <a:t>oddělení – např. </a:t>
            </a:r>
            <a:r>
              <a:rPr lang="cs-CZ" i="1" dirty="0"/>
              <a:t>dopravní výuky, střelecké a taktické přípravy</a:t>
            </a:r>
          </a:p>
          <a:p>
            <a:r>
              <a:rPr lang="cs-CZ" dirty="0"/>
              <a:t>jednotky – </a:t>
            </a:r>
            <a:r>
              <a:rPr lang="cs-CZ" i="1" dirty="0"/>
              <a:t>dopravní, poříční, psovodů, pořádková / celoměstská působnost /</a:t>
            </a:r>
          </a:p>
          <a:p>
            <a:r>
              <a:rPr lang="cs-CZ" dirty="0"/>
              <a:t>revíry –</a:t>
            </a:r>
            <a:r>
              <a:rPr lang="cs-CZ" i="1" dirty="0"/>
              <a:t>Střed-01, Sever-02, Jih-03, Východ-04, Pole-05, Tábor-06, Západ-07,</a:t>
            </a:r>
          </a:p>
          <a:p>
            <a:pPr marL="0" indent="0">
              <a:buNone/>
            </a:pPr>
            <a:r>
              <a:rPr lang="cs-CZ" i="1" dirty="0"/>
              <a:t>                 Bystrc-08         </a:t>
            </a:r>
          </a:p>
        </p:txBody>
      </p:sp>
      <p:pic>
        <p:nvPicPr>
          <p:cNvPr id="6146" name="Picture 2" descr="Jízdu podnapilého muže zmařil strážník odchytové služby. Jiná hlídka  zasahovala v hotelu, rozlícený host si stěžoval na internet. - Brňan">
            <a:extLst>
              <a:ext uri="{FF2B5EF4-FFF2-40B4-BE49-F238E27FC236}">
                <a16:creationId xmlns:a16="http://schemas.microsoft.com/office/drawing/2014/main" id="{11F56A35-6930-4031-B24E-73FB454F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09" y="253365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4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F2FF5-6838-4094-87F9-803501AB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Sídla jednotek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B15053-116F-49BF-8F7E-BC5BB33C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7812"/>
            <a:ext cx="10560423" cy="5038445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solidFill>
                  <a:srgbClr val="00B050"/>
                </a:solidFill>
              </a:rPr>
              <a:t>jednotka dopravní </a:t>
            </a:r>
            <a:r>
              <a:rPr lang="cs-CZ" dirty="0"/>
              <a:t>– ulice Křenová </a:t>
            </a:r>
          </a:p>
          <a:p>
            <a:endParaRPr lang="cs-CZ" dirty="0"/>
          </a:p>
          <a:p>
            <a:r>
              <a:rPr lang="cs-CZ" dirty="0">
                <a:solidFill>
                  <a:srgbClr val="00B050"/>
                </a:solidFill>
              </a:rPr>
              <a:t>jednotka poříční</a:t>
            </a:r>
            <a:r>
              <a:rPr lang="cs-CZ" dirty="0"/>
              <a:t> – ulice Přístavní  </a:t>
            </a:r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r>
              <a:rPr lang="cs-CZ" dirty="0">
                <a:solidFill>
                  <a:srgbClr val="00B050"/>
                </a:solidFill>
              </a:rPr>
              <a:t>jednotka pořádková</a:t>
            </a:r>
            <a:r>
              <a:rPr lang="cs-CZ" dirty="0"/>
              <a:t> – ulice Labská</a:t>
            </a:r>
          </a:p>
          <a:p>
            <a:endParaRPr lang="cs-CZ" dirty="0"/>
          </a:p>
          <a:p>
            <a:r>
              <a:rPr lang="cs-CZ" dirty="0">
                <a:solidFill>
                  <a:srgbClr val="00B050"/>
                </a:solidFill>
              </a:rPr>
              <a:t>jednotka psovodů </a:t>
            </a:r>
            <a:r>
              <a:rPr lang="cs-CZ" dirty="0"/>
              <a:t>– ulice Kaštanová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Picture 6" descr="Strážníci jsou terčem kritiky, vidíme ale i to ostatní? - IZS">
            <a:extLst>
              <a:ext uri="{FF2B5EF4-FFF2-40B4-BE49-F238E27FC236}">
                <a16:creationId xmlns:a16="http://schemas.microsoft.com/office/drawing/2014/main" id="{AC1862F4-D2EE-4A8E-A9BA-1F270B69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73" y="435236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tička na autě přijde v Havířově na pětistovku | EuroZprávy.cz">
            <a:extLst>
              <a:ext uri="{FF2B5EF4-FFF2-40B4-BE49-F238E27FC236}">
                <a16:creationId xmlns:a16="http://schemas.microsoft.com/office/drawing/2014/main" id="{E694AF00-885C-47AF-A249-B244E71F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44" y="5461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4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C137C-C6B2-4FED-8328-01B97586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Sídla revírů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24B17E-ACC9-4E3C-AA3F-D343CCDC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revír Střed </a:t>
            </a:r>
            <a:r>
              <a:rPr lang="cs-CZ" dirty="0"/>
              <a:t>– ulice Křenová</a:t>
            </a:r>
          </a:p>
          <a:p>
            <a:r>
              <a:rPr lang="cs-CZ" dirty="0">
                <a:solidFill>
                  <a:srgbClr val="7030A0"/>
                </a:solidFill>
              </a:rPr>
              <a:t>revír Sever </a:t>
            </a:r>
            <a:r>
              <a:rPr lang="cs-CZ" dirty="0"/>
              <a:t>– ulice Nováčkova</a:t>
            </a:r>
          </a:p>
          <a:p>
            <a:r>
              <a:rPr lang="cs-CZ" dirty="0">
                <a:solidFill>
                  <a:srgbClr val="7030A0"/>
                </a:solidFill>
              </a:rPr>
              <a:t>revír Jih </a:t>
            </a:r>
            <a:r>
              <a:rPr lang="cs-CZ" dirty="0"/>
              <a:t>– ulice Kovárenská</a:t>
            </a:r>
          </a:p>
          <a:p>
            <a:r>
              <a:rPr lang="cs-CZ" dirty="0">
                <a:solidFill>
                  <a:srgbClr val="7030A0"/>
                </a:solidFill>
              </a:rPr>
              <a:t>revír Východ </a:t>
            </a:r>
            <a:r>
              <a:rPr lang="cs-CZ" dirty="0"/>
              <a:t>– ulice Velkopavlovická</a:t>
            </a:r>
          </a:p>
          <a:p>
            <a:r>
              <a:rPr lang="cs-CZ" dirty="0">
                <a:solidFill>
                  <a:srgbClr val="7030A0"/>
                </a:solidFill>
              </a:rPr>
              <a:t>revír Pole </a:t>
            </a:r>
            <a:r>
              <a:rPr lang="cs-CZ" dirty="0"/>
              <a:t>– ulice Medlánecká</a:t>
            </a:r>
          </a:p>
          <a:p>
            <a:r>
              <a:rPr lang="cs-CZ" dirty="0">
                <a:solidFill>
                  <a:srgbClr val="7030A0"/>
                </a:solidFill>
              </a:rPr>
              <a:t>revír Tábor </a:t>
            </a:r>
            <a:r>
              <a:rPr lang="cs-CZ" dirty="0"/>
              <a:t>– ulice Horova</a:t>
            </a:r>
          </a:p>
          <a:p>
            <a:r>
              <a:rPr lang="cs-CZ" dirty="0">
                <a:solidFill>
                  <a:srgbClr val="7030A0"/>
                </a:solidFill>
              </a:rPr>
              <a:t>revír Západ </a:t>
            </a:r>
            <a:r>
              <a:rPr lang="cs-CZ" dirty="0"/>
              <a:t>– ulice Labská</a:t>
            </a:r>
          </a:p>
          <a:p>
            <a:r>
              <a:rPr lang="cs-CZ" dirty="0">
                <a:solidFill>
                  <a:srgbClr val="7030A0"/>
                </a:solidFill>
              </a:rPr>
              <a:t>revír Bystrc </a:t>
            </a:r>
            <a:r>
              <a:rPr lang="cs-CZ" dirty="0"/>
              <a:t>– ulice Nám. 28. dubna</a:t>
            </a:r>
          </a:p>
          <a:p>
            <a:endParaRPr lang="cs-CZ" dirty="0"/>
          </a:p>
        </p:txBody>
      </p:sp>
      <p:pic>
        <p:nvPicPr>
          <p:cNvPr id="4" name="Picture 8" descr="Pražská městská policie bude mít nové radiostanice (Portál hlavního města  Prahy)">
            <a:extLst>
              <a:ext uri="{FF2B5EF4-FFF2-40B4-BE49-F238E27FC236}">
                <a16:creationId xmlns:a16="http://schemas.microsoft.com/office/drawing/2014/main" id="{2A0CAAFD-79D3-4BEB-83B0-BD751390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84" y="45688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ojekt Poznej svého strážníka se osvědčil, MP jej bude dál rozvíjet -  Městská policie Brno">
            <a:extLst>
              <a:ext uri="{FF2B5EF4-FFF2-40B4-BE49-F238E27FC236}">
                <a16:creationId xmlns:a16="http://schemas.microsoft.com/office/drawing/2014/main" id="{92C5AFB2-7F1F-4A21-8D83-CF0C72D9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09" y="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ěstská policie... - Městská policie Brno, oficiální stránka">
            <a:extLst>
              <a:ext uri="{FF2B5EF4-FFF2-40B4-BE49-F238E27FC236}">
                <a16:creationId xmlns:a16="http://schemas.microsoft.com/office/drawing/2014/main" id="{7D93CC6B-E9FE-48D4-A8F0-3EBB8D7C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15344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2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21895-2B04-4622-97F3-8FC3F36F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Jednotky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69D0DF-AF67-434D-8068-861EAEF4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jednotka dopravní </a:t>
            </a:r>
            <a:r>
              <a:rPr lang="cs-CZ" dirty="0"/>
              <a:t>-  je jednotka s celoměstskou působností, která zajišťuje především plnění úkolů souvisejících s bezpečností a plynulostí silničního provozu / služební vozidla, skútry a motorky / </a:t>
            </a:r>
          </a:p>
          <a:p>
            <a:endParaRPr lang="cs-CZ" dirty="0"/>
          </a:p>
          <a:p>
            <a:r>
              <a:rPr lang="cs-CZ" dirty="0">
                <a:solidFill>
                  <a:srgbClr val="00B0F0"/>
                </a:solidFill>
              </a:rPr>
              <a:t>jednotka psovodů </a:t>
            </a:r>
            <a:r>
              <a:rPr lang="cs-CZ" dirty="0"/>
              <a:t>– je jednotka s celoměstskou působností, která k plnění úkolů používá služebního psa. Dle zákona o obecní policii je strážník oprávněn použít služebního psa namísto nebo vedle donucovacích prostředků. / kontrola zahrádkářských kolonií, demolic a vybydlených prostor magistrátních budov, kontrola hřbitovů / - služební vozidla</a:t>
            </a:r>
          </a:p>
          <a:p>
            <a:endParaRPr lang="cs-CZ" dirty="0"/>
          </a:p>
          <a:p>
            <a:r>
              <a:rPr lang="cs-CZ" dirty="0">
                <a:solidFill>
                  <a:srgbClr val="00B0F0"/>
                </a:solidFill>
              </a:rPr>
              <a:t>jednotka pořádková </a:t>
            </a:r>
            <a:r>
              <a:rPr lang="cs-CZ" dirty="0"/>
              <a:t>– je speciálně vycvičená jednotka s celoměstskou působností  / sportovní akce, shromáždění, kulturní akce, zajištění strážníků v terénu, slaňování a otevírání bytů v souvislosti s tísňovým tlačítkem nebo pádem a zraněním v bytě zejména seniorů/ - služební vozidla </a:t>
            </a:r>
          </a:p>
          <a:p>
            <a:endParaRPr lang="cs-CZ" dirty="0"/>
          </a:p>
          <a:p>
            <a:r>
              <a:rPr lang="cs-CZ" dirty="0">
                <a:solidFill>
                  <a:srgbClr val="00B0F0"/>
                </a:solidFill>
              </a:rPr>
              <a:t>jednotka poříční </a:t>
            </a:r>
            <a:r>
              <a:rPr lang="cs-CZ" dirty="0"/>
              <a:t>- je speciálně vycvičená jednotka, která ve služebních člunech dohlíží na veřejný pořádek zejména na Brněnské přehradě a v okolí. V zimních měsících má celoměstský rozsah a strážníci využívají služební vozidla. </a:t>
            </a:r>
          </a:p>
          <a:p>
            <a:endParaRPr lang="cs-CZ" dirty="0"/>
          </a:p>
          <a:p>
            <a:r>
              <a:rPr lang="cs-CZ" dirty="0">
                <a:solidFill>
                  <a:srgbClr val="00B0F0"/>
                </a:solidFill>
              </a:rPr>
              <a:t>jednotka projednávání přestupků </a:t>
            </a:r>
            <a:r>
              <a:rPr lang="cs-CZ" dirty="0"/>
              <a:t>-  strážníci, kteří projednávají dopravní přestupky, které nebyly projednány hlídkami v terénu /tzv. </a:t>
            </a:r>
            <a:r>
              <a:rPr lang="cs-CZ" dirty="0" err="1"/>
              <a:t>parkovačky</a:t>
            </a:r>
            <a:r>
              <a:rPr lang="cs-CZ" dirty="0"/>
              <a:t> za stěrači vozidel/. Vybírají uložené pokuty na místě nezaplacené / BPN / - sídlo – Křenová 4 / budova revíru Střed a jednotky dopravní /</a:t>
            </a:r>
          </a:p>
        </p:txBody>
      </p:sp>
    </p:spTree>
    <p:extLst>
      <p:ext uri="{BB962C8B-B14F-4D97-AF65-F5344CB8AC3E}">
        <p14:creationId xmlns:p14="http://schemas.microsoft.com/office/powerpoint/2010/main" val="1726364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1478</Words>
  <Application>Microsoft Office PowerPoint</Application>
  <PresentationFormat>Širokoúhlá obrazovka</PresentationFormat>
  <Paragraphs>189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Roboto</vt:lpstr>
      <vt:lpstr>Times New Roman</vt:lpstr>
      <vt:lpstr>Motiv Office</vt:lpstr>
      <vt:lpstr>Městská policie Brno</vt:lpstr>
      <vt:lpstr>Úvod</vt:lpstr>
      <vt:lpstr>Úkoly městské policie – stanoví zákon č. 553/1991 Sb., o obecní policii, ve znění pozdějších předpisů   </vt:lpstr>
      <vt:lpstr>Vedení Městské policie Brno</vt:lpstr>
      <vt:lpstr>Ředitel Městské policie Brno</vt:lpstr>
      <vt:lpstr>Organizační struktura Městské policie Brno</vt:lpstr>
      <vt:lpstr>Sídla jednotek</vt:lpstr>
      <vt:lpstr>Sídla revírů</vt:lpstr>
      <vt:lpstr>Jednotky</vt:lpstr>
      <vt:lpstr>Revíry</vt:lpstr>
      <vt:lpstr>Tísňová linka městské policie</vt:lpstr>
      <vt:lpstr>Zaměstnanci městské policie</vt:lpstr>
      <vt:lpstr>Strážníkem může být:</vt:lpstr>
      <vt:lpstr>Rozdíly mezi MP a PČR</vt:lpstr>
      <vt:lpstr>Prezentace aplikace PowerPoint</vt:lpstr>
      <vt:lpstr>Prezentace aplikace PowerPoint</vt:lpstr>
      <vt:lpstr>Prezentace aplikace PowerPoint</vt:lpstr>
      <vt:lpstr>Oprávnění strážníků</vt:lpstr>
      <vt:lpstr>Donucovací prostředky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Městská policie Brno</dc:title>
  <dc:creator>Pokorná Jana</dc:creator>
  <cp:lastModifiedBy>Pokorná Jana</cp:lastModifiedBy>
  <cp:revision>63</cp:revision>
  <dcterms:created xsi:type="dcterms:W3CDTF">2023-11-07T08:45:12Z</dcterms:created>
  <dcterms:modified xsi:type="dcterms:W3CDTF">2023-11-28T08:06:52Z</dcterms:modified>
</cp:coreProperties>
</file>