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82" r:id="rId8"/>
    <p:sldId id="272" r:id="rId9"/>
    <p:sldId id="274" r:id="rId10"/>
    <p:sldId id="273" r:id="rId11"/>
    <p:sldId id="276" r:id="rId12"/>
    <p:sldId id="271" r:id="rId13"/>
    <p:sldId id="275" r:id="rId14"/>
    <p:sldId id="270" r:id="rId15"/>
    <p:sldId id="277" r:id="rId16"/>
    <p:sldId id="278" r:id="rId17"/>
    <p:sldId id="279" r:id="rId18"/>
    <p:sldId id="280" r:id="rId19"/>
    <p:sldId id="28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9/20/23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2.pn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clanek/uvod-hlavni-ukoly-a-zamereni-zu-hzs-cr-hlavni-ukoly-a-zamereni-zachranneho-utvaru-hzs-cr.aspx" TargetMode="External"/><Relationship Id="rId4" Type="http://schemas.openxmlformats.org/officeDocument/2006/relationships/hyperlink" Target="http://www.hasicarny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/clanek/organizacni-schemata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cs-CZ" dirty="0" smtClean="0"/>
              <a:t>Hasičský záchranný sbor a další jednotky PO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smtClean="0">
                <a:solidFill>
                  <a:schemeClr val="tx1"/>
                </a:solidFill>
              </a:rPr>
              <a:t>21.9.2023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BSSb1153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nprap.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hrudi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Služební slib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„Slibuji na svou čest a svědomí, že při výkonu služby budu nestranný a budu důsledně dodržovat právní a služební předpisy, plnit rozkazy svých nadřízených a nikdy nezneužiji svého služebního postavení. Budu se vždy a všude chovat tak, abych svým jednáním neohrozil dobrou pověst bezpečnostního sboru. Služební povinnosti budu plnit řádně a svědomitě a nebudu váhat při ochraně zájmů České republiky nasadit i vlastní život.“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Velikost stanic je odvozena z počtu výjezdů, které stanice v systému plošného rozmístění uskutečňuje v rámci operačního řízení </a:t>
            </a:r>
            <a:endParaRPr lang="cs-CZ" dirty="0" smtClean="0"/>
          </a:p>
          <a:p>
            <a:r>
              <a:rPr dirty="0" smtClean="0"/>
              <a:t>Výjezdem se rozumí </a:t>
            </a:r>
            <a:r>
              <a:rPr lang="cs-CZ" dirty="0" smtClean="0"/>
              <a:t>základní </a:t>
            </a:r>
            <a:r>
              <a:rPr dirty="0" smtClean="0"/>
              <a:t>družstvo</a:t>
            </a:r>
            <a:r>
              <a:rPr lang="cs-CZ" dirty="0" smtClean="0"/>
              <a:t> v počtu</a:t>
            </a:r>
            <a:br>
              <a:rPr lang="cs-CZ" dirty="0" smtClean="0"/>
            </a:br>
            <a:r>
              <a:rPr dirty="0" smtClean="0"/>
              <a:t>1 + 5, nebo </a:t>
            </a:r>
            <a:r>
              <a:rPr lang="cs-CZ" dirty="0" smtClean="0"/>
              <a:t>zmenšené </a:t>
            </a:r>
            <a:r>
              <a:rPr dirty="0" smtClean="0"/>
              <a:t>1 + 3 </a:t>
            </a:r>
            <a:endParaRPr lang="cs-CZ" dirty="0" smtClean="0"/>
          </a:p>
          <a:p>
            <a:r>
              <a:rPr dirty="0" smtClean="0"/>
              <a:t>Celkem je osm typů stanic jednotek HZS kraje </a:t>
            </a:r>
            <a:r>
              <a:rPr lang="cs-CZ" dirty="0" smtClean="0"/>
              <a:t>a jsou o</a:t>
            </a:r>
            <a:r>
              <a:rPr dirty="0" smtClean="0"/>
              <a:t>dlišeny počtem příslušníků v jedné směně </a:t>
            </a:r>
            <a:endParaRPr lang="cs-CZ" dirty="0" smtClean="0"/>
          </a:p>
          <a:p>
            <a:r>
              <a:rPr dirty="0" smtClean="0"/>
              <a:t>Tři typy jsou tzv. centrální stanice a pět typů stanic tzv. pobočné</a:t>
            </a:r>
            <a:endParaRPr lang="cs-CZ" dirty="0" smtClean="0"/>
          </a:p>
          <a:p>
            <a:r>
              <a:rPr lang="cs-CZ" dirty="0" smtClean="0"/>
              <a:t>Každou stanici vede velitel stanice</a:t>
            </a:r>
          </a:p>
          <a:p>
            <a:r>
              <a:rPr lang="cs-CZ" dirty="0" smtClean="0"/>
              <a:t>Celkem 243 stanic HZS ČR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Centrální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C1</a:t>
            </a:r>
            <a:r>
              <a:rPr lang="cs-CZ" dirty="0" smtClean="0"/>
              <a:t> - stanice umístěná v obci s počtem obyvatel do 40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C2</a:t>
            </a:r>
            <a:r>
              <a:rPr lang="cs-CZ" dirty="0" smtClean="0"/>
              <a:t> - stanice umístěná v obci s počtem obyvatel od 40 tisíc do 75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C3</a:t>
            </a:r>
            <a:r>
              <a:rPr lang="cs-CZ" dirty="0" smtClean="0"/>
              <a:t> - stanice umístěná v obci s počtem obyvatel nad 75 tisíc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IMG_9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495800" cy="1998524"/>
          </a:xfrm>
          <a:prstGeom prst="rect">
            <a:avLst/>
          </a:prstGeom>
        </p:spPr>
      </p:pic>
      <p:pic>
        <p:nvPicPr>
          <p:cNvPr id="6" name="Picture 5" descr="HZS-Ústí-nad-Labe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73821"/>
            <a:ext cx="4495799" cy="2122885"/>
          </a:xfrm>
          <a:prstGeom prst="rect">
            <a:avLst/>
          </a:prstGeom>
        </p:spPr>
      </p:pic>
      <p:pic>
        <p:nvPicPr>
          <p:cNvPr id="5" name="Picture 4" descr="HZS-Kolin1-1024x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3276599"/>
            <a:ext cx="4495800" cy="1628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81021_10200098195606710_5975059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71950"/>
            <a:ext cx="3083773" cy="205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Pobočné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P0</a:t>
            </a:r>
            <a:r>
              <a:rPr lang="cs-CZ" dirty="0" smtClean="0"/>
              <a:t> - stanice umístěná v obci s počtem obyvatel do 15 tisíc, kde jednotka HZS kraje vznikla sdružením prostředků obce a HZS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P1</a:t>
            </a:r>
            <a:r>
              <a:rPr lang="cs-CZ" dirty="0" smtClean="0"/>
              <a:t> - stanice umístěná v obci s počtem obyvatel do 15 tisíc nebo v části obce, kde jednotka HZS zabezpečuje výjezd družstva 1+3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P2</a:t>
            </a:r>
            <a:r>
              <a:rPr lang="cs-CZ" dirty="0" smtClean="0"/>
              <a:t> - stanice, která zabezpečuje výjezd družstva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P3</a:t>
            </a:r>
            <a:r>
              <a:rPr lang="cs-CZ" dirty="0" smtClean="0"/>
              <a:t> - stanice umístěná v obci s počtem obyvatel nad 30 tisíc nebo v části obce, kde jednotka HZS zabezpečuje výjezd družstva 1+5 a družstva 1+3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P4</a:t>
            </a:r>
            <a:r>
              <a:rPr lang="cs-CZ" dirty="0" smtClean="0"/>
              <a:t> - stanice umístěná v obci s počtem obyvatel nad 15 tisíc nebo v části obce, kde jednotka HZS zabezpečuje výjezdy 2 družstev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3" descr="sec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3022600" cy="2266950"/>
          </a:xfrm>
          <a:prstGeom prst="rect">
            <a:avLst/>
          </a:prstGeom>
        </p:spPr>
      </p:pic>
      <p:pic>
        <p:nvPicPr>
          <p:cNvPr id="5" name="Picture 4" descr="151010_10200098078043771_1026452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562100"/>
            <a:ext cx="2387600" cy="1790700"/>
          </a:xfrm>
          <a:prstGeom prst="rect">
            <a:avLst/>
          </a:prstGeom>
        </p:spPr>
      </p:pic>
      <p:pic>
        <p:nvPicPr>
          <p:cNvPr id="6" name="Picture 5" descr="1013143_10202168777689968_4103912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0" y="5067300"/>
            <a:ext cx="2387600" cy="1790700"/>
          </a:xfrm>
          <a:prstGeom prst="rect">
            <a:avLst/>
          </a:prstGeom>
        </p:spPr>
      </p:pic>
      <p:pic>
        <p:nvPicPr>
          <p:cNvPr id="7" name="Picture 6" descr="HZS-Velké-Meziříčí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331470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Porovnání JPO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smtClean="0"/>
          </a:p>
          <a:p>
            <a:endParaRPr lang="cs-CZ" dirty="0"/>
          </a:p>
        </p:txBody>
      </p:sp>
      <p:pic>
        <p:nvPicPr>
          <p:cNvPr id="4" name="Picture 3" descr="podil JP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8253" y="1219200"/>
            <a:ext cx="8597147" cy="28765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94531" y="4095750"/>
          <a:ext cx="7058869" cy="2693964"/>
        </p:xfrm>
        <a:graphic>
          <a:graphicData uri="http://schemas.openxmlformats.org/presentationml/2006/ole">
            <p:oleObj spid="_x0000_s37890" name="Document" r:id="rId5" imgW="5257800" imgH="2006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JPO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 zabezpečuje výjezd jednoho (JPO II/1) či dvou (JPO 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5 min. a územní působnost do 10 min</a:t>
            </a:r>
          </a:p>
          <a:p>
            <a:r>
              <a:rPr lang="cs-CZ" dirty="0" smtClean="0"/>
              <a:t>Státní dotace 150 000 Kč na zajištění akceschopnosti </a:t>
            </a:r>
            <a:endParaRPr lang="cs-CZ" dirty="0"/>
          </a:p>
        </p:txBody>
      </p:sp>
      <p:pic>
        <p:nvPicPr>
          <p:cNvPr id="5" name="Picture 4" descr="IMG_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3" y="4114800"/>
            <a:ext cx="5949457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III zabezpečuje výjezd jednoho (JPO III/1) či dvou (JPO III/2)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10 min. a územní působnost do 10 min</a:t>
            </a:r>
            <a:endParaRPr lang="cs-CZ" dirty="0"/>
          </a:p>
        </p:txBody>
      </p:sp>
      <p:pic>
        <p:nvPicPr>
          <p:cNvPr id="7" name="Picture 6" descr="SDH-Brno-Komi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696200" cy="2499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hasičského záchranného sboru podniku zřizovaná právnickou nebo fyzickou podnikající osobou;</a:t>
            </a:r>
          </a:p>
          <a:p>
            <a:r>
              <a:rPr lang="cs-CZ" dirty="0" smtClean="0"/>
              <a:t>poskytuje speciální techniku na výzvu KOPIS HZS ČR zpravidla na základě písemné dohody </a:t>
            </a:r>
          </a:p>
          <a:p>
            <a:r>
              <a:rPr lang="cs-CZ" dirty="0" smtClean="0"/>
              <a:t>provádí zásahy převážně v areálu podniku, v je jednotka dislokována</a:t>
            </a:r>
          </a:p>
          <a:p>
            <a:r>
              <a:rPr lang="cs-CZ" dirty="0" smtClean="0"/>
              <a:t>doba výjezdu z místa </a:t>
            </a:r>
          </a:p>
          <a:p>
            <a:pPr>
              <a:buNone/>
            </a:pPr>
            <a:r>
              <a:rPr lang="cs-CZ" dirty="0" smtClean="0"/>
              <a:t>	dislokace do 2 min. </a:t>
            </a:r>
            <a:br>
              <a:rPr lang="cs-CZ" dirty="0" smtClean="0"/>
            </a:br>
            <a:r>
              <a:rPr lang="cs-CZ" dirty="0" smtClean="0"/>
              <a:t>a územní působnost </a:t>
            </a:r>
            <a:br>
              <a:rPr lang="cs-CZ" dirty="0" smtClean="0"/>
            </a:br>
            <a:r>
              <a:rPr lang="cs-CZ" dirty="0" smtClean="0"/>
              <a:t>většinou není</a:t>
            </a:r>
            <a:endParaRPr lang="cs-CZ" dirty="0"/>
          </a:p>
        </p:txBody>
      </p:sp>
      <p:pic>
        <p:nvPicPr>
          <p:cNvPr id="5" name="Picture 4" descr="HZSP-Škoda-M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jednotka sboru dobrovolných hasičů obce kategorie JPO V, která zabezpečuje výjezd družstva o zmenšeném početním stavu</a:t>
            </a:r>
          </a:p>
          <a:p>
            <a:r>
              <a:rPr lang="cs-CZ" dirty="0" smtClean="0"/>
              <a:t>provádí zásahy převážně v katastru obce, kde je dislokována </a:t>
            </a:r>
          </a:p>
          <a:p>
            <a:r>
              <a:rPr lang="cs-CZ" dirty="0" smtClean="0"/>
              <a:t>doba výjezdu z místa dislokace  do 10 min. a územní působnost není</a:t>
            </a:r>
            <a:endParaRPr lang="cs-CZ" dirty="0"/>
          </a:p>
        </p:txBody>
      </p:sp>
      <p:pic>
        <p:nvPicPr>
          <p:cNvPr id="4" name="Picture 3" descr="SDH-Koči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1"/>
            <a:ext cx="3276600" cy="2457450"/>
          </a:xfrm>
          <a:prstGeom prst="rect">
            <a:avLst/>
          </a:prstGeom>
        </p:spPr>
      </p:pic>
      <p:pic>
        <p:nvPicPr>
          <p:cNvPr id="5" name="Picture 4" descr="SDH-Koci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1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VI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jednotka sboru dobrovolných hasičů podniku zřizovaná právnickou nebo fyzickou podnikající osobou </a:t>
            </a:r>
          </a:p>
          <a:p>
            <a:r>
              <a:rPr lang="cs-CZ" dirty="0" smtClean="0"/>
              <a:t>poskytuje speciální techniku na výzvu OPS HZS ČR zpravidla na základě písemné dohody  </a:t>
            </a:r>
          </a:p>
          <a:p>
            <a:r>
              <a:rPr lang="cs-CZ" dirty="0" smtClean="0"/>
              <a:t>provádí zásahy převážně v areálu podniku v němž je dislokována</a:t>
            </a:r>
          </a:p>
          <a:p>
            <a:r>
              <a:rPr lang="cs-CZ" dirty="0" smtClean="0"/>
              <a:t>doba výjezdu z místa dislokace  do 10 min. a územní působnost zde není</a:t>
            </a:r>
            <a:endParaRPr lang="cs-CZ" dirty="0"/>
          </a:p>
        </p:txBody>
      </p:sp>
      <p:pic>
        <p:nvPicPr>
          <p:cNvPr id="4" name="Picture 3" descr="13327579_10209795236226665_28997248024756183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li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7328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HZS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Založen za účelem ochrany života a zdraví občanů a jejich majetku před požáry a pro poskytování pomoci při živelních pohromách byl zřízen </a:t>
            </a:r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Hlavním koordinátorem a páteří IZS</a:t>
            </a:r>
          </a:p>
          <a:p>
            <a:r>
              <a:rPr lang="cs-CZ" dirty="0" smtClean="0"/>
              <a:t>Cca 10 000 příslušníků z toho 6500 na výjezdu</a:t>
            </a:r>
          </a:p>
          <a:p>
            <a:r>
              <a:rPr lang="cs-CZ" dirty="0" smtClean="0"/>
              <a:t>HZS ČR plní úkoly v oblasti integrovaného záchranného systému, krizového řízení a požární ochrany</a:t>
            </a:r>
          </a:p>
          <a:p>
            <a:r>
              <a:rPr lang="cs-CZ" dirty="0" smtClean="0"/>
              <a:t>Od roku 2000 spadá do působnosti sboru také nouzové přežití, evakuace, kryty civilní ochrany, varování a vyrozumění obyvatelstva</a:t>
            </a:r>
          </a:p>
          <a:p>
            <a:r>
              <a:rPr lang="cs-CZ" dirty="0" smtClean="0"/>
              <a:t>Úkoly hasičského záchranného sboru plní příslušníci HZS ve služebním poměru a občanští zaměstnanci v pracovním poměru  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http://www.hzscr.cz/clanek/organizacni-schemata.aspx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https://www.hzscr.cz/clanek/uvod-hlavni-ukoly-a-zamereni-zu-hzs-cr-hlavni-ukoly-a-zamereni-zachranneho-utvaru-hzs-cr.aspx</a:t>
            </a:r>
            <a:endParaRPr lang="en-US" dirty="0" smtClean="0"/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http://www.hzscr.cz/clanek/generalni-reditel-hasicskeho-zachranneho-sboru.aspx</a:t>
            </a:r>
          </a:p>
          <a:p>
            <a:r>
              <a:rPr lang="cs-CZ" dirty="0" smtClean="0">
                <a:hlinkClick r:id="rId4"/>
              </a:rPr>
              <a:t>http://www.hasicarny.cz/</a:t>
            </a:r>
            <a:endParaRPr lang="cs-CZ" dirty="0" smtClean="0"/>
          </a:p>
          <a:p>
            <a:r>
              <a:rPr lang="cs-CZ" dirty="0" smtClean="0"/>
              <a:t>Zákon č. 133/1985 Sb., o PO</a:t>
            </a:r>
          </a:p>
          <a:p>
            <a:r>
              <a:rPr lang="cs-CZ" dirty="0" smtClean="0"/>
              <a:t>Vyhláška MV č. 247/2001 Sb. o organizaci a činnosti jednotek PO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4" name="Picture 3" descr="oraganizacni-schema-hzs-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1395370"/>
            <a:ext cx="5848350" cy="54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Generální ředitelství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schvaluje koncepci organizace a rozvoje PO</a:t>
            </a:r>
          </a:p>
          <a:p>
            <a:r>
              <a:rPr lang="cs-CZ" dirty="0" smtClean="0"/>
              <a:t>předkládá návrh rozpočtu HZS </a:t>
            </a:r>
          </a:p>
          <a:p>
            <a:r>
              <a:rPr lang="cs-CZ" dirty="0" smtClean="0"/>
              <a:t>návrhu účelové dotace pro JSDHO </a:t>
            </a:r>
          </a:p>
          <a:p>
            <a:r>
              <a:rPr lang="cs-CZ" dirty="0" smtClean="0"/>
              <a:t>vykonává Státní požární dozor a je dotčeným orgánem státní správy na úseku PO </a:t>
            </a:r>
          </a:p>
          <a:p>
            <a:r>
              <a:rPr lang="cs-CZ" dirty="0" smtClean="0"/>
              <a:t>kontroluje plnění úkolů uložených zákonem u HZS krajů</a:t>
            </a:r>
          </a:p>
          <a:p>
            <a:r>
              <a:rPr lang="cs-CZ" dirty="0" smtClean="0"/>
              <a:t>zabezpečuje výzkum a vývoj </a:t>
            </a:r>
          </a:p>
          <a:p>
            <a:r>
              <a:rPr lang="cs-CZ" dirty="0" smtClean="0"/>
              <a:t>stanoví postup zjištování příčin požárů, zpracovává rozbory příčin vzniku požárů, </a:t>
            </a:r>
          </a:p>
          <a:p>
            <a:r>
              <a:rPr lang="cs-CZ" dirty="0" smtClean="0"/>
              <a:t>stanoví zaměření preventivně výchovné činnosti </a:t>
            </a:r>
          </a:p>
          <a:p>
            <a:r>
              <a:rPr lang="cs-CZ" dirty="0" smtClean="0"/>
              <a:t>soustřeďuje a vyhodnocuje informace potřebné pro zásahy JPO</a:t>
            </a:r>
          </a:p>
          <a:p>
            <a:r>
              <a:rPr lang="cs-CZ" dirty="0" smtClean="0"/>
              <a:t>zajišťuje mezinárodní spolupráci HZS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86200"/>
            <a:ext cx="76200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9060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Generální ředitel Hasičského záchranného sboru </a:t>
            </a:r>
          </a:p>
          <a:p>
            <a:endParaRPr lang="cs-CZ" dirty="0" smtClean="0"/>
          </a:p>
          <a:p>
            <a:r>
              <a:rPr lang="cs-CZ" dirty="0" smtClean="0"/>
              <a:t>genpor. Ing. Vladimír Vlček, Ph.D., MBA</a:t>
            </a:r>
          </a:p>
          <a:p>
            <a:endParaRPr lang="cs-CZ" dirty="0" smtClean="0"/>
          </a:p>
          <a:p>
            <a:r>
              <a:rPr lang="cs-CZ" dirty="0" smtClean="0"/>
              <a:t>Do funkce uveden 19.7.2021</a:t>
            </a:r>
          </a:p>
          <a:p>
            <a:endParaRPr lang="cs-CZ" dirty="0" smtClean="0"/>
          </a:p>
          <a:p>
            <a:r>
              <a:rPr lang="cs-CZ" dirty="0" smtClean="0"/>
              <a:t>Podřízen ministrovi vnitra jako jeho náměstek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1"/>
            <a:ext cx="2394268" cy="3104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HZS krajů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 krajských HZS sídlí v krajských městech, HZS SčK má sídlo na Kladně a HZS hl.m. Prahy v hlavním městě</a:t>
            </a:r>
          </a:p>
          <a:p>
            <a:r>
              <a:rPr lang="cs-CZ" dirty="0" smtClean="0"/>
              <a:t>Krajská ředitelství řídí jednotlivé územní odbory, jejichž působnost je shodná s územím okresů</a:t>
            </a:r>
          </a:p>
          <a:p>
            <a:r>
              <a:rPr lang="cs-CZ" dirty="0" smtClean="0"/>
              <a:t>Krajské operační a informační středisko povolává a nasazuje potřebné síly a prostředky JPO a dalších složek IZS prostřednictvím jejich operačních středisek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ZS krajů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03393"/>
            <a:ext cx="7924800" cy="59546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9982"/>
            <a:ext cx="8838761" cy="5158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089982"/>
            <a:ext cx="2361761" cy="51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S-Pardub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27227"/>
          </a:xfrm>
          <a:prstGeom prst="rect">
            <a:avLst/>
          </a:prstGeom>
        </p:spPr>
      </p:pic>
      <p:pic>
        <p:nvPicPr>
          <p:cNvPr id="8" name="Picture 7" descr="HZS-PCE-0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2400"/>
            <a:ext cx="3352800" cy="2514600"/>
          </a:xfrm>
          <a:prstGeom prst="rect">
            <a:avLst/>
          </a:prstGeom>
        </p:spPr>
      </p:pic>
      <p:pic>
        <p:nvPicPr>
          <p:cNvPr id="9" name="Picture 8" descr="HZS-PCE-0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352800" cy="2514600"/>
          </a:xfrm>
          <a:prstGeom prst="rect">
            <a:avLst/>
          </a:prstGeom>
        </p:spPr>
      </p:pic>
      <p:pic>
        <p:nvPicPr>
          <p:cNvPr id="11" name="Picture 10" descr="HZS-PCE-040-768x10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1007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???</vt:lpstr>
      <vt:lpstr>Hasičský záchranný sbor a další jednotky PO</vt:lpstr>
      <vt:lpstr>HZS</vt:lpstr>
      <vt:lpstr>Organizační struktura</vt:lpstr>
      <vt:lpstr>Generální ředitelství </vt:lpstr>
      <vt:lpstr>Slide 5</vt:lpstr>
      <vt:lpstr>HZS krajů</vt:lpstr>
      <vt:lpstr>Slide 7</vt:lpstr>
      <vt:lpstr>Slide 8</vt:lpstr>
      <vt:lpstr>Slide 9</vt:lpstr>
      <vt:lpstr>Služební slib</vt:lpstr>
      <vt:lpstr>Hasičské stanice</vt:lpstr>
      <vt:lpstr>Centrální hasičské stanice</vt:lpstr>
      <vt:lpstr>Pobočné hasičské stanice</vt:lpstr>
      <vt:lpstr>Porovnání JPO</vt:lpstr>
      <vt:lpstr>JPO II</vt:lpstr>
      <vt:lpstr>JPO III</vt:lpstr>
      <vt:lpstr>JPO IV</vt:lpstr>
      <vt:lpstr>JPO V</vt:lpstr>
      <vt:lpstr>JPO VI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101</cp:revision>
  <dcterms:created xsi:type="dcterms:W3CDTF">2023-09-20T16:35:38Z</dcterms:created>
  <dcterms:modified xsi:type="dcterms:W3CDTF">2023-09-20T16:35:56Z</dcterms:modified>
</cp:coreProperties>
</file>