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6"/>
  </p:notesMasterIdLst>
  <p:sldIdLst>
    <p:sldId id="256" r:id="rId2"/>
    <p:sldId id="282" r:id="rId3"/>
    <p:sldId id="290" r:id="rId4"/>
    <p:sldId id="289" r:id="rId5"/>
    <p:sldId id="288" r:id="rId6"/>
    <p:sldId id="291" r:id="rId7"/>
    <p:sldId id="283" r:id="rId8"/>
    <p:sldId id="284" r:id="rId9"/>
    <p:sldId id="285" r:id="rId10"/>
    <p:sldId id="286" r:id="rId11"/>
    <p:sldId id="292" r:id="rId12"/>
    <p:sldId id="287" r:id="rId13"/>
    <p:sldId id="293" r:id="rId14"/>
    <p:sldId id="296" r:id="rId15"/>
    <p:sldId id="295" r:id="rId16"/>
    <p:sldId id="294" r:id="rId17"/>
    <p:sldId id="297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02" r:id="rId31"/>
    <p:sldId id="311" r:id="rId32"/>
    <p:sldId id="312" r:id="rId33"/>
    <p:sldId id="313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scr.cz/clanek/uvod-hlavni-ukoly-a-zamereni-zu-hzs-cr-hlavni-ukoly-a-zamereni-zachranneho-utvaru-hzs-cr.aspx" TargetMode="External"/><Relationship Id="rId4" Type="http://schemas.openxmlformats.org/officeDocument/2006/relationships/hyperlink" Target="http://www.hasicarny.cz/" TargetMode="External"/><Relationship Id="rId5" Type="http://schemas.openxmlformats.org/officeDocument/2006/relationships/hyperlink" Target="https://www.hlucin.cz/cs/mesto-hlucin-a-dso/tiskove-zpravy/hlucinska-kasarna-oslavi-osmdesat-let-existence.html" TargetMode="External"/><Relationship Id="rId6" Type="http://schemas.openxmlformats.org/officeDocument/2006/relationships/hyperlink" Target="https://www.hzscr.cz/clanek/technika-a-prostredky-zachranneho-utvaru-hzs-cr-847147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cs-CZ" b="1" dirty="0" smtClean="0"/>
              <a:t>Záchranný útvar HZS ČR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21</a:t>
            </a:r>
            <a:r>
              <a:rPr lang="cs-CZ" b="1" dirty="0" smtClean="0">
                <a:solidFill>
                  <a:schemeClr val="tx1"/>
                </a:solidFill>
              </a:rPr>
              <a:t>.9.2023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polec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7400"/>
            <a:ext cx="8855440" cy="325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Síly a prostředky </a:t>
            </a:r>
            <a:endParaRPr lang="cs-CZ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9" y="1600200"/>
            <a:ext cx="797530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4863" y="1143000"/>
            <a:ext cx="8922937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aktivace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žádost velitele zásahu, řídícího důstojníka, nebo KOPIS HZS krajů (OPIS GŘ), kteří danou MU řeší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místo zásahu vysílá jednotku ZÚ HZS ČR koordinátor OŘO na základě požadavku OPIS GŘ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možnost kontaktovat přímo ZÚ HZS ČR a konzultovat možnosti, příp. vyžádat příjezd odpovědné osoby (ŘD) k posouzení nasazení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Provádí záchranné práce a odstraňování následků živelných pohrom, vážných DN a průmyslových havárií</a:t>
            </a:r>
          </a:p>
          <a:p>
            <a:r>
              <a:rPr lang="cs-CZ" dirty="0" smtClean="0"/>
              <a:t>Zřizuje průchody a průjezdy v troskách</a:t>
            </a:r>
          </a:p>
          <a:p>
            <a:r>
              <a:rPr lang="cs-CZ" dirty="0" smtClean="0"/>
              <a:t>Vyhledává a uvolňuje zavalené osoby ze sutin a závalů</a:t>
            </a:r>
          </a:p>
          <a:p>
            <a:r>
              <a:rPr lang="cs-CZ" dirty="0" smtClean="0"/>
              <a:t>Přepravuje kontaminovanou zeminu a nevybuchlou munici</a:t>
            </a:r>
          </a:p>
          <a:p>
            <a:r>
              <a:rPr lang="cs-CZ" dirty="0" smtClean="0"/>
              <a:t>Poskytuje nouzovou dodávku vody a potravin </a:t>
            </a:r>
          </a:p>
          <a:p>
            <a:r>
              <a:rPr lang="cs-CZ" dirty="0" smtClean="0"/>
              <a:t>Provádí zajišťovací práce u poškozených objektů a jejich stržení </a:t>
            </a:r>
          </a:p>
          <a:p>
            <a:r>
              <a:rPr lang="cs-CZ" dirty="0" smtClean="0"/>
              <a:t>Vytváří protipožární ochranné pásy </a:t>
            </a:r>
          </a:p>
          <a:p>
            <a:r>
              <a:rPr lang="cs-CZ" dirty="0" smtClean="0"/>
              <a:t>Provádí zemní práce (uvolňování koryt řek, zavalené komunikace…)</a:t>
            </a:r>
          </a:p>
          <a:p>
            <a:r>
              <a:rPr lang="cs-CZ" dirty="0" smtClean="0"/>
              <a:t>Vyprošťuje uvázlou nebo havarovanou techniku</a:t>
            </a:r>
          </a:p>
          <a:p>
            <a:r>
              <a:rPr lang="cs-CZ" dirty="0" smtClean="0"/>
              <a:t>Provádí odsun havarované a poškozené techniky</a:t>
            </a:r>
          </a:p>
          <a:p>
            <a:r>
              <a:rPr lang="cs-CZ" dirty="0" smtClean="0"/>
              <a:t>Provádí výškové práce s jeřáby</a:t>
            </a:r>
          </a:p>
          <a:p>
            <a:r>
              <a:rPr lang="cs-CZ" dirty="0" smtClean="0"/>
              <a:t>Přepravuje osoby a majetek po vodě a souši; </a:t>
            </a:r>
          </a:p>
          <a:p>
            <a:r>
              <a:rPr lang="cs-CZ" dirty="0" smtClean="0"/>
              <a:t>Dálkově dopravuje vodu </a:t>
            </a:r>
          </a:p>
          <a:p>
            <a:r>
              <a:rPr lang="cs-CZ" dirty="0" smtClean="0"/>
              <a:t>Podílí se na zajišťování nouzového přežití obyvatelstva pomocí rozvinutí a provozování materiální základny humanitární pomoci (SOZ HZS ČR).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ečna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696200" cy="5766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Speciální záchranná rota Hlučín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Vyhledává a vyprošťuje osoby ze sutin a závalů</a:t>
            </a:r>
          </a:p>
          <a:p>
            <a:r>
              <a:rPr lang="cs-CZ" dirty="0" smtClean="0"/>
              <a:t>Zabezpečuje nouzovou dodávku elektrické energie a osvětlení pracovišť</a:t>
            </a:r>
          </a:p>
          <a:p>
            <a:r>
              <a:rPr lang="cs-CZ" dirty="0" smtClean="0"/>
              <a:t>Zabezpečuje nouzovou dodávku a distribuci pitné vody </a:t>
            </a:r>
          </a:p>
          <a:p>
            <a:r>
              <a:rPr lang="cs-CZ" dirty="0" smtClean="0"/>
              <a:t>Provozování a použití úpravny vody </a:t>
            </a:r>
          </a:p>
          <a:p>
            <a:r>
              <a:rPr lang="cs-CZ" dirty="0" smtClean="0"/>
              <a:t>Provádí dekontaminaci osob, techniky a materiálu, jejich vyprošťování z kontaminovaného prostoru </a:t>
            </a:r>
          </a:p>
          <a:p>
            <a:r>
              <a:rPr lang="cs-CZ" dirty="0" smtClean="0"/>
              <a:t>Provádí dekontaminaci zamořených prostorů a objektů</a:t>
            </a:r>
          </a:p>
          <a:p>
            <a:r>
              <a:rPr lang="cs-CZ" dirty="0" smtClean="0"/>
              <a:t>Provádí radiační, chemický a biologický průzkum a meteorologické pozorování</a:t>
            </a:r>
          </a:p>
          <a:p>
            <a:r>
              <a:rPr lang="cs-CZ" dirty="0" smtClean="0"/>
              <a:t>Podílí se na vyhledávání a záchraně osob z vodních děl, toků a zatopených objektů</a:t>
            </a:r>
          </a:p>
          <a:p>
            <a:r>
              <a:rPr lang="cs-CZ" dirty="0" smtClean="0"/>
              <a:t>Poskytuje záchrannou a humanitární pomoc v zahraničí (kynologové, potápěči – lezci); </a:t>
            </a:r>
          </a:p>
          <a:p>
            <a:r>
              <a:rPr lang="cs-CZ" dirty="0" smtClean="0"/>
              <a:t>Poskytuje pomoc při likvidaci ropných havárií</a:t>
            </a:r>
          </a:p>
          <a:p>
            <a:r>
              <a:rPr lang="cs-CZ" dirty="0" smtClean="0"/>
              <a:t>Provádí demoliční práce pomocí trhavin</a:t>
            </a:r>
          </a:p>
          <a:p>
            <a:r>
              <a:rPr lang="cs-CZ" dirty="0" smtClean="0"/>
              <a:t>Provádí čerpání vody velkokapacitními čerpadly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Technika</a:t>
            </a:r>
            <a:endParaRPr lang="cs-CZ" dirty="0"/>
          </a:p>
        </p:txBody>
      </p:sp>
      <p:pic>
        <p:nvPicPr>
          <p:cNvPr id="4" name="Picture 3" descr="tech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94" y="1455420"/>
            <a:ext cx="6326806" cy="532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y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908505"/>
            <a:ext cx="4229237" cy="5644695"/>
          </a:xfrm>
        </p:spPr>
      </p:pic>
      <p:pic>
        <p:nvPicPr>
          <p:cNvPr id="7" name="Picture 6" descr="jer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8" y="938669"/>
            <a:ext cx="4407171" cy="5919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354" y="892566"/>
            <a:ext cx="4176046" cy="5660634"/>
          </a:xfrm>
        </p:spPr>
      </p:pic>
      <p:pic>
        <p:nvPicPr>
          <p:cNvPr id="5" name="Picture 4" descr="naklad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63087"/>
            <a:ext cx="4434554" cy="59187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kto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14400"/>
            <a:ext cx="4284518" cy="5715000"/>
          </a:xfrm>
          <a:prstGeom prst="rect">
            <a:avLst/>
          </a:prstGeom>
        </p:spPr>
      </p:pic>
      <p:pic>
        <p:nvPicPr>
          <p:cNvPr id="5" name="Picture 4" descr="u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0" y="914400"/>
            <a:ext cx="4512112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Záchranný útvar HZS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Přímo podřízená a řízená zálohová jednotka Generálního ředitelství HZS ČR</a:t>
            </a:r>
          </a:p>
          <a:p>
            <a:endParaRPr lang="cs-CZ" dirty="0" smtClean="0"/>
          </a:p>
          <a:p>
            <a:r>
              <a:rPr lang="cs-CZ" dirty="0" smtClean="0"/>
              <a:t>Záchranný útvar HZS ČR - sídlo Hlučín</a:t>
            </a:r>
          </a:p>
          <a:p>
            <a:r>
              <a:rPr lang="cs-CZ" dirty="0" smtClean="0"/>
              <a:t>Záchranná rota Zbiroh (2010)</a:t>
            </a:r>
          </a:p>
          <a:p>
            <a:r>
              <a:rPr lang="cs-CZ" dirty="0" smtClean="0"/>
              <a:t>Záchranná rota Jihlava (2015)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Vyjíždí pokud dojde k mimořádné události většího rozsahu (sesuvy půdy, povodně, větrné kalamity atd.) vyžadující nasazení těžké a speciální techniky, kterou záchranný útvar disponuje a běžné stanice jí nemají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71" y="2133600"/>
            <a:ext cx="2072029" cy="2514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5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nav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43096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 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370" y="914400"/>
            <a:ext cx="4255731" cy="6019800"/>
          </a:xfrm>
          <a:prstGeom prst="rect">
            <a:avLst/>
          </a:prstGeom>
        </p:spPr>
      </p:pic>
      <p:pic>
        <p:nvPicPr>
          <p:cNvPr id="5" name="Picture 4" descr="AM 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4480282" cy="5943600"/>
          </a:xfrm>
          <a:prstGeom prst="rect">
            <a:avLst/>
          </a:prstGeom>
        </p:spPr>
      </p:pic>
      <p:pic>
        <p:nvPicPr>
          <p:cNvPr id="5" name="Picture 4" descr="pts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ci ba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8200"/>
            <a:ext cx="4363471" cy="6172200"/>
          </a:xfrm>
          <a:prstGeom prst="rect">
            <a:avLst/>
          </a:prstGeom>
        </p:spPr>
      </p:pic>
      <p:pic>
        <p:nvPicPr>
          <p:cNvPr id="4" name="Picture 3" descr="sklop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4287118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ZS 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90600"/>
            <a:ext cx="4227361" cy="5775160"/>
          </a:xfrm>
        </p:spPr>
      </p:pic>
      <p:pic>
        <p:nvPicPr>
          <p:cNvPr id="5" name="Picture 4" descr="tah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61" y="990599"/>
            <a:ext cx="4307039" cy="56761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bu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510867" cy="5943600"/>
          </a:xfrm>
          <a:prstGeom prst="rect">
            <a:avLst/>
          </a:prstGeom>
        </p:spPr>
      </p:pic>
      <p:pic>
        <p:nvPicPr>
          <p:cNvPr id="5" name="Picture 4" descr="ctyrkol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99"/>
            <a:ext cx="4572000" cy="63527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3586"/>
            <a:ext cx="4267200" cy="5814413"/>
          </a:xfrm>
          <a:prstGeom prst="rect">
            <a:avLst/>
          </a:prstGeom>
        </p:spPr>
      </p:pic>
      <p:pic>
        <p:nvPicPr>
          <p:cNvPr id="5" name="Picture 4" descr="S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43586"/>
            <a:ext cx="4342864" cy="58144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P uprav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21" y="933697"/>
            <a:ext cx="4349829" cy="6152903"/>
          </a:xfrm>
          <a:prstGeom prst="rect">
            <a:avLst/>
          </a:prstGeom>
        </p:spPr>
      </p:pic>
      <p:pic>
        <p:nvPicPr>
          <p:cNvPr id="5" name="Picture 4" descr="KN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591"/>
            <a:ext cx="4343400" cy="61438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 1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4" y="1024660"/>
            <a:ext cx="4175246" cy="5452340"/>
          </a:xfrm>
          <a:prstGeom prst="rect">
            <a:avLst/>
          </a:prstGeom>
        </p:spPr>
      </p:pic>
      <p:pic>
        <p:nvPicPr>
          <p:cNvPr id="5" name="Picture 4" descr="potape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70" y="990600"/>
            <a:ext cx="461413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elmi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399"/>
            <a:ext cx="4525623" cy="5943601"/>
          </a:xfrm>
          <a:prstGeom prst="rect">
            <a:avLst/>
          </a:prstGeom>
        </p:spPr>
      </p:pic>
      <p:pic>
        <p:nvPicPr>
          <p:cNvPr id="5" name="Picture 4" descr="kynolog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90337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Historie posádky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242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1920   Dělostřelecký pluk 108 </a:t>
            </a:r>
          </a:p>
          <a:p>
            <a:r>
              <a:rPr lang="cs-CZ" dirty="0" smtClean="0"/>
              <a:t>1935-1938   Budování linie těžkého opevnění</a:t>
            </a:r>
          </a:p>
          <a:p>
            <a:r>
              <a:rPr lang="cs-CZ" dirty="0" smtClean="0"/>
              <a:t>1937   Hraničářský pluk 4 </a:t>
            </a:r>
          </a:p>
          <a:p>
            <a:r>
              <a:rPr lang="cs-CZ" dirty="0" smtClean="0"/>
              <a:t>1947   Pojmenování kasáren podle básníka Petra Bezruče</a:t>
            </a:r>
          </a:p>
          <a:p>
            <a:r>
              <a:rPr lang="cs-CZ" dirty="0" smtClean="0"/>
              <a:t>Poválečná historie – tankové, automobilní, pěší a jiné útvary </a:t>
            </a:r>
          </a:p>
          <a:p>
            <a:r>
              <a:rPr lang="cs-CZ" dirty="0" smtClean="0"/>
              <a:t>1997   Ústřední vojenský veterinární ústav</a:t>
            </a:r>
          </a:p>
          <a:p>
            <a:r>
              <a:rPr lang="cs-CZ" dirty="0" smtClean="0"/>
              <a:t>2000   vytvoření záchranného praporu 75. záchranné a výcvikové základny Olomouc v Hlučíně</a:t>
            </a:r>
          </a:p>
          <a:p>
            <a:r>
              <a:rPr lang="cs-CZ" dirty="0" smtClean="0"/>
              <a:t>2004   157. záchranný prapor - vznikl 1.července</a:t>
            </a:r>
          </a:p>
          <a:p>
            <a:endParaRPr lang="cs-CZ" dirty="0"/>
          </a:p>
        </p:txBody>
      </p:sp>
      <p:pic>
        <p:nvPicPr>
          <p:cNvPr id="5" name="Picture 4" descr="10kasa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8737"/>
            <a:ext cx="6578600" cy="24492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znase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66800"/>
            <a:ext cx="4167781" cy="5410200"/>
          </a:xfrm>
          <a:prstGeom prst="rect">
            <a:avLst/>
          </a:prstGeom>
        </p:spPr>
      </p:pic>
      <p:pic>
        <p:nvPicPr>
          <p:cNvPr id="6" name="Picture 5" descr="plavid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13481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Kynologická služba se zabývá plošným vyhledáváním pohřešovaných osob při pátracích akcích ve spolupráci s Policií ČR a také vyhledáváním osob v sutinách </a:t>
            </a:r>
          </a:p>
          <a:p>
            <a:r>
              <a:rPr lang="cs-CZ" dirty="0" smtClean="0"/>
              <a:t>K této činnosti jsou vydávány potřebné atesty Ministerstva vnitra ČR</a:t>
            </a:r>
          </a:p>
          <a:p>
            <a:r>
              <a:rPr lang="cs-CZ" dirty="0" smtClean="0"/>
              <a:t>Psovod a jeho pes tvoří nedílnou kynologickou dvojici, kterou nelze nahradit</a:t>
            </a:r>
          </a:p>
          <a:p>
            <a:pPr>
              <a:buNone/>
            </a:pPr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Acura – border kolie – (psovod pprap. Willaschek M.) – atest MV platný do jara r. 2020 - atestovaný pes na vyhledávání v sutinách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Diego – německý ovčák – (psovod pprap. Svoboda P.) – atest MV platný do podzimu r. 2020 - atestovaný pes na vyhledávání v sutinách. 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Black – border kolie – (psovod pprap. Klega P.) – atest MV platný do podzimu r. 2019 - atestovaný pes na vyhledávání v sutinách.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</a:t>
            </a:r>
            <a:endParaRPr lang="cs-CZ" dirty="0"/>
          </a:p>
        </p:txBody>
      </p:sp>
      <p:pic>
        <p:nvPicPr>
          <p:cNvPr id="4" name="Content Placeholder 3" descr="Statisti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64365"/>
            <a:ext cx="6705600" cy="539363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Zásahy 2021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19800"/>
          </a:xfrm>
        </p:spPr>
        <p:txBody>
          <a:bodyPr>
            <a:normAutofit fontScale="47500" lnSpcReduction="20000"/>
          </a:bodyPr>
          <a:lstStyle/>
          <a:p>
            <a:r>
              <a:rPr dirty="0" smtClean="0"/>
              <a:t>Březen 2021 – záchrana osob a zvířat – vyhledání osoby pod zamrzlou vodní hladinou, v důsledku prolomení ledu pod osobou na vodní ploše přehrady Slezská Harta, obec Nové Pláně</a:t>
            </a:r>
          </a:p>
          <a:p>
            <a:r>
              <a:rPr dirty="0" smtClean="0"/>
              <a:t>Březen 2021 – OMU – výskyt vysoce patogenní ptačí chřipky v Královehradeckém a Středočeském kraji. Postupná účast na likvidaci a následné dekontaminaci u 5 chovů infikované drůbeže. </a:t>
            </a:r>
          </a:p>
          <a:p>
            <a:r>
              <a:rPr dirty="0" smtClean="0"/>
              <a:t>Květen 2021 – požár – požár vrakovišť vdolní oblasti Vítkovic, Ostrava, Moravskoslezský kraj. Při zdolávání požáru byla nasazena speciální technika záchranného útvaru pro hašení v nebezpečných prostorech - cisternová zodolněná stříkačka CZS 40 S3 TATRA 815-7 (Titan) a velkoobjemová cisterna T 815 CV40 10x10 (Taurus). V průběhu zásahu bylo spotřebována 33 000 l hasební vody. </a:t>
            </a:r>
          </a:p>
          <a:p>
            <a:r>
              <a:rPr dirty="0" smtClean="0">
                <a:solidFill>
                  <a:srgbClr val="FF0000"/>
                </a:solidFill>
              </a:rPr>
              <a:t>24.6.2021-21.7.2021 – OMU – odstraňování následků tornáda v Jihomoravském kraji. Byly vytvořeny celkem tři odřady ze všech dislokací záchranného útvaru. Celkem bylo nasazeno 175 příslušníků a zaměstnanců útvaru, kteří zajišťovali obsluhu 79 kusů zásahové techniky. Z místa události bylo odklizeno přes 30 000 tun suti, automobily zde najely více než 100 000 km a zemní stroje odpracovaly 3200 motohodin. Mezi stěžejní kusy zasahující techniky zde lze zařadit zemní stroje (rypadla, buldozery, kolové nakladače, univerzální dokončovací stroje...), sklápěcí automobily a přepravní techniku. </a:t>
            </a:r>
          </a:p>
          <a:p>
            <a:r>
              <a:rPr dirty="0" smtClean="0"/>
              <a:t>Srpen 2021 – OMU – rozsáhlé lesní požáry v Řecku, poskytnutí humanitární pomoci. Účast na hasebních pracích, zajištění týlového zázemí pro zasahující odřad HZS ČR. </a:t>
            </a:r>
          </a:p>
          <a:p>
            <a:r>
              <a:rPr dirty="0" smtClean="0"/>
              <a:t>Září 2021 – únik plynu/aerosolu – výbuchu plynu v rodinném domě v Koryčanech </a:t>
            </a:r>
          </a:p>
          <a:p>
            <a:r>
              <a:rPr dirty="0" smtClean="0"/>
              <a:t>V průběhu roku 2021 – OMU – převozy a distribuce rychlotestů a antigenních testu v rámci celé ČR. Příjemcem testů byly z velké části školská zařízení. Celkem záchranný útvar realizoval 20 zásahu ve spojní s urgentní distribucí testů na detekci nemoci COVID-1</a:t>
            </a:r>
            <a:r>
              <a:rPr lang="cs-CZ" dirty="0" smtClean="0"/>
              <a:t>9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en-US" dirty="0" smtClean="0">
                <a:hlinkClick r:id="rId3"/>
              </a:rPr>
              <a:t>https://www.hzscr.cz/clanek/uvod-hlavni-ukoly-a-zamereni-zu-hzs-cr-hlavni-ukoly-a-zamereni-zachranneho-utvaru-hzs-cr.aspx</a:t>
            </a:r>
            <a:endParaRPr lang="en-US" dirty="0" smtClean="0"/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Usnesení Vlády ČR ze dne 22.října 2007 č.1194 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4"/>
              </a:rPr>
              <a:t>http://www.hasicarny.cz/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https://www.hlucin.cz/cs/mesto-hlucin-a-dso/tiskove-zpravy/hlucinska-kasarna-oslavi-osmdesat-let-existence.html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https://www.hzscr.cz/clanek/technika-a-prostredky-zachranneho-utvaru-hzs-cr-847147.aspx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Vznik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Usnesením Vlády ČR ze dne 22.října 2007 č.1194 a schválením transformace resortu Ministerstva obrany ČR bylo rozhodnuto o předání 157. záchranného praporu Armády ČR dislokovaného v Hlučíně Hasičskému záchrannému sboru České republiky </a:t>
            </a:r>
          </a:p>
          <a:p>
            <a:r>
              <a:rPr lang="cs-CZ" dirty="0" smtClean="0"/>
              <a:t>Následně byl přijat zákon č. 260 ze dne 25. června 2008, kterým se měnil zákon č. 238/2000 Sb., o Hasičském záchranném sboru České republiky, s účinností od 1.ledna 2009 </a:t>
            </a:r>
          </a:p>
          <a:p>
            <a:r>
              <a:rPr lang="cs-CZ" dirty="0" smtClean="0"/>
              <a:t>Na základě tohoto zákona dnem 1. ledna 2009 vznikl Záchranný útvar Hasičského záchranného sboru ČR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1. ledna 2010 vznikla Záchranná rota dislokovaná ve Zbirohu</a:t>
            </a:r>
          </a:p>
          <a:p>
            <a:r>
              <a:rPr lang="cs-CZ" dirty="0" smtClean="0"/>
              <a:t>1. ledna 2016 vznikla Záchranná rota dislokovaná v Jihlavě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Dislokace</a:t>
            </a:r>
            <a:endParaRPr lang="cs-CZ" dirty="0"/>
          </a:p>
        </p:txBody>
      </p:sp>
      <p:pic>
        <p:nvPicPr>
          <p:cNvPr id="4" name="Picture 4" descr="C:\Users\Lukáš\Downloads\mapa c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571" y="1453208"/>
            <a:ext cx="803719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vnoramenný trojúhelník 6"/>
          <p:cNvSpPr/>
          <p:nvPr/>
        </p:nvSpPr>
        <p:spPr>
          <a:xfrm>
            <a:off x="2123728" y="36785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ovnoramenný trojúhelník 6"/>
          <p:cNvSpPr/>
          <p:nvPr/>
        </p:nvSpPr>
        <p:spPr>
          <a:xfrm>
            <a:off x="4572000" y="4364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ovnoramenný trojúhelník 6"/>
          <p:cNvSpPr/>
          <p:nvPr/>
        </p:nvSpPr>
        <p:spPr>
          <a:xfrm>
            <a:off x="7671048" y="3983361"/>
            <a:ext cx="432048" cy="360039"/>
          </a:xfrm>
          <a:prstGeom prst="triangle">
            <a:avLst>
              <a:gd name="adj" fmla="val 52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8"/>
          <p:cNvSpPr txBox="1"/>
          <p:nvPr/>
        </p:nvSpPr>
        <p:spPr>
          <a:xfrm>
            <a:off x="7543800" y="3505200"/>
            <a:ext cx="129614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Hlučín</a:t>
            </a:r>
          </a:p>
        </p:txBody>
      </p:sp>
      <p:sp>
        <p:nvSpPr>
          <p:cNvPr id="9" name="TextovéPole 22"/>
          <p:cNvSpPr txBox="1"/>
          <p:nvPr/>
        </p:nvSpPr>
        <p:spPr>
          <a:xfrm>
            <a:off x="1812689" y="3212068"/>
            <a:ext cx="148617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    Zbiroh</a:t>
            </a:r>
          </a:p>
        </p:txBody>
      </p:sp>
      <p:sp>
        <p:nvSpPr>
          <p:cNvPr id="10" name="TextovéPole 21"/>
          <p:cNvSpPr txBox="1"/>
          <p:nvPr/>
        </p:nvSpPr>
        <p:spPr>
          <a:xfrm>
            <a:off x="4038600" y="3798695"/>
            <a:ext cx="144016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Jihlav</a:t>
            </a:r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Postavení v rámci HZS</a:t>
            </a:r>
            <a:endParaRPr lang="cs-CZ" dirty="0"/>
          </a:p>
        </p:txBody>
      </p:sp>
      <p:pic>
        <p:nvPicPr>
          <p:cNvPr id="4" name="Content Placeholder 3" descr="Struk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886" y="1600200"/>
            <a:ext cx="7112228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Ú_HZS_ČR_-_informační_ban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066800"/>
            <a:ext cx="799928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́_HZS_ČR_-_informační_baner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35723"/>
            <a:ext cx="9144000" cy="52888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0C0C"/>
                </a:solidFill>
              </a:rPr>
              <a:t>Úkoly a zaměření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 Záchranná a humanitární činnost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Obnova postižených území (Black out,…)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r>
              <a:rPr lang="cs-CZ" sz="2200" b="1" dirty="0" smtClean="0"/>
              <a:t>Poskytování záchranné a humanitární pomoci 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      v zahraničí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Základní příprava nových příslušníků HZS</a:t>
            </a:r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2"/>
              </a:buBlip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Blip>
                <a:blip r:embed="rId3"/>
              </a:buBlip>
            </a:pPr>
            <a:r>
              <a:rPr lang="cs-CZ" sz="2200" b="1" dirty="0" smtClean="0"/>
              <a:t>Autoškola + výcvik řidičů</a:t>
            </a:r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FFFF00"/>
              </a:buClr>
              <a:buNone/>
            </a:pPr>
            <a:r>
              <a:rPr lang="cs-CZ" sz="2200" b="1" dirty="0" smtClean="0"/>
              <a:t>-------------------------------------------------------------------------------------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endParaRPr lang="cs-CZ" sz="2200" b="1" dirty="0" smtClean="0"/>
          </a:p>
          <a:p>
            <a:pPr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Gesce a odborná příprava HZS v odbornostech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Kynologická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Potápěčská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Trhací práce</a:t>
            </a:r>
          </a:p>
          <a:p>
            <a:pPr lvl="4">
              <a:lnSpc>
                <a:spcPct val="80000"/>
              </a:lnSpc>
              <a:buClr>
                <a:srgbClr val="35A7AD"/>
              </a:buClr>
              <a:buBlip>
                <a:blip r:embed="rId4"/>
              </a:buBlip>
            </a:pPr>
            <a:r>
              <a:rPr lang="cs-CZ" sz="2200" b="1" dirty="0" smtClean="0"/>
              <a:t> Strojní a technická služba </a:t>
            </a:r>
            <a:r>
              <a:rPr lang="cs-CZ" sz="1400" b="1" dirty="0" smtClean="0"/>
              <a:t> </a:t>
            </a:r>
          </a:p>
          <a:p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54800" y="2142331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vert="horz" wrap="square" lIns="57093" tIns="29277" rIns="57093" bIns="2927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111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0" cap="none" spc="0" normalizeH="0" baseline="0" noProof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záchranné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4800" y="370840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3"/>
              </a:buBlip>
            </a:pPr>
            <a:r>
              <a:rPr lang="cs-CZ" sz="2000" b="1" i="0" dirty="0">
                <a:solidFill>
                  <a:srgbClr val="000C0C"/>
                </a:solidFill>
              </a:rPr>
              <a:t> vzdělávací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4800" y="4857750"/>
            <a:ext cx="18002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7093" tIns="29277" rIns="57093" bIns="29277" anchor="ctr">
            <a:prstTxWarp prst="textNoShape">
              <a:avLst/>
            </a:prstTxWarp>
          </a:bodyPr>
          <a:lstStyle/>
          <a:p>
            <a:pPr defTabSz="1111250">
              <a:buFontTx/>
              <a:buBlip>
                <a:blip r:embed="rId4"/>
              </a:buBlip>
            </a:pPr>
            <a:r>
              <a:rPr lang="cs-CZ" sz="2000" b="1" i="0">
                <a:solidFill>
                  <a:srgbClr val="000C0C"/>
                </a:solidFill>
              </a:rPr>
              <a:t>  odborné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1423</Words>
  <Application>Microsoft Macintosh PowerPoint</Application>
  <PresentationFormat>On-screen Show (4:3)</PresentationFormat>
  <Paragraphs>120</Paragraphs>
  <Slides>34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Záchranný útvar HZS ČR </vt:lpstr>
      <vt:lpstr>Záchranný útvar HZS </vt:lpstr>
      <vt:lpstr>Historie posádky</vt:lpstr>
      <vt:lpstr>Vznik ZÚ</vt:lpstr>
      <vt:lpstr>Dislokace</vt:lpstr>
      <vt:lpstr>Postavení v rámci HZS</vt:lpstr>
      <vt:lpstr>Slide 7</vt:lpstr>
      <vt:lpstr>Slide 8</vt:lpstr>
      <vt:lpstr>Úkoly a zaměření </vt:lpstr>
      <vt:lpstr>Síly a prostředky </vt:lpstr>
      <vt:lpstr>Slide 11</vt:lpstr>
      <vt:lpstr>Systém aktivace </vt:lpstr>
      <vt:lpstr>Záchranná rota Hlučín</vt:lpstr>
      <vt:lpstr>Slide 14</vt:lpstr>
      <vt:lpstr>Speciální záchranná rota Hlučín</vt:lpstr>
      <vt:lpstr>Technika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Kynologie</vt:lpstr>
      <vt:lpstr>Statistika</vt:lpstr>
      <vt:lpstr>Zásahy 2021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143</cp:revision>
  <dcterms:created xsi:type="dcterms:W3CDTF">2023-09-20T16:36:42Z</dcterms:created>
  <dcterms:modified xsi:type="dcterms:W3CDTF">2023-09-20T16:37:37Z</dcterms:modified>
</cp:coreProperties>
</file>