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Default Extension="jpeg" ContentType="image/jpeg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sldIdLst>
    <p:sldId id="256" r:id="rId2"/>
    <p:sldId id="262" r:id="rId3"/>
    <p:sldId id="264" r:id="rId4"/>
    <p:sldId id="263" r:id="rId5"/>
    <p:sldId id="265" r:id="rId6"/>
    <p:sldId id="266" r:id="rId7"/>
    <p:sldId id="267" r:id="rId8"/>
    <p:sldId id="268" r:id="rId9"/>
    <p:sldId id="276" r:id="rId10"/>
    <p:sldId id="269" r:id="rId11"/>
    <p:sldId id="273" r:id="rId12"/>
    <p:sldId id="270" r:id="rId13"/>
    <p:sldId id="271" r:id="rId14"/>
    <p:sldId id="272" r:id="rId15"/>
    <p:sldId id="274" r:id="rId16"/>
    <p:sldId id="277" r:id="rId17"/>
    <p:sldId id="278" r:id="rId18"/>
    <p:sldId id="279" r:id="rId19"/>
    <p:sldId id="290" r:id="rId20"/>
    <p:sldId id="280" r:id="rId21"/>
    <p:sldId id="286" r:id="rId22"/>
    <p:sldId id="298" r:id="rId23"/>
    <p:sldId id="297" r:id="rId24"/>
    <p:sldId id="281" r:id="rId25"/>
    <p:sldId id="283" r:id="rId26"/>
    <p:sldId id="282" r:id="rId27"/>
    <p:sldId id="291" r:id="rId28"/>
    <p:sldId id="292" r:id="rId29"/>
    <p:sldId id="284" r:id="rId30"/>
    <p:sldId id="285" r:id="rId31"/>
    <p:sldId id="293" r:id="rId32"/>
    <p:sldId id="294" r:id="rId33"/>
    <p:sldId id="295" r:id="rId34"/>
    <p:sldId id="296" r:id="rId35"/>
    <p:sldId id="289" r:id="rId36"/>
    <p:sldId id="275" r:id="rId37"/>
    <p:sldId id="288" r:id="rId38"/>
    <p:sldId id="261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>
      <p:cViewPr varScale="1">
        <p:scale>
          <a:sx n="92" d="100"/>
          <a:sy n="92" d="100"/>
        </p:scale>
        <p:origin x="-8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11/23/23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11/23/23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11/23/23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11/23/23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11/23/23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11/23/23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11/23/23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11/23/23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11/23/23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11/23/23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11/23/23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50F7A-B8F6-4349-9A3E-DE66F73D9DA3}" type="datetimeFigureOut">
              <a:rPr lang="en-US" smtClean="0"/>
              <a:pPr/>
              <a:t>11/23/23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df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Relationship Id="rId3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zpravy.idnes.cz/jednotne-cislo-horske-sluzby-1210-dnn-/domaci.aspx?c=A121212_112246_domaci_hro" TargetMode="External"/><Relationship Id="rId4" Type="http://schemas.openxmlformats.org/officeDocument/2006/relationships/hyperlink" Target="http://www.jizerskaops.cz/jizerska-magistrala/pomoc-a-informace/horska-sluzba/" TargetMode="External"/><Relationship Id="rId5" Type="http://schemas.openxmlformats.org/officeDocument/2006/relationships/hyperlink" Target="https://www.youtube.com/watch?v=W6rMrYcnZqI" TargetMode="External"/><Relationship Id="rId6" Type="http://schemas.openxmlformats.org/officeDocument/2006/relationships/hyperlink" Target="https://www.youtube.com/watch?v=Q_kDNxR55cM" TargetMode="External"/><Relationship Id="rId7" Type="http://schemas.openxmlformats.org/officeDocument/2006/relationships/hyperlink" Target="https://www.youtube.com/watch?v=F1l_FGwYcrY" TargetMode="External"/><Relationship Id="rId8" Type="http://schemas.openxmlformats.org/officeDocument/2006/relationships/hyperlink" Target="http://www.snezneskutry-liberec.cz/new/kanadske-sane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lpine-rescue.or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1470025"/>
          </a:xfrm>
        </p:spPr>
        <p:txBody>
          <a:bodyPr/>
          <a:lstStyle/>
          <a:p>
            <a:r>
              <a:rPr lang="cs-CZ" dirty="0" smtClean="0"/>
              <a:t>Horská služba</a:t>
            </a:r>
            <a:endParaRPr lang="cs-CZ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286000" y="5486400"/>
            <a:ext cx="4648200" cy="838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30</a:t>
            </a:r>
            <a:r>
              <a:rPr kumimoji="0" lang="cs-CZ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.11.2023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BSSb 1153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cs-CZ" sz="3200" b="1" dirty="0" smtClean="0"/>
              <a:t>n</a:t>
            </a: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prap. Mgr. Jakub Morávek, Ph.D.</a:t>
            </a:r>
            <a:endParaRPr kumimoji="0" lang="cs-CZ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 descr="HS chrání tebe i přírod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765" y="2133600"/>
            <a:ext cx="2081035" cy="3124200"/>
          </a:xfrm>
          <a:prstGeom prst="rect">
            <a:avLst/>
          </a:prstGeom>
        </p:spPr>
      </p:pic>
      <p:pic>
        <p:nvPicPr>
          <p:cNvPr id="7" name="Picture 6" descr="hscr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133600"/>
            <a:ext cx="2733675" cy="312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p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Formy členství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Čekatel </a:t>
            </a:r>
          </a:p>
          <a:p>
            <a:r>
              <a:rPr lang="cs-CZ" dirty="0" smtClean="0"/>
              <a:t>Dobrovolný člen </a:t>
            </a:r>
          </a:p>
          <a:p>
            <a:r>
              <a:rPr lang="cs-CZ" dirty="0" smtClean="0"/>
              <a:t>Lékař HS  </a:t>
            </a:r>
          </a:p>
          <a:p>
            <a:r>
              <a:rPr lang="cs-CZ" dirty="0" smtClean="0"/>
              <a:t>Čestný člen</a:t>
            </a:r>
          </a:p>
          <a:p>
            <a:endParaRPr lang="cs-CZ" dirty="0" smtClean="0"/>
          </a:p>
          <a:p>
            <a:r>
              <a:rPr lang="cs-CZ" dirty="0" smtClean="0"/>
              <a:t>Pracovní poměr </a:t>
            </a:r>
            <a:br>
              <a:rPr lang="cs-CZ" dirty="0" smtClean="0"/>
            </a:br>
            <a:r>
              <a:rPr lang="cs-CZ" dirty="0" smtClean="0"/>
              <a:t>na dobu (ne)určitou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4" name="Picture 3" descr="foto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641148"/>
            <a:ext cx="3279648" cy="491205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Podmínky přijetí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Volné místo v daném okrsku – je dobré zajít na stanici HS, kde máte zájem sloužit a zeptat se, zda je volno </a:t>
            </a:r>
          </a:p>
          <a:p>
            <a:r>
              <a:rPr lang="cs-CZ" dirty="0" smtClean="0"/>
              <a:t>Trvalé bydliště musí být v náborové oblasti – každá oblast má přesně vymezené hranice a do vzdálenosti max 5 km od nich musí mít zájemce trvalé bydliště</a:t>
            </a:r>
          </a:p>
          <a:p>
            <a:r>
              <a:rPr lang="cs-CZ" dirty="0" smtClean="0"/>
              <a:t>Minimální věk 18, maximální 40 let </a:t>
            </a:r>
          </a:p>
          <a:p>
            <a:r>
              <a:rPr lang="cs-CZ" dirty="0" smtClean="0"/>
              <a:t>Dobrý zdravotní a fyzický stav, ukončené středoškolské vzdělání, znalost místopisu dané oblasti</a:t>
            </a:r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oto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" y="1600200"/>
            <a:ext cx="3032441" cy="4525963"/>
          </a:xfrm>
        </p:spPr>
      </p:pic>
      <p:pic>
        <p:nvPicPr>
          <p:cNvPr id="6" name="Picture 5" descr="foto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1600199"/>
            <a:ext cx="2965601" cy="4525963"/>
          </a:xfrm>
          <a:prstGeom prst="rect">
            <a:avLst/>
          </a:prstGeom>
        </p:spPr>
      </p:pic>
      <p:pic>
        <p:nvPicPr>
          <p:cNvPr id="7" name="Picture 6" descr="foto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600198"/>
            <a:ext cx="2899789" cy="452596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cs-CZ" dirty="0" smtClean="0"/>
              <a:t>Čekatel HS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Velmi dobrá úroveň lyžování</a:t>
            </a:r>
          </a:p>
          <a:p>
            <a:r>
              <a:rPr lang="cs-CZ" dirty="0" smtClean="0"/>
              <a:t>Základy horolezectví</a:t>
            </a:r>
          </a:p>
          <a:p>
            <a:r>
              <a:rPr lang="cs-CZ" dirty="0" smtClean="0"/>
              <a:t>3 letý cyklus výcviků, seminářů a školení</a:t>
            </a:r>
          </a:p>
          <a:p>
            <a:r>
              <a:rPr lang="cs-CZ" dirty="0" smtClean="0"/>
              <a:t>2 základní týdenní kurzy – letní a zimní</a:t>
            </a:r>
          </a:p>
          <a:p>
            <a:pPr>
              <a:buFont typeface="Courier New"/>
              <a:buChar char="o"/>
            </a:pPr>
            <a:r>
              <a:rPr lang="cs-CZ" dirty="0" smtClean="0"/>
              <a:t>Po úspěšném absolvování všech akcí lze čekatale příjmout za dobrovolného člena HS</a:t>
            </a:r>
          </a:p>
          <a:p>
            <a:pPr>
              <a:buFont typeface="Courier New"/>
              <a:buChar char="o"/>
            </a:pPr>
            <a:r>
              <a:rPr lang="cs-CZ" dirty="0" smtClean="0"/>
              <a:t>Dále je možné žádat o přijetí do pracovního poměru – jako terénní či sezónní pracovník </a:t>
            </a:r>
            <a:endParaRPr 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Odborné komise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Metodická - organizuje systém školení  </a:t>
            </a:r>
          </a:p>
          <a:p>
            <a:r>
              <a:rPr lang="cs-CZ" dirty="0" smtClean="0"/>
              <a:t>Letecká - koordinuje činnost leteckých záchranářů</a:t>
            </a:r>
          </a:p>
          <a:p>
            <a:r>
              <a:rPr lang="cs-CZ" dirty="0" smtClean="0"/>
              <a:t>Lékařská - poskytování první pomoci</a:t>
            </a:r>
          </a:p>
          <a:p>
            <a:r>
              <a:rPr lang="cs-CZ" dirty="0" smtClean="0"/>
              <a:t>Lavinová - měření lavinové situace dle ICAR</a:t>
            </a:r>
          </a:p>
          <a:p>
            <a:r>
              <a:rPr lang="cs-CZ" dirty="0" smtClean="0"/>
              <a:t>Materiálová - výběr nejvhodnější výstroje a výzbroje</a:t>
            </a:r>
          </a:p>
          <a:p>
            <a:r>
              <a:rPr lang="cs-CZ" dirty="0" smtClean="0"/>
              <a:t>Technická - vozový park a technika HS </a:t>
            </a:r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Lavinové nebezpečí</a:t>
            </a:r>
            <a:endParaRPr lang="cs-CZ" dirty="0"/>
          </a:p>
        </p:txBody>
      </p:sp>
      <p:pic>
        <p:nvPicPr>
          <p:cNvPr id="4" name="Content Placeholder 3" descr="bavorska-matrice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57200" y="1606183"/>
            <a:ext cx="8229600" cy="451399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Tísňové číslo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895600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Od 15. prosince 2012 je zavedeno tísňové číslo </a:t>
            </a:r>
            <a:r>
              <a:rPr lang="cs-CZ" b="1" dirty="0" smtClean="0"/>
              <a:t>1210</a:t>
            </a:r>
          </a:p>
          <a:p>
            <a:r>
              <a:rPr lang="cs-CZ" dirty="0" smtClean="0"/>
              <a:t>Na rozdíl od linky 112 a dalších není volání bezplatné</a:t>
            </a:r>
          </a:p>
          <a:p>
            <a:r>
              <a:rPr lang="cs-CZ" dirty="0" smtClean="0"/>
              <a:t>Služba je zřízena v mobilních a pevných sítích všech českých operátorů s prioritou tj. jako přístup na tísňové linky</a:t>
            </a:r>
          </a:p>
          <a:p>
            <a:r>
              <a:rPr lang="cs-CZ" dirty="0" smtClean="0"/>
              <a:t>Do té doby si návštěvníci hor museli zjišťovat konkrétní telefonní čísla na horskou službu, která byla pro každou oblast jiná</a:t>
            </a:r>
          </a:p>
          <a:p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4495801"/>
            <a:ext cx="3962400" cy="22288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 smtClean="0"/>
              <a:t>Aplikace HS do mobilu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4399491" cy="4525963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Nahrazena app Záchranka</a:t>
            </a:r>
          </a:p>
          <a:p>
            <a:r>
              <a:rPr lang="cs-CZ" dirty="0" smtClean="0"/>
              <a:t>Rychlé a snadné přivolání HS s lokalizací pomocí GPS  </a:t>
            </a:r>
          </a:p>
          <a:p>
            <a:r>
              <a:rPr lang="cs-CZ" dirty="0" smtClean="0"/>
              <a:t>Desatero HS</a:t>
            </a:r>
          </a:p>
          <a:p>
            <a:r>
              <a:rPr lang="cs-CZ" dirty="0" smtClean="0"/>
              <a:t>Návod, jak poskytnout první pomoc </a:t>
            </a:r>
          </a:p>
          <a:p>
            <a:r>
              <a:rPr lang="cs-CZ" dirty="0" smtClean="0"/>
              <a:t>Pravidla jízdy na sjezdovkách</a:t>
            </a:r>
          </a:p>
          <a:p>
            <a:r>
              <a:rPr lang="cs-CZ" dirty="0" smtClean="0"/>
              <a:t>Nebezpečí v lavinových oblastech</a:t>
            </a:r>
          </a:p>
          <a:p>
            <a:r>
              <a:rPr lang="cs-CZ" dirty="0" smtClean="0"/>
              <a:t>Sněhové zpravodajství</a:t>
            </a:r>
            <a:endParaRPr lang="cs-CZ" dirty="0"/>
          </a:p>
        </p:txBody>
      </p:sp>
      <p:pic>
        <p:nvPicPr>
          <p:cNvPr id="7" name="Picture 6" descr="aplikace-hscr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5291" y="1524000"/>
            <a:ext cx="3068109" cy="460216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Aplikace záchranka s HS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001000" cy="2264122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Od začátku roku 2018 v případě, že se člověk nachází na horách, dochází k odeslání nouzové zprávy s přesnou GPS polohou, stavem baterie a zdravotními informacemi, kontakty na osoby blízké a dalšími údaji, jak na ZZS příslušného kraje, tak všem členům HS v dané oblasti </a:t>
            </a:r>
          </a:p>
          <a:p>
            <a:r>
              <a:rPr lang="cs-CZ" dirty="0" smtClean="0"/>
              <a:t>Následně dochází k vytočení linky 155, kde operátoři koordinují celou záchrannou akci </a:t>
            </a:r>
          </a:p>
          <a:p>
            <a:r>
              <a:rPr lang="cs-CZ" dirty="0" smtClean="0"/>
              <a:t>Obě složky mají ihned k dispozici kompletní identifikaci volajícího </a:t>
            </a:r>
          </a:p>
        </p:txBody>
      </p:sp>
      <p:pic>
        <p:nvPicPr>
          <p:cNvPr id="7" name="Picture 6" descr="Aplikace zachrank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328" y="3559522"/>
            <a:ext cx="5910072" cy="3298478"/>
          </a:xfrm>
          <a:prstGeom prst="rect">
            <a:avLst/>
          </a:prstGeom>
        </p:spPr>
      </p:pic>
      <p:pic>
        <p:nvPicPr>
          <p:cNvPr id="9" name="Picture 8" descr="App Zachranka s H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432" y="3559522"/>
            <a:ext cx="2000368" cy="329847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cs-CZ" dirty="0" smtClean="0"/>
              <a:t>Poslání a úkoly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organizuje a provádí </a:t>
            </a:r>
            <a:r>
              <a:rPr lang="cs-CZ" b="1" dirty="0" smtClean="0"/>
              <a:t>záchranné a pátrací akce</a:t>
            </a:r>
            <a:r>
              <a:rPr lang="cs-CZ" dirty="0" smtClean="0"/>
              <a:t> v horském terénu</a:t>
            </a:r>
          </a:p>
          <a:p>
            <a:r>
              <a:rPr lang="cs-CZ" b="1" dirty="0" smtClean="0"/>
              <a:t>poskytuje první pomoc </a:t>
            </a:r>
            <a:r>
              <a:rPr lang="cs-CZ" dirty="0" smtClean="0"/>
              <a:t>a zajišťuje transport zraněných</a:t>
            </a:r>
          </a:p>
          <a:p>
            <a:r>
              <a:rPr lang="cs-CZ" dirty="0" smtClean="0"/>
              <a:t>vytváří podmínky pro </a:t>
            </a:r>
            <a:r>
              <a:rPr lang="cs-CZ" b="1" dirty="0" smtClean="0"/>
              <a:t>bezpečnost návštěvníků hor</a:t>
            </a:r>
          </a:p>
          <a:p>
            <a:r>
              <a:rPr lang="cs-CZ" dirty="0" smtClean="0"/>
              <a:t>zajišťuje provoz záchranných a ohlašovacích stanic HS</a:t>
            </a:r>
          </a:p>
          <a:p>
            <a:r>
              <a:rPr lang="cs-CZ" dirty="0" smtClean="0"/>
              <a:t>provádí instalaci a údržbu výstražných a informačních zařízení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Stanice HS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7 oblastí – Šumava 8, Krušné hory 14, Jizerské hory 8, Krkonoše 14, Orlické hory 3, Jeseníky 7 a Beskydy 9</a:t>
            </a:r>
          </a:p>
          <a:p>
            <a:pPr>
              <a:buNone/>
            </a:pPr>
            <a:r>
              <a:rPr lang="cs-CZ" dirty="0" smtClean="0"/>
              <a:t> </a:t>
            </a:r>
          </a:p>
          <a:p>
            <a:r>
              <a:rPr lang="cs-CZ" b="1" dirty="0" smtClean="0"/>
              <a:t>7 domů HS </a:t>
            </a:r>
          </a:p>
          <a:p>
            <a:r>
              <a:rPr lang="cs-CZ" dirty="0" smtClean="0"/>
              <a:t>Celoroční provoz: 37</a:t>
            </a:r>
          </a:p>
          <a:p>
            <a:r>
              <a:rPr lang="cs-CZ" dirty="0" smtClean="0"/>
              <a:t>Sezónní provoz:	19</a:t>
            </a:r>
          </a:p>
          <a:p>
            <a:endParaRPr lang="cs-CZ" b="1" dirty="0" smtClean="0"/>
          </a:p>
          <a:p>
            <a:pPr>
              <a:buFont typeface="Courier New"/>
              <a:buChar char="o"/>
            </a:pPr>
            <a:r>
              <a:rPr lang="cs-CZ" b="1" dirty="0" smtClean="0"/>
              <a:t>Celkově 63 stanic Horské služby</a:t>
            </a:r>
            <a:r>
              <a:rPr lang="cs-CZ" dirty="0" smtClean="0"/>
              <a:t>	 </a:t>
            </a:r>
            <a:endParaRPr lang="cs-CZ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Statistika zásahů</a:t>
            </a:r>
            <a:endParaRPr lang="cs-CZ" dirty="0"/>
          </a:p>
        </p:txBody>
      </p:sp>
      <p:pic>
        <p:nvPicPr>
          <p:cNvPr id="4" name="Picture 3" descr="Statistik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64457"/>
            <a:ext cx="7620000" cy="54173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Sídlo HS – Špindlerův Mlýn</a:t>
            </a:r>
            <a:endParaRPr lang="cs-CZ" dirty="0"/>
          </a:p>
        </p:txBody>
      </p:sp>
      <p:pic>
        <p:nvPicPr>
          <p:cNvPr id="4" name="Picture 3" descr="IMG_617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4572000" cy="3046810"/>
          </a:xfrm>
          <a:prstGeom prst="rect">
            <a:avLst/>
          </a:prstGeom>
        </p:spPr>
      </p:pic>
      <p:pic>
        <p:nvPicPr>
          <p:cNvPr id="5" name="Picture 4" descr="IMG_618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428999"/>
            <a:ext cx="4572000" cy="3046810"/>
          </a:xfrm>
          <a:prstGeom prst="rect">
            <a:avLst/>
          </a:prstGeom>
        </p:spPr>
      </p:pic>
      <p:pic>
        <p:nvPicPr>
          <p:cNvPr id="6" name="Picture 5" descr="IMG_619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1524000"/>
            <a:ext cx="3544684" cy="2362200"/>
          </a:xfrm>
          <a:prstGeom prst="rect">
            <a:avLst/>
          </a:prstGeom>
        </p:spPr>
      </p:pic>
      <p:pic>
        <p:nvPicPr>
          <p:cNvPr id="7" name="Picture 6" descr="IMG_619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4139922"/>
            <a:ext cx="3505200" cy="233588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 smtClean="0"/>
              <a:t>Stanice Pec p. S. - Krkonoše</a:t>
            </a:r>
            <a:endParaRPr lang="cs-CZ" dirty="0"/>
          </a:p>
        </p:txBody>
      </p:sp>
      <p:pic>
        <p:nvPicPr>
          <p:cNvPr id="4" name="Picture 3" descr="IMG_153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676400"/>
            <a:ext cx="5867400" cy="4400550"/>
          </a:xfrm>
          <a:prstGeom prst="rect">
            <a:avLst/>
          </a:prstGeom>
        </p:spPr>
      </p:pic>
      <p:pic>
        <p:nvPicPr>
          <p:cNvPr id="6" name="Picture 5" descr="IMG_154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400" y="3429000"/>
            <a:ext cx="3530600" cy="2647950"/>
          </a:xfrm>
          <a:prstGeom prst="rect">
            <a:avLst/>
          </a:prstGeom>
        </p:spPr>
      </p:pic>
      <p:pic>
        <p:nvPicPr>
          <p:cNvPr id="5" name="Picture 4" descr="IMG_153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3400" y="1676400"/>
            <a:ext cx="3454400" cy="25908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Stanice Špičák - Šumava</a:t>
            </a:r>
            <a:endParaRPr lang="cs-CZ" dirty="0"/>
          </a:p>
        </p:txBody>
      </p:sp>
      <p:pic>
        <p:nvPicPr>
          <p:cNvPr id="4" name="Content Placeholder 3" descr="HS Železná Ruda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981200"/>
            <a:ext cx="5913922" cy="4188618"/>
          </a:xfrm>
        </p:spPr>
      </p:pic>
      <p:pic>
        <p:nvPicPr>
          <p:cNvPr id="5" name="Picture 4" descr="HS Železná Ruda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880" y="1981200"/>
            <a:ext cx="3084983" cy="2132409"/>
          </a:xfrm>
          <a:prstGeom prst="rect">
            <a:avLst/>
          </a:prstGeom>
        </p:spPr>
      </p:pic>
      <p:pic>
        <p:nvPicPr>
          <p:cNvPr id="6" name="Picture 5" descr="HS Železná Ruda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881" y="4113609"/>
            <a:ext cx="3085519" cy="20562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Stanice Čenkovice - Orlické hory</a:t>
            </a:r>
            <a:endParaRPr lang="cs-CZ" dirty="0"/>
          </a:p>
        </p:txBody>
      </p:sp>
      <p:pic>
        <p:nvPicPr>
          <p:cNvPr id="4" name="Content Placeholder 3" descr="HS Čenkovice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646237"/>
            <a:ext cx="6791597" cy="4525963"/>
          </a:xfrm>
        </p:spPr>
      </p:pic>
      <p:pic>
        <p:nvPicPr>
          <p:cNvPr id="5" name="Picture 4" descr="HS Čenkovice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448" y="1600200"/>
            <a:ext cx="3428552" cy="2284809"/>
          </a:xfrm>
          <a:prstGeom prst="rect">
            <a:avLst/>
          </a:prstGeom>
        </p:spPr>
      </p:pic>
      <p:pic>
        <p:nvPicPr>
          <p:cNvPr id="6" name="Picture 5" descr="HS Čenkovice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448" y="3885009"/>
            <a:ext cx="3428551" cy="2284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 smtClean="0"/>
              <a:t>Stanice Dolní Morava - Jeseníky</a:t>
            </a:r>
            <a:endParaRPr lang="cs-CZ" dirty="0"/>
          </a:p>
        </p:txBody>
      </p:sp>
      <p:pic>
        <p:nvPicPr>
          <p:cNvPr id="4" name="Content Placeholder 3" descr="HS Dolni Morava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600200"/>
            <a:ext cx="6791597" cy="4525963"/>
          </a:xfrm>
        </p:spPr>
      </p:pic>
      <p:pic>
        <p:nvPicPr>
          <p:cNvPr id="5" name="Picture 4" descr="HS Dolni Morava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9314" y="1600201"/>
            <a:ext cx="3544685" cy="2362200"/>
          </a:xfrm>
          <a:prstGeom prst="rect">
            <a:avLst/>
          </a:prstGeom>
        </p:spPr>
      </p:pic>
      <p:pic>
        <p:nvPicPr>
          <p:cNvPr id="6" name="Picture 5" descr="HS Dolni Morava1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9313" y="3763964"/>
            <a:ext cx="3544685" cy="23622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cs-CZ" dirty="0" smtClean="0"/>
              <a:t>Stanice Bílá - Beskydy </a:t>
            </a:r>
            <a:endParaRPr lang="cs-CZ" dirty="0"/>
          </a:p>
        </p:txBody>
      </p:sp>
      <p:pic>
        <p:nvPicPr>
          <p:cNvPr id="4" name="Picture 3" descr="IMG_48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2600"/>
            <a:ext cx="6248400" cy="4163973"/>
          </a:xfrm>
          <a:prstGeom prst="rect">
            <a:avLst/>
          </a:prstGeom>
        </p:spPr>
      </p:pic>
      <p:pic>
        <p:nvPicPr>
          <p:cNvPr id="5" name="Picture 4" descr="IMG_484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2348" y="1752600"/>
            <a:ext cx="3201651" cy="2133600"/>
          </a:xfrm>
          <a:prstGeom prst="rect">
            <a:avLst/>
          </a:prstGeom>
        </p:spPr>
      </p:pic>
      <p:pic>
        <p:nvPicPr>
          <p:cNvPr id="6" name="Picture 5" descr="IMG_484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4136" y="3811191"/>
            <a:ext cx="3199863" cy="213240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Stanice Bedřichov – Jizerské hory</a:t>
            </a:r>
            <a:endParaRPr lang="cs-CZ" dirty="0"/>
          </a:p>
        </p:txBody>
      </p:sp>
      <p:pic>
        <p:nvPicPr>
          <p:cNvPr id="4" name="Content Placeholder 3" descr="HS Bedřichov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1600200"/>
            <a:ext cx="6791597" cy="4525963"/>
          </a:xfrm>
        </p:spPr>
      </p:pic>
      <p:pic>
        <p:nvPicPr>
          <p:cNvPr id="5" name="Picture 4" descr="IMG_575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1676400"/>
            <a:ext cx="2971800" cy="2228850"/>
          </a:xfrm>
          <a:prstGeom prst="rect">
            <a:avLst/>
          </a:prstGeom>
        </p:spPr>
      </p:pic>
      <p:pic>
        <p:nvPicPr>
          <p:cNvPr id="6" name="Picture 5" descr="IMG_576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3886200"/>
            <a:ext cx="2971800" cy="222885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Používaná technika</a:t>
            </a:r>
            <a:endParaRPr lang="cs-CZ" dirty="0"/>
          </a:p>
        </p:txBody>
      </p:sp>
      <p:pic>
        <p:nvPicPr>
          <p:cNvPr id="5" name="Picture 4" descr="HS Deštné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911101"/>
            <a:ext cx="3929199" cy="2946899"/>
          </a:xfrm>
          <a:prstGeom prst="rect">
            <a:avLst/>
          </a:prstGeom>
        </p:spPr>
      </p:pic>
      <p:pic>
        <p:nvPicPr>
          <p:cNvPr id="4" name="Content Placeholder 3" descr="HS Čenkovice4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2000" y="1447800"/>
            <a:ext cx="3929199" cy="2618442"/>
          </a:xfrm>
        </p:spPr>
      </p:pic>
      <p:pic>
        <p:nvPicPr>
          <p:cNvPr id="6" name="Picture 5" descr="HS Železná Ruda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199" y="1447801"/>
            <a:ext cx="3929198" cy="2618442"/>
          </a:xfrm>
          <a:prstGeom prst="rect">
            <a:avLst/>
          </a:prstGeom>
        </p:spPr>
      </p:pic>
      <p:pic>
        <p:nvPicPr>
          <p:cNvPr id="7" name="Picture 6" descr="HS Dolni Morava1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1199" y="4066242"/>
            <a:ext cx="3929198" cy="279175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68" y="3429001"/>
            <a:ext cx="3925432" cy="3003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429000"/>
            <a:ext cx="4000500" cy="3003550"/>
          </a:xfrm>
          <a:prstGeom prst="rect">
            <a:avLst/>
          </a:prstGeom>
        </p:spPr>
      </p:pic>
      <p:pic>
        <p:nvPicPr>
          <p:cNvPr id="7" name="Picture 6" descr="KVI493966_180634_45336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568" y="896754"/>
            <a:ext cx="7925932" cy="2532247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S Železná Ruda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535" y="3201592"/>
            <a:ext cx="5258065" cy="3504008"/>
          </a:xfrm>
          <a:prstGeom prst="rect">
            <a:avLst/>
          </a:prstGeom>
        </p:spPr>
      </p:pic>
      <p:pic>
        <p:nvPicPr>
          <p:cNvPr id="4" name="Picture 3" descr="HS Dolni Morava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102" y="1219200"/>
            <a:ext cx="4345097" cy="2895600"/>
          </a:xfrm>
          <a:prstGeom prst="rect">
            <a:avLst/>
          </a:prstGeom>
        </p:spPr>
      </p:pic>
      <p:pic>
        <p:nvPicPr>
          <p:cNvPr id="6" name="Picture 5" descr="HS Deštné7 (kopie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4343400"/>
            <a:ext cx="2563263" cy="2057400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800600" y="1219200"/>
          <a:ext cx="4191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1143000"/>
              </a:tblGrid>
              <a:tr h="350520">
                <a:tc>
                  <a:txBody>
                    <a:bodyPr/>
                    <a:lstStyle/>
                    <a:p>
                      <a:r>
                        <a:rPr lang="cs-CZ" dirty="0" smtClean="0"/>
                        <a:t>Technika: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Počet:</a:t>
                      </a:r>
                      <a:endParaRPr lang="cs-CZ" dirty="0"/>
                    </a:p>
                  </a:txBody>
                  <a:tcPr/>
                </a:tc>
              </a:tr>
              <a:tr h="35052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  <a:r>
                        <a:rPr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ozidla </a:t>
                      </a:r>
                      <a:endParaRPr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44</a:t>
                      </a:r>
                      <a:endParaRPr lang="cs-CZ" dirty="0"/>
                    </a:p>
                  </a:txBody>
                  <a:tcPr/>
                </a:tc>
              </a:tr>
              <a:tr h="35052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něžné skútry </a:t>
                      </a:r>
                      <a:endParaRPr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86</a:t>
                      </a:r>
                      <a:endParaRPr lang="cs-CZ" dirty="0"/>
                    </a:p>
                  </a:txBody>
                  <a:tcPr/>
                </a:tc>
              </a:tr>
              <a:tr h="35052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  <a:r>
                        <a:rPr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erénní čtyřkolky </a:t>
                      </a:r>
                      <a:endParaRPr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42</a:t>
                      </a:r>
                      <a:endParaRPr lang="cs-CZ" dirty="0"/>
                    </a:p>
                  </a:txBody>
                  <a:tcPr/>
                </a:tc>
              </a:tr>
              <a:tr h="35052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něžná pásová vozidla </a:t>
                      </a:r>
                      <a:endParaRPr dirty="0" smtClean="0"/>
                    </a:p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Vybavení</a:t>
            </a:r>
            <a:endParaRPr lang="cs-CZ" dirty="0"/>
          </a:p>
        </p:txBody>
      </p:sp>
      <p:pic>
        <p:nvPicPr>
          <p:cNvPr id="7" name="Picture 6" descr="IMG_576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371600"/>
            <a:ext cx="4114800" cy="5486400"/>
          </a:xfrm>
          <a:prstGeom prst="rect">
            <a:avLst/>
          </a:prstGeom>
        </p:spPr>
      </p:pic>
      <p:pic>
        <p:nvPicPr>
          <p:cNvPr id="8" name="Picture 7" descr="IMG_575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191000"/>
            <a:ext cx="4572000" cy="3429000"/>
          </a:xfrm>
          <a:prstGeom prst="rect">
            <a:avLst/>
          </a:prstGeom>
        </p:spPr>
      </p:pic>
      <p:pic>
        <p:nvPicPr>
          <p:cNvPr id="4" name="Picture 3" descr="IMG_575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371600"/>
            <a:ext cx="457200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rská služba 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90600"/>
            <a:ext cx="5334000" cy="5334000"/>
          </a:xfrm>
          <a:prstGeom prst="rect">
            <a:avLst/>
          </a:prstGeom>
        </p:spPr>
      </p:pic>
      <p:pic>
        <p:nvPicPr>
          <p:cNvPr id="5" name="Picture 4" descr="Horská Tetri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685800"/>
            <a:ext cx="3437467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831057"/>
            <a:ext cx="4800600" cy="43505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Kanadské saně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4495800" cy="5334000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Připojitelné za sněžný skútr </a:t>
            </a:r>
          </a:p>
          <a:p>
            <a:r>
              <a:rPr lang="cs-CZ" dirty="0" smtClean="0"/>
              <a:t>Pro transport zraněných lyžařů na sjezdovkách </a:t>
            </a:r>
          </a:p>
          <a:p>
            <a:r>
              <a:rPr lang="cs-CZ" dirty="0" smtClean="0"/>
              <a:t>Vhodné pro práci v extrémních podmínkách</a:t>
            </a:r>
          </a:p>
          <a:p>
            <a:r>
              <a:rPr lang="cs-CZ" dirty="0" smtClean="0"/>
              <a:t>Vhodné i pro převoz nákladu </a:t>
            </a:r>
          </a:p>
          <a:p>
            <a:r>
              <a:rPr lang="cs-CZ" dirty="0" smtClean="0"/>
              <a:t>Vysoká odolnost a jednoduché použítí</a:t>
            </a:r>
          </a:p>
          <a:p>
            <a:r>
              <a:rPr lang="cs-CZ" dirty="0" smtClean="0"/>
              <a:t>Rozměr: 1920 x 560 mm </a:t>
            </a:r>
          </a:p>
          <a:p>
            <a:r>
              <a:rPr lang="cs-CZ" dirty="0" smtClean="0"/>
              <a:t>Materiál: nerez </a:t>
            </a:r>
          </a:p>
          <a:p>
            <a:r>
              <a:rPr lang="cs-CZ" dirty="0" smtClean="0"/>
              <a:t>Maximální zatížení: 150 kg</a:t>
            </a:r>
          </a:p>
          <a:p>
            <a:r>
              <a:rPr lang="cs-CZ" dirty="0" smtClean="0"/>
              <a:t>Cena: 30 000 Kč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4523214"/>
            <a:ext cx="3594100" cy="2334786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Nosítka SKED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348621"/>
            <a:ext cx="6838220" cy="5433179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4267200" cy="2057400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Evakuace pacienta ve vertikální i horizontální poloze</a:t>
            </a:r>
          </a:p>
          <a:p>
            <a:r>
              <a:rPr lang="cs-CZ" dirty="0" smtClean="0"/>
              <a:t>Možnost závěsu pod vrtulník</a:t>
            </a:r>
          </a:p>
          <a:p>
            <a:r>
              <a:rPr lang="cs-CZ" dirty="0" smtClean="0"/>
              <a:t>Cena: 25 000 Kč</a:t>
            </a:r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Kynologie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2590799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Po vzoru alpských zemí i u nás začala využívat HS záchranářských psů pro vyhledávání lidí z lavin</a:t>
            </a:r>
          </a:p>
          <a:p>
            <a:r>
              <a:rPr lang="cs-CZ" dirty="0" smtClean="0"/>
              <a:t>V posledních letech se činnost nezaměřuje pouze na práci v lavinách, ale stále častěji se psů využívá i při pátrání po nezvěstných turistech</a:t>
            </a:r>
          </a:p>
          <a:p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4114800"/>
            <a:ext cx="3581400" cy="2396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4114800"/>
            <a:ext cx="3335867" cy="2390117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ICAR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10000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Mezinárodní organizace horských záchranných služeb (International Commission for Alpine Rescue) </a:t>
            </a:r>
          </a:p>
          <a:p>
            <a:r>
              <a:rPr lang="cs-CZ" dirty="0" smtClean="0"/>
              <a:t>Sdružená při UIAA - Union Internationale des Associations d’Alpinisme (Mezinárodní horolezecká federace)</a:t>
            </a:r>
          </a:p>
          <a:p>
            <a:r>
              <a:rPr lang="cs-CZ" dirty="0" smtClean="0"/>
              <a:t>Založena v roce 1948 v Klotenu, Švývarsko</a:t>
            </a:r>
          </a:p>
          <a:p>
            <a:r>
              <a:rPr lang="cs-CZ" dirty="0" smtClean="0"/>
              <a:t>Řeší lavinová nebezpečí, pořádá mezinárodní cvičení a symposia pro národní horské služby</a:t>
            </a:r>
          </a:p>
          <a:p>
            <a:r>
              <a:rPr lang="cs-CZ" dirty="0" smtClean="0"/>
              <a:t>Stanovuje metodiky pro horské a letecké záchranáře, kynology a lékaře HS </a:t>
            </a:r>
          </a:p>
          <a:p>
            <a:r>
              <a:rPr lang="cs-CZ" dirty="0" smtClean="0"/>
              <a:t>Československá horská služba členem od 21. června 1968 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4978400"/>
            <a:ext cx="2286000" cy="165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Desatero zásad bezpečného chování dle HS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7"/>
            <a:ext cx="8229600" cy="4830763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smtClean="0"/>
              <a:t>1. Vždy pečlivě naplánovat trasu túry a vybavení na ni (nezapomenut na léky). Túru plánovat podle fyzické a psychické kondice nejslabšího ze skupiny. </a:t>
            </a:r>
          </a:p>
          <a:p>
            <a:pPr>
              <a:buNone/>
            </a:pPr>
            <a:r>
              <a:rPr lang="cs-CZ" dirty="0" smtClean="0"/>
              <a:t>2. S předstihem získat co nejvíce informací o prognóze počasí, sněhové a lavinové situace. </a:t>
            </a:r>
          </a:p>
          <a:p>
            <a:pPr>
              <a:buNone/>
            </a:pPr>
            <a:r>
              <a:rPr lang="cs-CZ" dirty="0" smtClean="0"/>
              <a:t>3. Před odchodem na túru předat informace o trase a předpokládané době návratu. Tempo na túře zvolit podle nejslabšího ze skupiny. </a:t>
            </a:r>
          </a:p>
          <a:p>
            <a:pPr>
              <a:buNone/>
            </a:pPr>
            <a:r>
              <a:rPr lang="cs-CZ" dirty="0" smtClean="0"/>
              <a:t>4. Správně používat mapu, znát druhy značení turistických cest specifické pro jednotlivá pohoří. </a:t>
            </a:r>
          </a:p>
          <a:p>
            <a:pPr>
              <a:buNone/>
            </a:pPr>
            <a:r>
              <a:rPr lang="cs-CZ" dirty="0" smtClean="0"/>
              <a:t>5. Znát typy výstražných tabulí a jejich význam. </a:t>
            </a:r>
          </a:p>
          <a:p>
            <a:pPr>
              <a:buNone/>
            </a:pPr>
            <a:r>
              <a:rPr lang="cs-CZ" dirty="0" smtClean="0"/>
              <a:t>6. Nepohybovat se mimo značené cesty.</a:t>
            </a:r>
          </a:p>
          <a:p>
            <a:pPr>
              <a:buNone/>
            </a:pPr>
            <a:r>
              <a:rPr lang="cs-CZ" dirty="0" smtClean="0"/>
              <a:t>7. Mít s sebou lékárničku a v případě potřeby umět poskytnout první pomoc. </a:t>
            </a:r>
          </a:p>
          <a:p>
            <a:pPr>
              <a:buNone/>
            </a:pPr>
            <a:r>
              <a:rPr lang="cs-CZ" dirty="0" smtClean="0"/>
              <a:t>8. Znát kontakty na Horskou službu, nebo na Zdravotní záchrannou službu. </a:t>
            </a:r>
          </a:p>
          <a:p>
            <a:pPr>
              <a:buNone/>
            </a:pPr>
            <a:r>
              <a:rPr lang="cs-CZ" smtClean="0"/>
              <a:t>	Mít </a:t>
            </a:r>
            <a:r>
              <a:rPr lang="cs-CZ" dirty="0" smtClean="0"/>
              <a:t>vždy nabitý a zapnutý mobilní telefon. </a:t>
            </a:r>
          </a:p>
          <a:p>
            <a:pPr>
              <a:buNone/>
            </a:pPr>
            <a:r>
              <a:rPr lang="cs-CZ" dirty="0" smtClean="0"/>
              <a:t>9. Znát zásady chování pro případ zbloudění, pádu laviny, nebo zřícení v exponovaném terénu. </a:t>
            </a:r>
          </a:p>
          <a:p>
            <a:pPr>
              <a:buNone/>
            </a:pPr>
            <a:r>
              <a:rPr lang="cs-CZ" dirty="0" smtClean="0"/>
              <a:t>10. Nikdy nepodceňovat hory a nevystavovat nezodpovědným chováním do nebezpečí sebe ani ostatní.</a:t>
            </a:r>
            <a:endParaRPr lang="cs-CZ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Zdroje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257800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>
                <a:hlinkClick r:id="rId2"/>
              </a:rPr>
              <a:t>https://www.horskasluzba.cz/</a:t>
            </a:r>
          </a:p>
          <a:p>
            <a:r>
              <a:rPr lang="cs-CZ" dirty="0" smtClean="0">
                <a:hlinkClick r:id="rId2"/>
              </a:rPr>
              <a:t>http://www.alpine-rescue.org</a:t>
            </a:r>
            <a:endParaRPr lang="cs-CZ" dirty="0" smtClean="0"/>
          </a:p>
          <a:p>
            <a:r>
              <a:rPr lang="cs-CZ" dirty="0" smtClean="0">
                <a:hlinkClick r:id="rId3"/>
              </a:rPr>
              <a:t>https://zpravy.idnes.cz/jednotne-cislo-horske-sluzby-1210-dnn-/domaci.aspx?c=A121212_112246_domaci_hro</a:t>
            </a:r>
            <a:endParaRPr lang="cs-CZ" dirty="0" smtClean="0"/>
          </a:p>
          <a:p>
            <a:r>
              <a:rPr lang="cs-CZ" dirty="0" smtClean="0"/>
              <a:t>http://www.psp.cz/sqw/historie.sqw?o=3&amp;T=1030</a:t>
            </a:r>
          </a:p>
          <a:p>
            <a:r>
              <a:rPr lang="cs-CZ" dirty="0" smtClean="0"/>
              <a:t>Statut Horské služby ČR, o.p.s. z roku 2017</a:t>
            </a:r>
          </a:p>
          <a:p>
            <a:r>
              <a:rPr lang="cs-CZ" dirty="0" smtClean="0"/>
              <a:t>Časopis Horská služba, Číslo 8, Zima 2014–15</a:t>
            </a:r>
          </a:p>
          <a:p>
            <a:r>
              <a:rPr lang="cs-CZ" dirty="0" smtClean="0">
                <a:hlinkClick r:id="rId4"/>
              </a:rPr>
              <a:t>http://www.jizerskaops.cz/jizerska-magistrala/pomoc-a-informace/horska-sluzba/</a:t>
            </a:r>
            <a:endParaRPr lang="cs-CZ" dirty="0" smtClean="0"/>
          </a:p>
          <a:p>
            <a:r>
              <a:rPr lang="cs-CZ" dirty="0" smtClean="0">
                <a:hlinkClick r:id="rId5"/>
              </a:rPr>
              <a:t>https://www.youtube.com/watch?v=W6rMrYcnZqI</a:t>
            </a:r>
            <a:endParaRPr lang="cs-CZ" dirty="0" smtClean="0"/>
          </a:p>
          <a:p>
            <a:r>
              <a:rPr lang="cs-CZ" dirty="0" smtClean="0">
                <a:hlinkClick r:id="rId6"/>
              </a:rPr>
              <a:t>https://www.youtube.com/watch?v=Q_kDNxR55cM</a:t>
            </a:r>
            <a:endParaRPr lang="cs-CZ" dirty="0" smtClean="0"/>
          </a:p>
          <a:p>
            <a:r>
              <a:rPr lang="cs-CZ" dirty="0" smtClean="0">
                <a:hlinkClick r:id="rId7"/>
              </a:rPr>
              <a:t>https://www.youtube.com/watch?v=F1l_FGwYcrY</a:t>
            </a:r>
            <a:endParaRPr lang="cs-CZ" dirty="0" smtClean="0"/>
          </a:p>
          <a:p>
            <a:r>
              <a:rPr lang="cs-CZ" dirty="0" smtClean="0">
                <a:hlinkClick r:id="rId8"/>
              </a:rPr>
              <a:t>http://www.snezneskutry-liberec.cz/new/kanadske-sane.html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pPr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Další činnost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spolupracuje při vydávání preventivně-bezpečnostních materiálů</a:t>
            </a:r>
          </a:p>
          <a:p>
            <a:r>
              <a:rPr lang="cs-CZ" b="1" dirty="0" smtClean="0"/>
              <a:t>informuje veřejnost </a:t>
            </a:r>
            <a:r>
              <a:rPr lang="cs-CZ" dirty="0" smtClean="0"/>
              <a:t>o povětrnostních a sněhových podmínkách na horách </a:t>
            </a:r>
          </a:p>
          <a:p>
            <a:r>
              <a:rPr lang="cs-CZ" dirty="0" smtClean="0"/>
              <a:t>spolupracuje s orgány veřejné správy, ochrany přírody a životního prostředí a jinými orgány a organizacemi</a:t>
            </a:r>
          </a:p>
          <a:p>
            <a:r>
              <a:rPr lang="cs-CZ" dirty="0" smtClean="0"/>
              <a:t>sleduje úrazovost a provádí rozbor příčin úrazů na horách </a:t>
            </a:r>
          </a:p>
          <a:p>
            <a:r>
              <a:rPr lang="cs-CZ" b="1" dirty="0" smtClean="0"/>
              <a:t>provádí hlídkovou činnost</a:t>
            </a:r>
            <a:r>
              <a:rPr lang="cs-CZ" dirty="0" smtClean="0"/>
              <a:t> na hřebenech, sjezdových tratích, pohotovostní službu na stanicíc </a:t>
            </a:r>
          </a:p>
          <a:p>
            <a:r>
              <a:rPr lang="cs-CZ" dirty="0" smtClean="0"/>
              <a:t>provádí lavinová pozorování, připravuje a školí své členy a čekatele </a:t>
            </a:r>
          </a:p>
          <a:p>
            <a:r>
              <a:rPr lang="cs-CZ" dirty="0" smtClean="0"/>
              <a:t>spolupracuje a cvičí s ostatními zahraničními záchrannými organizacemi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7544" y="3733800"/>
            <a:ext cx="4440256" cy="297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714383"/>
            <a:ext cx="4495800" cy="29912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6202" y="838199"/>
            <a:ext cx="4621598" cy="28761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838200"/>
            <a:ext cx="4495800" cy="331820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Historie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1850 první koncesovaná služba průvodců a nosičů, podmíněná znalostí PP</a:t>
            </a:r>
          </a:p>
          <a:p>
            <a:r>
              <a:rPr lang="cs-CZ" dirty="0" smtClean="0"/>
              <a:t>V zimním období roku 1900 byla v Krkonoších organizovaná první záchranná akce</a:t>
            </a:r>
          </a:p>
          <a:p>
            <a:r>
              <a:rPr lang="cs-CZ" dirty="0" smtClean="0"/>
              <a:t>24. března 1913 zahynuli v Krkonoších při závodě v běhu na 50 km </a:t>
            </a:r>
            <a:r>
              <a:rPr lang="cs-CZ" b="1" dirty="0" smtClean="0"/>
              <a:t>Bohumil Hanč </a:t>
            </a:r>
            <a:r>
              <a:rPr lang="cs-CZ" dirty="0" smtClean="0"/>
              <a:t>a</a:t>
            </a:r>
            <a:r>
              <a:rPr lang="cs-CZ" b="1" dirty="0" smtClean="0"/>
              <a:t> Václav Vrbata </a:t>
            </a:r>
            <a:r>
              <a:rPr lang="cs-CZ" dirty="0" smtClean="0"/>
              <a:t>- 24. březen se slaví jako </a:t>
            </a:r>
            <a:r>
              <a:rPr lang="cs-CZ" b="1" dirty="0" smtClean="0"/>
              <a:t>Den Horské služby</a:t>
            </a:r>
          </a:p>
          <a:p>
            <a:r>
              <a:rPr lang="cs-CZ" dirty="0" smtClean="0"/>
              <a:t>Před zimou v roce 1934 se vytvořil v Krkonoších záchranný sbor o šesti oddílech a 12. května 1935 byla založena jednotná organizace Horské služby v Krkonoších</a:t>
            </a:r>
          </a:p>
          <a:p>
            <a:r>
              <a:rPr lang="cs-CZ" dirty="0" smtClean="0"/>
              <a:t>1. 12. </a:t>
            </a:r>
            <a:r>
              <a:rPr lang="cs-CZ" b="1" dirty="0" smtClean="0"/>
              <a:t>1954 byla ustavena Horská služba s celostátním působením</a:t>
            </a:r>
            <a:r>
              <a:rPr lang="cs-CZ" dirty="0" smtClean="0"/>
              <a:t> sjednocením dvou největších záchranných organizací v republice – Horské záchranné služby a Tatranské horské služby </a:t>
            </a:r>
            <a:endParaRPr 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cs-CZ" dirty="0" smtClean="0"/>
              <a:t>Současnost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V roce 2001 vznikl jeden právní subjekt – o.s. HS ČR, které bylo financováno převážně z rozpočtu MZ</a:t>
            </a:r>
          </a:p>
          <a:p>
            <a:r>
              <a:rPr lang="cs-CZ" dirty="0" smtClean="0"/>
              <a:t>V průběhu roku 2004 došlo k dohodě jednotlivých ministerstev, pro které HS vykonávala činnost, že nadále bude HS zastřešována MMR, jako podpora cestovního ruchu a od </a:t>
            </a:r>
            <a:r>
              <a:rPr lang="cs-CZ" b="1" dirty="0" smtClean="0"/>
              <a:t>1.1.2005</a:t>
            </a:r>
            <a:r>
              <a:rPr lang="cs-CZ" dirty="0" smtClean="0"/>
              <a:t> za tímto účelem vzniká </a:t>
            </a:r>
            <a:r>
              <a:rPr lang="cs-CZ" b="1" dirty="0" smtClean="0"/>
              <a:t>Horská služba ČR, o.p.s.</a:t>
            </a:r>
            <a:r>
              <a:rPr lang="cs-CZ" dirty="0" smtClean="0"/>
              <a:t> </a:t>
            </a:r>
            <a:endParaRPr lang="cs-CZ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rganizac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1472"/>
            <a:ext cx="9144000" cy="51779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Organizační struktura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Početní stavy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Profesionálních horských záchranářů je dnes přibližně 100 a jsou členy Horské služby ČR, o.p.s.</a:t>
            </a:r>
          </a:p>
          <a:p>
            <a:r>
              <a:rPr lang="cs-CZ" dirty="0" smtClean="0"/>
              <a:t>Dobrovolných horských záchranářů je asi 350 a jsou členy spolku Horská služba České republiky, z.s.</a:t>
            </a:r>
          </a:p>
          <a:p>
            <a:r>
              <a:rPr lang="cs-CZ" dirty="0" smtClean="0"/>
              <a:t>Zhruba 60 čekatelů prochází základním výcvikem</a:t>
            </a:r>
          </a:p>
          <a:p>
            <a:endParaRPr lang="cs-CZ" dirty="0" smtClean="0"/>
          </a:p>
          <a:p>
            <a:pPr>
              <a:buFont typeface="Courier New"/>
              <a:buChar char="o"/>
            </a:pPr>
            <a:r>
              <a:rPr lang="cs-CZ" dirty="0" smtClean="0"/>
              <a:t>Spolupráce mezi Horskou službou ČR, o.p.s. a Horskou službou České republiky, z.s. je řízena </a:t>
            </a:r>
            <a:r>
              <a:rPr lang="cs-CZ" b="1" dirty="0" smtClean="0"/>
              <a:t>Smlouvou o spolupráci a o sdílení společných úkolů</a:t>
            </a:r>
            <a:r>
              <a:rPr lang="cs-CZ" dirty="0" smtClean="0"/>
              <a:t> ze dne 22.12.2004    </a:t>
            </a:r>
            <a:endParaRPr lang="cs-CZ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1065</TotalTime>
  <Words>1331</Words>
  <Application>Microsoft Macintosh PowerPoint</Application>
  <PresentationFormat>On-screen Show (4:3)</PresentationFormat>
  <Paragraphs>160</Paragraphs>
  <Slides>38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Horská služba</vt:lpstr>
      <vt:lpstr>Poslání a úkoly</vt:lpstr>
      <vt:lpstr>Slide 3</vt:lpstr>
      <vt:lpstr>Další činnost</vt:lpstr>
      <vt:lpstr>Slide 5</vt:lpstr>
      <vt:lpstr>Historie</vt:lpstr>
      <vt:lpstr>Současnost</vt:lpstr>
      <vt:lpstr>Organizační struktura</vt:lpstr>
      <vt:lpstr>Početní stavy</vt:lpstr>
      <vt:lpstr>Slide 10</vt:lpstr>
      <vt:lpstr>Formy členství</vt:lpstr>
      <vt:lpstr>Podmínky přijetí</vt:lpstr>
      <vt:lpstr>Slide 13</vt:lpstr>
      <vt:lpstr>Čekatel HS</vt:lpstr>
      <vt:lpstr>Odborné komise</vt:lpstr>
      <vt:lpstr>Lavinové nebezpečí</vt:lpstr>
      <vt:lpstr>Tísňové číslo</vt:lpstr>
      <vt:lpstr>Aplikace HS do mobilu</vt:lpstr>
      <vt:lpstr>Aplikace záchranka s HS</vt:lpstr>
      <vt:lpstr>Stanice HS</vt:lpstr>
      <vt:lpstr>Statistika zásahů</vt:lpstr>
      <vt:lpstr>Sídlo HS – Špindlerův Mlýn</vt:lpstr>
      <vt:lpstr>Stanice Pec p. S. - Krkonoše</vt:lpstr>
      <vt:lpstr>Stanice Špičák - Šumava</vt:lpstr>
      <vt:lpstr>Stanice Čenkovice - Orlické hory</vt:lpstr>
      <vt:lpstr>Stanice Dolní Morava - Jeseníky</vt:lpstr>
      <vt:lpstr>Stanice Bílá - Beskydy </vt:lpstr>
      <vt:lpstr>Stanice Bedřichov – Jizerské hory</vt:lpstr>
      <vt:lpstr>Používaná technika</vt:lpstr>
      <vt:lpstr>Slide 30</vt:lpstr>
      <vt:lpstr>Vybavení</vt:lpstr>
      <vt:lpstr>Slide 32</vt:lpstr>
      <vt:lpstr>Kanadské saně</vt:lpstr>
      <vt:lpstr>Nosítka SKED</vt:lpstr>
      <vt:lpstr>Kynologie</vt:lpstr>
      <vt:lpstr>ICAR</vt:lpstr>
      <vt:lpstr>Desatero zásad bezpečného chování dle HS</vt:lpstr>
      <vt:lpstr>Zdroje</vt:lpstr>
    </vt:vector>
  </TitlesOfParts>
  <Company>ASA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Jakub Morávek</dc:creator>
  <cp:lastModifiedBy>Jakub Morávek</cp:lastModifiedBy>
  <cp:revision>154</cp:revision>
  <dcterms:created xsi:type="dcterms:W3CDTF">2023-11-23T07:35:52Z</dcterms:created>
  <dcterms:modified xsi:type="dcterms:W3CDTF">2023-11-23T07:36:14Z</dcterms:modified>
</cp:coreProperties>
</file>