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83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84" r:id="rId11"/>
    <p:sldId id="277" r:id="rId12"/>
    <p:sldId id="285" r:id="rId13"/>
    <p:sldId id="278" r:id="rId14"/>
    <p:sldId id="279" r:id="rId15"/>
    <p:sldId id="280" r:id="rId16"/>
    <p:sldId id="290" r:id="rId17"/>
    <p:sldId id="287" r:id="rId18"/>
    <p:sldId id="288" r:id="rId19"/>
    <p:sldId id="289" r:id="rId20"/>
    <p:sldId id="281" r:id="rId21"/>
    <p:sldId id="282" r:id="rId22"/>
    <p:sldId id="291" r:id="rId23"/>
    <p:sldId id="286" r:id="rId24"/>
    <p:sldId id="270" r:id="rId2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7"/>
      <p:bold r:id="rId28"/>
    </p:embeddedFont>
    <p:embeddedFont>
      <p:font typeface="Source Code Pro" panose="020B0509030403020204" pitchFamily="49" charset="0"/>
      <p:regular r:id="rId29"/>
      <p:bold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4mS3AjZLr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Aktéři v kofliktech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BSSn4451 Konceptualizace konfliktu a terorismu</a:t>
            </a:r>
          </a:p>
          <a:p>
            <a:r>
              <a:rPr lang="cs-CZ" dirty="0"/>
              <a:t>03/10/2023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229E-5F90-D3F1-9C20-AFBB773E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428" y="292850"/>
            <a:ext cx="3687871" cy="801000"/>
          </a:xfrm>
        </p:spPr>
        <p:txBody>
          <a:bodyPr/>
          <a:lstStyle/>
          <a:p>
            <a:r>
              <a:rPr lang="cs-CZ" dirty="0"/>
              <a:t>Typologie podle </a:t>
            </a:r>
            <a:r>
              <a:rPr lang="cs-CZ" dirty="0" err="1"/>
              <a:t>Ezrow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3110B8-F82E-EBA4-9A95-9EB26C515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1BEEDB-D1B5-6619-F8AA-2EF36A7D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8" y="80550"/>
            <a:ext cx="4004562" cy="49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283A3-6D90-C658-5D7E-87FBCF21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Povstalectví/</a:t>
            </a:r>
            <a:r>
              <a:rPr lang="cs-CZ" dirty="0" err="1"/>
              <a:t>Insurgency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2D7EFD-5DC9-5A56-0DF0-B73710CBE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262" y="901650"/>
            <a:ext cx="8520600" cy="3340200"/>
          </a:xfrm>
        </p:spPr>
        <p:txBody>
          <a:bodyPr/>
          <a:lstStyle/>
          <a:p>
            <a:r>
              <a:rPr lang="cs-CZ" altLang="cs-CZ" dirty="0"/>
              <a:t>Primárním </a:t>
            </a:r>
            <a:r>
              <a:rPr lang="cs-CZ" altLang="cs-CZ" dirty="0" err="1"/>
              <a:t>raison</a:t>
            </a:r>
            <a:r>
              <a:rPr lang="cs-CZ" altLang="cs-CZ" dirty="0"/>
              <a:t> </a:t>
            </a:r>
            <a:r>
              <a:rPr lang="cs-CZ" altLang="cs-CZ" dirty="0" err="1"/>
              <a:t>d'être</a:t>
            </a:r>
            <a:r>
              <a:rPr lang="cs-CZ" altLang="cs-CZ" dirty="0"/>
              <a:t> těchto skupin je dosáhnout nějakého politického cíle.</a:t>
            </a:r>
          </a:p>
          <a:p>
            <a:r>
              <a:rPr lang="cs-CZ" altLang="cs-CZ" dirty="0"/>
              <a:t>Teritoriální kontrola.</a:t>
            </a:r>
          </a:p>
          <a:p>
            <a:r>
              <a:rPr lang="cs-CZ" altLang="cs-CZ" dirty="0"/>
              <a:t>Strategie – nepravidelné útoky a opotřebovací válka.</a:t>
            </a:r>
          </a:p>
          <a:p>
            <a:r>
              <a:rPr lang="cs-CZ" altLang="cs-CZ" dirty="0"/>
              <a:t>Hierarchická struktura.</a:t>
            </a:r>
          </a:p>
          <a:p>
            <a:r>
              <a:rPr lang="cs-CZ" altLang="cs-CZ" dirty="0"/>
              <a:t>Hrozba pro legitimitu státu.</a:t>
            </a:r>
          </a:p>
          <a:p>
            <a:r>
              <a:rPr lang="cs-CZ" altLang="cs-CZ" dirty="0"/>
              <a:t>Čtyři základní druhy : </a:t>
            </a:r>
            <a:r>
              <a:rPr lang="cs-CZ" altLang="cs-CZ" b="1" dirty="0"/>
              <a:t>osvobozenecké, separatistické, reformní/revoluční a náboženské/tradiční.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48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F093-6FC7-E575-542E-4069744E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C5BA0A-EAF8-01A0-73B0-4FAF22F29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1B44AF9D-1FEF-352C-5EF5-988FAD05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050" y="0"/>
            <a:ext cx="5871623" cy="4976933"/>
          </a:xfrm>
        </p:spPr>
      </p:pic>
    </p:spTree>
    <p:extLst>
      <p:ext uri="{BB962C8B-B14F-4D97-AF65-F5344CB8AC3E}">
        <p14:creationId xmlns:p14="http://schemas.microsoft.com/office/powerpoint/2010/main" val="109023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C1454-0A1B-D5D9-3265-77649D02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Teroristické skupiny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641CE4-6E6F-C4C9-BCE9-6621854FA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Promyšlená forma politicky motivovaného násilí.</a:t>
            </a:r>
          </a:p>
          <a:p>
            <a:r>
              <a:rPr lang="cs-CZ" altLang="cs-CZ" dirty="0"/>
              <a:t>Postrádají teritoriální charakter.</a:t>
            </a:r>
          </a:p>
          <a:p>
            <a:r>
              <a:rPr lang="cs-CZ" altLang="cs-CZ" dirty="0"/>
              <a:t>Nízká hrozba pro legitimitu státu.</a:t>
            </a:r>
          </a:p>
          <a:p>
            <a:r>
              <a:rPr lang="cs-CZ" altLang="cs-CZ" dirty="0"/>
              <a:t>Strategie – psychologický dopad, šokovat široké publikum, útoky především na civilisty.</a:t>
            </a:r>
          </a:p>
          <a:p>
            <a:r>
              <a:rPr lang="cs-CZ" altLang="cs-CZ" dirty="0"/>
              <a:t>Struktura – v současné době síťová.</a:t>
            </a:r>
          </a:p>
        </p:txBody>
      </p:sp>
    </p:spTree>
    <p:extLst>
      <p:ext uri="{BB962C8B-B14F-4D97-AF65-F5344CB8AC3E}">
        <p14:creationId xmlns:p14="http://schemas.microsoft.com/office/powerpoint/2010/main" val="292398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BC40A-03E8-E1F4-213B-A8466E33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Warlordismus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134FB-C267-628B-3F02-35F8146C6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Především ekonomicky motivované násilí.</a:t>
            </a:r>
          </a:p>
          <a:p>
            <a:r>
              <a:rPr lang="cs-CZ" altLang="cs-CZ" dirty="0"/>
              <a:t>Silný teritoriální charakter.</a:t>
            </a:r>
          </a:p>
          <a:p>
            <a:r>
              <a:rPr lang="cs-CZ" altLang="cs-CZ" dirty="0"/>
              <a:t>Hierarchická struktura.</a:t>
            </a:r>
          </a:p>
          <a:p>
            <a:r>
              <a:rPr lang="cs-CZ" altLang="cs-CZ" dirty="0"/>
              <a:t>Hrozba především pro slabé státy.</a:t>
            </a:r>
          </a:p>
          <a:p>
            <a:r>
              <a:rPr lang="cs-CZ" altLang="cs-CZ" dirty="0"/>
              <a:t>Strategie – záškodnický teror,  nepředvídatelné a náhodné násilí.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13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9D993-A787-07E0-78F2-42A4AE07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Organizované kriminální skupiny a gangy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CDB530-85E0-8127-25A7-8741ABB5E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Ekonomická motivace.</a:t>
            </a:r>
          </a:p>
          <a:p>
            <a:r>
              <a:rPr lang="cs-CZ" altLang="cs-CZ" dirty="0"/>
              <a:t>Často nadnárodní charakter.</a:t>
            </a:r>
          </a:p>
          <a:p>
            <a:r>
              <a:rPr lang="cs-CZ" altLang="cs-CZ" dirty="0"/>
              <a:t>Hierarchická i síťová struktura. </a:t>
            </a:r>
          </a:p>
          <a:p>
            <a:r>
              <a:rPr lang="cs-CZ" altLang="cs-CZ" dirty="0"/>
              <a:t>Strategie – uplatnění násilí pro dosažení ekonomických cílů, snaha vyhnout se pozornosti médií, násilí především v období nejistoty.</a:t>
            </a:r>
          </a:p>
          <a:p>
            <a:r>
              <a:rPr lang="cs-CZ" altLang="cs-CZ" dirty="0"/>
              <a:t>Snaha o podvrácení struktur státu.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17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9CBDD-C1C6-312A-05F8-3622126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06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Definiční znaky OKS (podle </a:t>
            </a:r>
            <a:r>
              <a:rPr lang="cs-CZ" dirty="0" err="1"/>
              <a:t>šmída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05A8A1-7E9D-F71A-1868-9BE47F833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88" y="901650"/>
            <a:ext cx="8520600" cy="3340200"/>
          </a:xfrm>
        </p:spPr>
        <p:txBody>
          <a:bodyPr/>
          <a:lstStyle/>
          <a:p>
            <a:pPr marL="342900" indent="-342900">
              <a:buAutoNum type="alphaLcParenR"/>
            </a:pPr>
            <a:r>
              <a:rPr lang="cs-CZ" dirty="0"/>
              <a:t>hierarchická struktura/organizace</a:t>
            </a:r>
          </a:p>
          <a:p>
            <a:pPr marL="342900" indent="-342900">
              <a:buAutoNum type="alphaLcParenR"/>
            </a:pPr>
            <a:r>
              <a:rPr lang="cs-CZ" dirty="0"/>
              <a:t>kontinuita podnikání</a:t>
            </a:r>
          </a:p>
          <a:p>
            <a:pPr marL="342900" indent="-342900">
              <a:buAutoNum type="alphaLcParenR"/>
            </a:pPr>
            <a:r>
              <a:rPr lang="cs-CZ" dirty="0"/>
              <a:t>korupce</a:t>
            </a:r>
          </a:p>
          <a:p>
            <a:pPr marL="342900" indent="-342900">
              <a:buAutoNum type="alphaLcParenR"/>
            </a:pPr>
            <a:r>
              <a:rPr lang="cs-CZ" dirty="0"/>
              <a:t>násilí</a:t>
            </a:r>
          </a:p>
          <a:p>
            <a:pPr marL="342900" indent="-342900">
              <a:buAutoNum type="alphaLcParenR"/>
            </a:pPr>
            <a:r>
              <a:rPr lang="cs-CZ" dirty="0"/>
              <a:t>nelegální činnost</a:t>
            </a:r>
          </a:p>
          <a:p>
            <a:pPr marL="342900" indent="-342900">
              <a:buAutoNum type="alphaLcParenR"/>
            </a:pPr>
            <a:r>
              <a:rPr lang="cs-CZ" dirty="0"/>
              <a:t>pronikání na ekonomické trhy</a:t>
            </a:r>
          </a:p>
          <a:p>
            <a:pPr marL="342900" indent="-342900">
              <a:buAutoNum type="alphaLcParenR"/>
            </a:pPr>
            <a:r>
              <a:rPr lang="cs-CZ" dirty="0"/>
              <a:t>exkluzivita členství</a:t>
            </a:r>
          </a:p>
          <a:p>
            <a:pPr marL="342900" indent="-342900">
              <a:buAutoNum type="alphaLcParenR"/>
            </a:pPr>
            <a:r>
              <a:rPr lang="cs-CZ" dirty="0"/>
              <a:t>neideologické</a:t>
            </a:r>
          </a:p>
        </p:txBody>
      </p:sp>
    </p:spTree>
    <p:extLst>
      <p:ext uri="{BB962C8B-B14F-4D97-AF65-F5344CB8AC3E}">
        <p14:creationId xmlns:p14="http://schemas.microsoft.com/office/powerpoint/2010/main" val="293459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6C146-D2BE-9DD3-9A31-AB95E117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Jak kategorizovat OKS?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D05883-654F-D47B-144D-37774E416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88" y="507640"/>
            <a:ext cx="8520600" cy="334020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Fickenauer</a:t>
            </a:r>
            <a:r>
              <a:rPr lang="cs-CZ" dirty="0"/>
              <a:t> (2005) – 4 znaky organizovaného zločinu – zločinecká sofistikovanost, strukturovaná organizace, sebeidentifikace a míra reputace.</a:t>
            </a:r>
          </a:p>
          <a:p>
            <a:r>
              <a:rPr lang="cs-CZ" dirty="0"/>
              <a:t> OSN (UNODC) – 8 znaků, 5 základních druhů: standardní hierarchie, regionální hierarchie, cluster/shluk, jádrová skupina a zločinecká síť. </a:t>
            </a:r>
          </a:p>
          <a:p>
            <a:r>
              <a:rPr lang="cs-CZ" dirty="0"/>
              <a:t> Definiční znaky UNODC: struktura, velikost, aktivita, úroveň přeshraničních operací, identita, míra násilí, využívání korupce, politický vliv, pronikání do legitimní ekonomiky a úroveň spolupráce s dalšími organizacemi.</a:t>
            </a:r>
          </a:p>
          <a:p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– mafie, zločinecké sítě, zahraniční aktéři, státem podporované zločinecké sítě</a:t>
            </a:r>
          </a:p>
        </p:txBody>
      </p:sp>
    </p:spTree>
    <p:extLst>
      <p:ext uri="{BB962C8B-B14F-4D97-AF65-F5344CB8AC3E}">
        <p14:creationId xmlns:p14="http://schemas.microsoft.com/office/powerpoint/2010/main" val="385038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2B131-3668-BCCE-7E00-0C31EABB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UNODC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BD8F78-EFA4-C000-3F60-2EFBC735D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59E9D8-A3B7-7E56-B964-5EBD7286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55" y="156291"/>
            <a:ext cx="4596533" cy="1723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9FE2C6-F3DC-5EE6-9C67-725F2CBF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49" y="1766104"/>
            <a:ext cx="3820831" cy="16067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0EA6E3-89F8-8DAF-ADA5-0C1D20DC5C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8268" b="-8268"/>
          <a:stretch/>
        </p:blipFill>
        <p:spPr>
          <a:xfrm>
            <a:off x="119104" y="2760001"/>
            <a:ext cx="3975430" cy="2018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5154943-861C-4F32-F4AB-46344174F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2" b="2839"/>
          <a:stretch/>
        </p:blipFill>
        <p:spPr>
          <a:xfrm>
            <a:off x="5049468" y="3347071"/>
            <a:ext cx="3679823" cy="172370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9E5F058-8B0A-B057-9F83-00091C13C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" y="1352289"/>
            <a:ext cx="4366539" cy="16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7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2CC93-BFB2-C20F-0167-667C0F00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DBEF1D-DF92-BE83-39BC-044A5AB35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BB20AF-E8A1-CA6F-6D1A-D9B52B88B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00" y="1093850"/>
            <a:ext cx="4166822" cy="3566887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1BE78EFF-5CB8-25D3-8127-35DA91FF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85106"/>
            <a:ext cx="4409096" cy="13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287F-D072-A271-BC5F-A7BF8643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VNSA – Obecné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1F7CB5-C9F7-B56D-EDDB-20D54F517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39" y="633943"/>
            <a:ext cx="8520600" cy="3340200"/>
          </a:xfrm>
        </p:spPr>
        <p:txBody>
          <a:bodyPr/>
          <a:lstStyle/>
          <a:p>
            <a:r>
              <a:rPr lang="cs-CZ" dirty="0"/>
              <a:t> Primární, sekundární i terciální aktéři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Spoileři</a:t>
            </a:r>
            <a:r>
              <a:rPr lang="cs-CZ" altLang="cs-CZ" dirty="0"/>
              <a:t>, Zúčastněné vs. konfliktní strany</a:t>
            </a:r>
            <a:endParaRPr lang="cs-CZ" dirty="0"/>
          </a:p>
          <a:p>
            <a:r>
              <a:rPr lang="cs-CZ" dirty="0"/>
              <a:t> VNSA dva základní rysy:</a:t>
            </a:r>
          </a:p>
          <a:p>
            <a:pPr>
              <a:buNone/>
            </a:pPr>
            <a:r>
              <a:rPr lang="cs-CZ" dirty="0"/>
              <a:t>	a) používají násilí k dosažení svých cílů</a:t>
            </a:r>
          </a:p>
          <a:p>
            <a:pPr>
              <a:buNone/>
            </a:pPr>
            <a:r>
              <a:rPr lang="cs-CZ" dirty="0"/>
              <a:t>	b) nejsou integrováni do formalizovaných státních 	struktur</a:t>
            </a:r>
          </a:p>
          <a:p>
            <a:pPr marL="285750" indent="-285750"/>
            <a:r>
              <a:rPr lang="cs-CZ" dirty="0"/>
              <a:t>Násilí, které se týká VNSA, je často popisováno jako nekonvenční</a:t>
            </a:r>
          </a:p>
          <a:p>
            <a:pPr marL="285750" indent="-285750"/>
            <a:r>
              <a:rPr lang="cs-CZ" dirty="0"/>
              <a:t>VNSA zapojení do konfliktu s nízkou intenzitou mohou upřednostňovat status quo před vyjednáváním a mediací</a:t>
            </a:r>
          </a:p>
        </p:txBody>
      </p:sp>
    </p:spTree>
    <p:extLst>
      <p:ext uri="{BB962C8B-B14F-4D97-AF65-F5344CB8AC3E}">
        <p14:creationId xmlns:p14="http://schemas.microsoft.com/office/powerpoint/2010/main" val="306565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8FAB7-3D09-16D7-1DF4-3C091D84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bezpečnostní/vojenské společnosti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54957-175B-5B44-8FC9-937D3E51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792" y="1093850"/>
            <a:ext cx="8520600" cy="3340200"/>
          </a:xfrm>
        </p:spPr>
        <p:txBody>
          <a:bodyPr/>
          <a:lstStyle/>
          <a:p>
            <a:r>
              <a:rPr lang="cs-CZ" altLang="cs-CZ" dirty="0"/>
              <a:t>Ekonomická motivace.</a:t>
            </a:r>
          </a:p>
          <a:p>
            <a:r>
              <a:rPr lang="cs-CZ" altLang="cs-CZ" dirty="0"/>
              <a:t>Teritorialita souvisí s druhem úkolu.</a:t>
            </a:r>
          </a:p>
          <a:p>
            <a:r>
              <a:rPr lang="cs-CZ" altLang="cs-CZ" dirty="0"/>
              <a:t>Hierarchická struktura.</a:t>
            </a:r>
          </a:p>
          <a:p>
            <a:r>
              <a:rPr lang="cs-CZ" altLang="cs-CZ" dirty="0"/>
              <a:t>Strategie – nemají dlouhodobé strategie, vždy záleží na zakázce.</a:t>
            </a:r>
          </a:p>
          <a:p>
            <a:r>
              <a:rPr lang="cs-CZ" altLang="cs-CZ" dirty="0"/>
              <a:t>Mohou ohrožovat monopol státu na použití násilí, neúčinné jako dlouhodobé řešení. </a:t>
            </a:r>
          </a:p>
          <a:p>
            <a:r>
              <a:rPr lang="en-US" altLang="cs-CZ" dirty="0"/>
              <a:t>Military Providing Firms, Military Consulting Firms, Military Supporting Firms</a:t>
            </a:r>
            <a:r>
              <a:rPr lang="cs-CZ" alt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11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8FAB7-3D09-16D7-1DF4-3C091D84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17"/>
            <a:ext cx="9144000" cy="801000"/>
          </a:xfrm>
        </p:spPr>
        <p:txBody>
          <a:bodyPr/>
          <a:lstStyle/>
          <a:p>
            <a:r>
              <a:rPr lang="cs-CZ" dirty="0"/>
              <a:t>Soukromé bezpečnostní/vojenské společnosti a Žoldnéři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54957-175B-5B44-8FC9-937D3E51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58" y="812517"/>
            <a:ext cx="8520600" cy="3340200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Executive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Outcomes</a:t>
            </a:r>
            <a:r>
              <a:rPr lang="cs-CZ" dirty="0">
                <a:solidFill>
                  <a:schemeClr val="bg2"/>
                </a:solidFill>
              </a:rPr>
              <a:t>, </a:t>
            </a:r>
            <a:r>
              <a:rPr lang="cs-CZ" dirty="0" err="1">
                <a:solidFill>
                  <a:schemeClr val="bg2"/>
                </a:solidFill>
              </a:rPr>
              <a:t>Blackwaters</a:t>
            </a:r>
            <a:r>
              <a:rPr lang="cs-CZ" dirty="0">
                <a:solidFill>
                  <a:schemeClr val="bg2"/>
                </a:solidFill>
              </a:rPr>
              <a:t>/</a:t>
            </a:r>
            <a:r>
              <a:rPr lang="cs-CZ" dirty="0" err="1">
                <a:solidFill>
                  <a:schemeClr val="bg2"/>
                </a:solidFill>
              </a:rPr>
              <a:t>Academi</a:t>
            </a:r>
            <a:r>
              <a:rPr lang="cs-CZ" dirty="0">
                <a:solidFill>
                  <a:schemeClr val="bg2"/>
                </a:solidFill>
              </a:rPr>
              <a:t>, Wagnerova skupina.</a:t>
            </a:r>
          </a:p>
          <a:p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United </a:t>
            </a:r>
            <a:r>
              <a:rPr lang="cs-CZ" b="0" i="0" dirty="0" err="1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Nations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b="0" i="0" dirty="0" err="1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Mercenary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b="0" i="0" dirty="0" err="1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Convention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2001/Úmluva OSN o žoldácích z roku 2001 (úmluva se vztahuje na Protokol I Ženevských úmluv, který v čl. 47 odst. 1 stanoví, že žoldák nemůže být zákonným bojovníkem nebo válečným zajatcem).</a:t>
            </a:r>
          </a:p>
          <a:p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Žoldnéř: cizinec, nezávislost – nečlen armády, ekonomická motivace, nejasný/pokoutný nábor, krátkodobé/ad hoc úkoly, využíván pro bojové úkoly</a:t>
            </a:r>
            <a:r>
              <a:rPr lang="cs-CZ" b="0" i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 </a:t>
            </a:r>
            <a:r>
              <a:rPr lang="cs-CZ" b="0" i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hlinkClick r:id="rId2"/>
              </a:rPr>
              <a:t>https</a:t>
            </a:r>
            <a:r>
              <a:rPr lang="cs-CZ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hlinkClick r:id="rId2"/>
              </a:rPr>
              <a:t>://www.youtube.com/watch?v=R4mS3AjZLr0</a:t>
            </a:r>
            <a:endParaRPr lang="cs-CZ" b="0" i="0" dirty="0">
              <a:solidFill>
                <a:srgbClr val="000000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>
              <a:buNone/>
            </a:pPr>
            <a:endParaRPr lang="cs-CZ" b="0" i="0" dirty="0">
              <a:solidFill>
                <a:srgbClr val="000000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12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7D9F3-0DDC-4268-98CA-FE1580BB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Montreux</a:t>
            </a:r>
            <a:r>
              <a:rPr lang="cs-CZ" dirty="0"/>
              <a:t> dokument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C084DD-C9A7-48DA-8DF2-09972D0A2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C5D05C-38F2-4935-A204-9A7C9D8F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78" y="1317625"/>
            <a:ext cx="67722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994EF-2EB5-CD4D-B532-B1EBD9C7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" y="-102346"/>
            <a:ext cx="9307551" cy="801000"/>
          </a:xfrm>
        </p:spPr>
        <p:txBody>
          <a:bodyPr/>
          <a:lstStyle/>
          <a:p>
            <a:r>
              <a:rPr lang="cs-CZ" sz="4000" dirty="0"/>
              <a:t>Paramilitární jednotky vs. Pro-Provládní/politické milice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2150C8-B787-9B27-8C9D-A0BEBF65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4" y="552167"/>
            <a:ext cx="8520600" cy="3340200"/>
          </a:xfrm>
        </p:spPr>
        <p:txBody>
          <a:bodyPr/>
          <a:lstStyle/>
          <a:p>
            <a:r>
              <a:rPr lang="cs-CZ" dirty="0"/>
              <a:t> PJ - </a:t>
            </a:r>
            <a:r>
              <a:rPr lang="cs-CZ" dirty="0" err="1"/>
              <a:t>polomilitarizované</a:t>
            </a:r>
            <a:r>
              <a:rPr lang="cs-CZ" dirty="0"/>
              <a:t> síly, jejichž organizační struktura, taktika, výcvik, subkultura a (často) funkce jsou podobné jako u profesionální armády, avšak nejsou součástí formálních ozbrojených sil státu. </a:t>
            </a:r>
          </a:p>
          <a:p>
            <a:r>
              <a:rPr lang="cs-CZ" dirty="0"/>
              <a:t> </a:t>
            </a:r>
            <a:r>
              <a:rPr lang="cs-CZ" dirty="0" err="1"/>
              <a:t>Raleigh</a:t>
            </a:r>
            <a:r>
              <a:rPr lang="cs-CZ" dirty="0"/>
              <a:t> - Tři druhy </a:t>
            </a:r>
            <a:r>
              <a:rPr lang="cs-CZ" dirty="0" err="1"/>
              <a:t>PM:Local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providers</a:t>
            </a:r>
            <a:r>
              <a:rPr lang="cs-CZ" dirty="0"/>
              <a:t>,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 a </a:t>
            </a:r>
            <a:r>
              <a:rPr lang="cs-CZ" dirty="0" err="1"/>
              <a:t>Competition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r>
              <a:rPr lang="cs-CZ" dirty="0" err="1"/>
              <a:t>Böhmelt</a:t>
            </a:r>
            <a:r>
              <a:rPr lang="cs-CZ" dirty="0"/>
              <a:t> &amp; </a:t>
            </a:r>
            <a:r>
              <a:rPr lang="cs-CZ" dirty="0" err="1"/>
              <a:t>Clayton</a:t>
            </a:r>
            <a:r>
              <a:rPr lang="cs-CZ" dirty="0"/>
              <a:t>:</a:t>
            </a:r>
          </a:p>
        </p:txBody>
      </p:sp>
      <p:pic>
        <p:nvPicPr>
          <p:cNvPr id="4" name="Obrázek 3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03341422-D11D-BDC8-7983-1498C819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0" y="3425253"/>
            <a:ext cx="7075820" cy="1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3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Typologie účastníků válek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119" y="57145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00000"/>
              </a:lnSpc>
            </a:pPr>
            <a:r>
              <a:rPr lang="cs-CZ" altLang="cs-CZ" sz="800" dirty="0">
                <a:solidFill>
                  <a:schemeClr val="accent1"/>
                </a:solidFill>
              </a:rPr>
              <a:t>1. Příslušníci ozbrojených sil dle mezinárodního práva: </a:t>
            </a:r>
          </a:p>
          <a:p>
            <a:pPr marL="171450" indent="-17145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sz="800" dirty="0">
                <a:solidFill>
                  <a:schemeClr val="accent1"/>
                </a:solidFill>
              </a:rPr>
              <a:t> </a:t>
            </a:r>
            <a:r>
              <a:rPr lang="cs-CZ" altLang="cs-CZ" sz="800" dirty="0" err="1">
                <a:solidFill>
                  <a:schemeClr val="accent1"/>
                </a:solidFill>
              </a:rPr>
              <a:t>Kombatanti</a:t>
            </a:r>
            <a:r>
              <a:rPr lang="cs-CZ" altLang="cs-CZ" sz="800" dirty="0">
                <a:solidFill>
                  <a:schemeClr val="accent1"/>
                </a:solidFill>
              </a:rPr>
              <a:t> – příslušníci pravidelných nebo nepravidelných ozbrojených sil</a:t>
            </a:r>
          </a:p>
          <a:p>
            <a:pPr marL="171450" indent="-17145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sz="800" dirty="0">
                <a:solidFill>
                  <a:schemeClr val="accent1"/>
                </a:solidFill>
              </a:rPr>
              <a:t> </a:t>
            </a:r>
            <a:r>
              <a:rPr lang="cs-CZ" altLang="cs-CZ" sz="800" dirty="0" err="1">
                <a:solidFill>
                  <a:schemeClr val="accent1"/>
                </a:solidFill>
              </a:rPr>
              <a:t>Nekombatanti</a:t>
            </a:r>
            <a:r>
              <a:rPr lang="cs-CZ" altLang="cs-CZ" sz="800" dirty="0">
                <a:solidFill>
                  <a:schemeClr val="accent1"/>
                </a:solidFill>
              </a:rPr>
              <a:t> – nejsou určeni k bojovým úkolům (lékaři, duchovní). </a:t>
            </a:r>
          </a:p>
          <a:p>
            <a:pPr marL="171450" indent="-171450">
              <a:lnSpc>
                <a:spcPct val="100000"/>
              </a:lnSpc>
            </a:pPr>
            <a:r>
              <a:rPr lang="cs-CZ" altLang="cs-CZ" sz="800" dirty="0">
                <a:solidFill>
                  <a:schemeClr val="accent1"/>
                </a:solidFill>
              </a:rPr>
              <a:t>2. Civilisté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800" dirty="0">
                <a:solidFill>
                  <a:schemeClr val="accent1"/>
                </a:solidFill>
              </a:rPr>
              <a:t> Reální bojovníci v soudobých válkách: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konvenční vojáci,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povstalci a partyzáni (rebelové, guerilla, </a:t>
            </a:r>
            <a:r>
              <a:rPr lang="cs-CZ" altLang="cs-CZ" sz="800" dirty="0" err="1">
                <a:solidFill>
                  <a:schemeClr val="accent1"/>
                </a:solidFill>
              </a:rPr>
              <a:t>insurgency</a:t>
            </a:r>
            <a:r>
              <a:rPr lang="cs-CZ" altLang="cs-CZ" sz="800" dirty="0">
                <a:solidFill>
                  <a:schemeClr val="accent1"/>
                </a:solidFill>
              </a:rPr>
              <a:t>) 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teroristé,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žoldnéři, PSC/PMC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zahraniční dobrovolníci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 err="1">
                <a:solidFill>
                  <a:schemeClr val="accent1"/>
                </a:solidFill>
              </a:rPr>
              <a:t>warlordi</a:t>
            </a:r>
            <a:r>
              <a:rPr lang="cs-CZ" altLang="cs-CZ" sz="800" dirty="0">
                <a:solidFill>
                  <a:schemeClr val="accent1"/>
                </a:solidFill>
              </a:rPr>
              <a:t>,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dětští vojáci 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paramilitární jednotky a </a:t>
            </a:r>
            <a:r>
              <a:rPr lang="cs-CZ" altLang="cs-CZ" sz="800" dirty="0" err="1">
                <a:solidFill>
                  <a:schemeClr val="accent1"/>
                </a:solidFill>
              </a:rPr>
              <a:t>death</a:t>
            </a:r>
            <a:r>
              <a:rPr lang="cs-CZ" altLang="cs-CZ" sz="800" dirty="0">
                <a:solidFill>
                  <a:schemeClr val="accent1"/>
                </a:solidFill>
              </a:rPr>
              <a:t> </a:t>
            </a:r>
            <a:r>
              <a:rPr lang="cs-CZ" altLang="cs-CZ" sz="800" dirty="0" err="1">
                <a:solidFill>
                  <a:schemeClr val="accent1"/>
                </a:solidFill>
              </a:rPr>
              <a:t>squads</a:t>
            </a:r>
            <a:endParaRPr lang="cs-CZ" altLang="cs-CZ" sz="8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milice</a:t>
            </a:r>
          </a:p>
          <a:p>
            <a:pPr marL="285750" indent="-285750"/>
            <a:endParaRPr lang="c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07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Faktory mající vliv na vzestup VNSA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227" y="901650"/>
            <a:ext cx="8520600" cy="3306077"/>
          </a:xfrm>
        </p:spPr>
        <p:txBody>
          <a:bodyPr/>
          <a:lstStyle/>
          <a:p>
            <a:r>
              <a:rPr lang="cs-CZ" dirty="0"/>
              <a:t> Pokles bipolarity a vznik globalizovaného světa.</a:t>
            </a:r>
          </a:p>
          <a:p>
            <a:r>
              <a:rPr lang="cs-CZ" dirty="0"/>
              <a:t> Socioekonomické faktory a absence služeb.</a:t>
            </a:r>
          </a:p>
          <a:p>
            <a:r>
              <a:rPr lang="cs-CZ" dirty="0"/>
              <a:t> Represivní politika.</a:t>
            </a:r>
          </a:p>
          <a:p>
            <a:r>
              <a:rPr lang="cs-CZ" dirty="0"/>
              <a:t> Chudoba a příjmové nerovnosti.</a:t>
            </a:r>
          </a:p>
          <a:p>
            <a:r>
              <a:rPr lang="cs-CZ" dirty="0"/>
              <a:t> Slabost bezpečnostních institucí.</a:t>
            </a:r>
          </a:p>
          <a:p>
            <a:r>
              <a:rPr lang="cs-CZ" dirty="0"/>
              <a:t> Zhroucení státu.</a:t>
            </a:r>
          </a:p>
          <a:p>
            <a:r>
              <a:rPr lang="cs-CZ" dirty="0"/>
              <a:t> Individuální faktory (venkov vs. město, věk, vzdělání, socioekonomický status, nezaměstnanost, sociálně psychologická úroveň, aj.)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20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18958-203B-FA40-205A-09B1EE7D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VNSA podle </a:t>
            </a:r>
            <a:r>
              <a:rPr lang="cs-CZ" dirty="0" err="1"/>
              <a:t>williamse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DBF9FB-079D-9F03-786E-47E8ECDCB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Povstalci/</a:t>
            </a:r>
            <a:r>
              <a:rPr lang="cs-CZ" altLang="cs-CZ" dirty="0" err="1"/>
              <a:t>Insurgency</a:t>
            </a:r>
            <a:endParaRPr lang="cs-CZ" altLang="cs-CZ" dirty="0"/>
          </a:p>
          <a:p>
            <a:r>
              <a:rPr lang="cs-CZ" altLang="cs-CZ" dirty="0"/>
              <a:t> Milice</a:t>
            </a:r>
          </a:p>
          <a:p>
            <a:r>
              <a:rPr lang="cs-CZ" altLang="cs-CZ" dirty="0"/>
              <a:t> Paramilitární jednotky</a:t>
            </a:r>
          </a:p>
          <a:p>
            <a:r>
              <a:rPr lang="cs-CZ" altLang="cs-CZ" dirty="0"/>
              <a:t> Teroristické skupiny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Warlordi</a:t>
            </a:r>
            <a:endParaRPr lang="cs-CZ" altLang="cs-CZ" dirty="0"/>
          </a:p>
          <a:p>
            <a:r>
              <a:rPr lang="cs-CZ" altLang="cs-CZ" dirty="0"/>
              <a:t> OKS a gangy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49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4F8B9-7917-2B50-5ADC-5CD5CACF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Rozlišující znaky podle </a:t>
            </a:r>
            <a:r>
              <a:rPr lang="cs-CZ" dirty="0" err="1"/>
              <a:t>Williamse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283A9E-5A5A-3E02-EED8-713704377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Motivace a smysl.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Síla a oblast působnosti.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Způsob získávání zdrojů a financí.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Organizační struktura.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Role násilí.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Vztah mezi VNSA a státními autoritami.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Role, kterou VNSA plní pro členy a podporovatele.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83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67908-B0BC-E20D-C07A-E5A4FB85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podle </a:t>
            </a:r>
            <a:r>
              <a:rPr lang="cs-CZ" dirty="0" err="1"/>
              <a:t>Schneckenera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4A8498-28B6-C1D9-265F-697CA59EC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B991ED-C1BF-BD6F-B62D-6FAA1F9B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935215"/>
            <a:ext cx="6150769" cy="38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9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18F53-48B0-362D-B3E7-B66AC028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podle </a:t>
            </a:r>
            <a:r>
              <a:rPr lang="cs-CZ" dirty="0" err="1"/>
              <a:t>Ezrow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F2A920-1D0A-DCD7-8AB1-B68D552CD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accent1"/>
                </a:solidFill>
              </a:rPr>
              <a:t>Rozlišující znaky: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accent1"/>
                </a:solidFill>
              </a:rPr>
              <a:t>A</a:t>
            </a:r>
            <a:r>
              <a:rPr lang="cs-CZ" altLang="cs-CZ" sz="1200" dirty="0">
                <a:solidFill>
                  <a:schemeClr val="accent1"/>
                </a:solidFill>
              </a:rPr>
              <a:t>) Primární motivace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B) Primární metoda dosažení cílů (strategie a taktika)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C) Organizační struktura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D) Zdroje financování a podpory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E) Rozsah skupiny a její potencionální dopad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rgbClr val="FF0000"/>
                </a:solidFill>
              </a:rPr>
              <a:t>F) Oběti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rgbClr val="FF0000"/>
                </a:solidFill>
              </a:rPr>
              <a:t>G) Legitimita a popularita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altLang="cs-CZ" sz="12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07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D3686-8473-D61F-7A99-20D00C8E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podle </a:t>
            </a:r>
            <a:r>
              <a:rPr lang="cs-CZ" dirty="0" err="1"/>
              <a:t>Ezrow</a:t>
            </a:r>
            <a:r>
              <a:rPr lang="cs-CZ" dirty="0"/>
              <a:t> – základní VNSA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382159-0042-DE19-2469-283E2BFE6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Povstalci(</a:t>
            </a:r>
            <a:r>
              <a:rPr lang="cs-CZ" altLang="cs-CZ" dirty="0" err="1"/>
              <a:t>Insurgency</a:t>
            </a:r>
            <a:r>
              <a:rPr lang="cs-CZ" altLang="cs-CZ" dirty="0"/>
              <a:t>) x partyzáni/guerilla</a:t>
            </a:r>
          </a:p>
          <a:p>
            <a:r>
              <a:rPr lang="cs-CZ" altLang="cs-CZ" dirty="0"/>
              <a:t> Teroristické skupiny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Warlordi</a:t>
            </a:r>
            <a:r>
              <a:rPr lang="cs-CZ" altLang="cs-CZ" dirty="0"/>
              <a:t> a </a:t>
            </a:r>
            <a:r>
              <a:rPr lang="cs-CZ" altLang="cs-CZ" dirty="0" err="1"/>
              <a:t>maraudeři</a:t>
            </a:r>
            <a:r>
              <a:rPr lang="cs-CZ" altLang="cs-CZ" dirty="0"/>
              <a:t>/soldateska </a:t>
            </a:r>
          </a:p>
          <a:p>
            <a:r>
              <a:rPr lang="cs-CZ" altLang="cs-CZ" dirty="0"/>
              <a:t> Soukromé vojenské společnosti a paramilitární jednotky</a:t>
            </a:r>
          </a:p>
          <a:p>
            <a:r>
              <a:rPr lang="cs-CZ" altLang="cs-CZ" dirty="0"/>
              <a:t> OKS a gangy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745929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909</Words>
  <Application>Microsoft Office PowerPoint</Application>
  <PresentationFormat>Předvádění na obrazovce (16:9)</PresentationFormat>
  <Paragraphs>125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Amatic SC</vt:lpstr>
      <vt:lpstr>Arial</vt:lpstr>
      <vt:lpstr>Source Code Pro</vt:lpstr>
      <vt:lpstr>Wingdings</vt:lpstr>
      <vt:lpstr>Beach Day</vt:lpstr>
      <vt:lpstr>Aktéři v kofliktech</vt:lpstr>
      <vt:lpstr>VNSA – Obecné info</vt:lpstr>
      <vt:lpstr>Typologie účastníků válek</vt:lpstr>
      <vt:lpstr>Faktory mající vliv na vzestup VNSA</vt:lpstr>
      <vt:lpstr>Typologie VNSA podle williamse</vt:lpstr>
      <vt:lpstr>Rozlišující znaky podle Williamse</vt:lpstr>
      <vt:lpstr>Typologie podle Schneckenera</vt:lpstr>
      <vt:lpstr>Typologie podle Ezrow</vt:lpstr>
      <vt:lpstr>Typologie podle Ezrow – základní VNSA</vt:lpstr>
      <vt:lpstr>Typologie podle Ezrow</vt:lpstr>
      <vt:lpstr>Povstalectví/Insurgency</vt:lpstr>
      <vt:lpstr>Prezentace aplikace PowerPoint</vt:lpstr>
      <vt:lpstr>Teroristické skupiny</vt:lpstr>
      <vt:lpstr>Warlordismus</vt:lpstr>
      <vt:lpstr>Organizované kriminální skupiny a gangy</vt:lpstr>
      <vt:lpstr>Definiční znaky OKS (podle šmída)</vt:lpstr>
      <vt:lpstr>Jak kategorizovat OKS?</vt:lpstr>
      <vt:lpstr>Typologie UNODC</vt:lpstr>
      <vt:lpstr>Global Organized Crime Index</vt:lpstr>
      <vt:lpstr>Soukromé bezpečnostní/vojenské společnosti</vt:lpstr>
      <vt:lpstr>Soukromé bezpečnostní/vojenské společnosti a Žoldnéři</vt:lpstr>
      <vt:lpstr>Montreux dokument</vt:lpstr>
      <vt:lpstr>Paramilitární jednotky vs. Pro-Provládní/politické milice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dc:creator>Lucie Konečná</dc:creator>
  <cp:lastModifiedBy>Ucitel</cp:lastModifiedBy>
  <cp:revision>83</cp:revision>
  <dcterms:modified xsi:type="dcterms:W3CDTF">2023-10-03T11:58:45Z</dcterms:modified>
</cp:coreProperties>
</file>