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2"/>
  </p:notesMasterIdLst>
  <p:sldIdLst>
    <p:sldId id="256" r:id="rId2"/>
    <p:sldId id="307" r:id="rId3"/>
    <p:sldId id="322" r:id="rId4"/>
    <p:sldId id="323" r:id="rId5"/>
    <p:sldId id="324" r:id="rId6"/>
    <p:sldId id="308" r:id="rId7"/>
    <p:sldId id="309" r:id="rId8"/>
    <p:sldId id="310" r:id="rId9"/>
    <p:sldId id="312" r:id="rId10"/>
    <p:sldId id="311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0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A32D12F-D361-436C-AEBB-AD40B59D4430}">
          <p14:sldIdLst>
            <p14:sldId id="256"/>
            <p14:sldId id="307"/>
            <p14:sldId id="322"/>
            <p14:sldId id="323"/>
            <p14:sldId id="324"/>
            <p14:sldId id="308"/>
            <p14:sldId id="309"/>
            <p14:sldId id="310"/>
            <p14:sldId id="312"/>
            <p14:sldId id="311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7CA97E-6B30-46FD-88FC-806B2039994B}" v="9" dt="2023-09-23T16:30:53.2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89565" autoAdjust="0"/>
  </p:normalViewPr>
  <p:slideViewPr>
    <p:cSldViewPr snapToGrid="0">
      <p:cViewPr varScale="1">
        <p:scale>
          <a:sx n="74" d="100"/>
          <a:sy n="74" d="100"/>
        </p:scale>
        <p:origin x="9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onečná" userId="e77d300807919a1d" providerId="LiveId" clId="{E9CAF9D1-F387-4622-96FF-3AF5D3BC9123}"/>
    <pc:docChg chg="undo custSel modSld">
      <pc:chgData name="Lucie Konečná" userId="e77d300807919a1d" providerId="LiveId" clId="{E9CAF9D1-F387-4622-96FF-3AF5D3BC9123}" dt="2023-09-04T09:28:54.163" v="46" actId="20577"/>
      <pc:docMkLst>
        <pc:docMk/>
      </pc:docMkLst>
      <pc:sldChg chg="modSp mod">
        <pc:chgData name="Lucie Konečná" userId="e77d300807919a1d" providerId="LiveId" clId="{E9CAF9D1-F387-4622-96FF-3AF5D3BC9123}" dt="2023-09-04T09:28:54.163" v="46" actId="20577"/>
        <pc:sldMkLst>
          <pc:docMk/>
          <pc:sldMk cId="2497236001" sldId="256"/>
        </pc:sldMkLst>
        <pc:spChg chg="mod">
          <ac:chgData name="Lucie Konečná" userId="e77d300807919a1d" providerId="LiveId" clId="{E9CAF9D1-F387-4622-96FF-3AF5D3BC9123}" dt="2023-09-04T09:28:54.163" v="46" actId="20577"/>
          <ac:spMkLst>
            <pc:docMk/>
            <pc:sldMk cId="2497236001" sldId="256"/>
            <ac:spMk id="3" creationId="{25C607AE-408D-4A1E-8B41-B0D674A46CCD}"/>
          </ac:spMkLst>
        </pc:spChg>
      </pc:sldChg>
      <pc:sldChg chg="addSp delSp modSp mod">
        <pc:chgData name="Lucie Konečná" userId="e77d300807919a1d" providerId="LiveId" clId="{E9CAF9D1-F387-4622-96FF-3AF5D3BC9123}" dt="2023-09-04T09:26:55.642" v="31" actId="1076"/>
        <pc:sldMkLst>
          <pc:docMk/>
          <pc:sldMk cId="2232813351" sldId="308"/>
        </pc:sldMkLst>
        <pc:spChg chg="mod">
          <ac:chgData name="Lucie Konečná" userId="e77d300807919a1d" providerId="LiveId" clId="{E9CAF9D1-F387-4622-96FF-3AF5D3BC9123}" dt="2023-09-04T09:03:53.681" v="12" actId="1076"/>
          <ac:spMkLst>
            <pc:docMk/>
            <pc:sldMk cId="2232813351" sldId="308"/>
            <ac:spMk id="2" creationId="{6A91188A-0ECE-1A19-C6CE-E098559ADE2B}"/>
          </ac:spMkLst>
        </pc:spChg>
        <pc:spChg chg="add del mod">
          <ac:chgData name="Lucie Konečná" userId="e77d300807919a1d" providerId="LiveId" clId="{E9CAF9D1-F387-4622-96FF-3AF5D3BC9123}" dt="2023-09-04T09:20:30.932" v="16"/>
          <ac:spMkLst>
            <pc:docMk/>
            <pc:sldMk cId="2232813351" sldId="308"/>
            <ac:spMk id="5" creationId="{BFB913BD-AE5B-1942-FE52-8ECBDDC1AB05}"/>
          </ac:spMkLst>
        </pc:spChg>
        <pc:graphicFrameChg chg="add del mod">
          <ac:chgData name="Lucie Konečná" userId="e77d300807919a1d" providerId="LiveId" clId="{E9CAF9D1-F387-4622-96FF-3AF5D3BC9123}" dt="2023-09-04T09:20:30.932" v="16"/>
          <ac:graphicFrameMkLst>
            <pc:docMk/>
            <pc:sldMk cId="2232813351" sldId="308"/>
            <ac:graphicFrameMk id="6" creationId="{DD3EDFC3-1C49-20B0-601A-9EB49ABAE016}"/>
          </ac:graphicFrameMkLst>
        </pc:graphicFrameChg>
        <pc:picChg chg="del mod">
          <ac:chgData name="Lucie Konečná" userId="e77d300807919a1d" providerId="LiveId" clId="{E9CAF9D1-F387-4622-96FF-3AF5D3BC9123}" dt="2023-09-04T09:20:27.746" v="14" actId="478"/>
          <ac:picMkLst>
            <pc:docMk/>
            <pc:sldMk cId="2232813351" sldId="308"/>
            <ac:picMk id="4" creationId="{73C4C37D-B233-95F0-14FE-43ADD1640EFC}"/>
          </ac:picMkLst>
        </pc:picChg>
        <pc:picChg chg="add del mod">
          <ac:chgData name="Lucie Konečná" userId="e77d300807919a1d" providerId="LiveId" clId="{E9CAF9D1-F387-4622-96FF-3AF5D3BC9123}" dt="2023-09-04T09:24:17.169" v="20" actId="478"/>
          <ac:picMkLst>
            <pc:docMk/>
            <pc:sldMk cId="2232813351" sldId="308"/>
            <ac:picMk id="9" creationId="{41921FD5-B421-900D-D124-088B5C91BDCB}"/>
          </ac:picMkLst>
        </pc:picChg>
        <pc:picChg chg="add mod">
          <ac:chgData name="Lucie Konečná" userId="e77d300807919a1d" providerId="LiveId" clId="{E9CAF9D1-F387-4622-96FF-3AF5D3BC9123}" dt="2023-09-04T09:26:55.642" v="31" actId="1076"/>
          <ac:picMkLst>
            <pc:docMk/>
            <pc:sldMk cId="2232813351" sldId="308"/>
            <ac:picMk id="11" creationId="{75AB2D6B-E17E-8A7F-26DC-B4D93CE455D6}"/>
          </ac:picMkLst>
        </pc:picChg>
      </pc:sldChg>
      <pc:sldChg chg="modSp mod">
        <pc:chgData name="Lucie Konečná" userId="e77d300807919a1d" providerId="LiveId" clId="{E9CAF9D1-F387-4622-96FF-3AF5D3BC9123}" dt="2023-09-04T08:54:57.304" v="11" actId="20577"/>
        <pc:sldMkLst>
          <pc:docMk/>
          <pc:sldMk cId="199864291" sldId="319"/>
        </pc:sldMkLst>
        <pc:spChg chg="mod">
          <ac:chgData name="Lucie Konečná" userId="e77d300807919a1d" providerId="LiveId" clId="{E9CAF9D1-F387-4622-96FF-3AF5D3BC9123}" dt="2023-09-04T08:54:57.304" v="11" actId="20577"/>
          <ac:spMkLst>
            <pc:docMk/>
            <pc:sldMk cId="199864291" sldId="319"/>
            <ac:spMk id="2" creationId="{668DBD81-9954-E4E3-E72F-42CDA16B5213}"/>
          </ac:spMkLst>
        </pc:spChg>
      </pc:sldChg>
      <pc:sldChg chg="addSp delSp modSp mod">
        <pc:chgData name="Lucie Konečná" userId="e77d300807919a1d" providerId="LiveId" clId="{E9CAF9D1-F387-4622-96FF-3AF5D3BC9123}" dt="2023-09-04T09:27:14.835" v="38" actId="14100"/>
        <pc:sldMkLst>
          <pc:docMk/>
          <pc:sldMk cId="2813591620" sldId="322"/>
        </pc:sldMkLst>
        <pc:picChg chg="add del mod">
          <ac:chgData name="Lucie Konečná" userId="e77d300807919a1d" providerId="LiveId" clId="{E9CAF9D1-F387-4622-96FF-3AF5D3BC9123}" dt="2023-09-04T09:26:46.569" v="28" actId="22"/>
          <ac:picMkLst>
            <pc:docMk/>
            <pc:sldMk cId="2813591620" sldId="322"/>
            <ac:picMk id="4" creationId="{6B6C1EEB-616C-B32B-82EE-C4D2EE0B16CD}"/>
          </ac:picMkLst>
        </pc:picChg>
        <pc:picChg chg="add mod">
          <ac:chgData name="Lucie Konečná" userId="e77d300807919a1d" providerId="LiveId" clId="{E9CAF9D1-F387-4622-96FF-3AF5D3BC9123}" dt="2023-09-04T09:27:14.835" v="38" actId="14100"/>
          <ac:picMkLst>
            <pc:docMk/>
            <pc:sldMk cId="2813591620" sldId="322"/>
            <ac:picMk id="8" creationId="{1576FB15-A453-26A2-B281-78B72B3AFC82}"/>
          </ac:picMkLst>
        </pc:picChg>
        <pc:picChg chg="add del">
          <ac:chgData name="Lucie Konečná" userId="e77d300807919a1d" providerId="LiveId" clId="{E9CAF9D1-F387-4622-96FF-3AF5D3BC9123}" dt="2023-09-04T09:26:57.467" v="32" actId="478"/>
          <ac:picMkLst>
            <pc:docMk/>
            <pc:sldMk cId="2813591620" sldId="322"/>
            <ac:picMk id="9" creationId="{3A0CCCD2-6DD0-3474-487B-024A7B5D9EFA}"/>
          </ac:picMkLst>
        </pc:picChg>
      </pc:sldChg>
    </pc:docChg>
  </pc:docChgLst>
  <pc:docChgLst>
    <pc:chgData name="Lucie Konečná" userId="e77d300807919a1d" providerId="LiveId" clId="{CB7CA97E-6B30-46FD-88FC-806B2039994B}"/>
    <pc:docChg chg="undo custSel addSld modSld sldOrd modSection">
      <pc:chgData name="Lucie Konečná" userId="e77d300807919a1d" providerId="LiveId" clId="{CB7CA97E-6B30-46FD-88FC-806B2039994B}" dt="2023-09-23T16:34:07.129" v="161" actId="20577"/>
      <pc:docMkLst>
        <pc:docMk/>
      </pc:docMkLst>
      <pc:sldChg chg="modAnim">
        <pc:chgData name="Lucie Konečná" userId="e77d300807919a1d" providerId="LiveId" clId="{CB7CA97E-6B30-46FD-88FC-806B2039994B}" dt="2023-09-23T16:30:53.267" v="154"/>
        <pc:sldMkLst>
          <pc:docMk/>
          <pc:sldMk cId="2232813351" sldId="308"/>
        </pc:sldMkLst>
      </pc:sldChg>
      <pc:sldChg chg="modSp mod">
        <pc:chgData name="Lucie Konečná" userId="e77d300807919a1d" providerId="LiveId" clId="{CB7CA97E-6B30-46FD-88FC-806B2039994B}" dt="2023-09-23T16:34:07.129" v="161" actId="20577"/>
        <pc:sldMkLst>
          <pc:docMk/>
          <pc:sldMk cId="2899332345" sldId="309"/>
        </pc:sldMkLst>
        <pc:spChg chg="mod">
          <ac:chgData name="Lucie Konečná" userId="e77d300807919a1d" providerId="LiveId" clId="{CB7CA97E-6B30-46FD-88FC-806B2039994B}" dt="2023-09-23T16:34:07.129" v="161" actId="20577"/>
          <ac:spMkLst>
            <pc:docMk/>
            <pc:sldMk cId="2899332345" sldId="309"/>
            <ac:spMk id="3" creationId="{246F503D-7F9E-74B5-1B4C-B90486E6586E}"/>
          </ac:spMkLst>
        </pc:spChg>
      </pc:sldChg>
      <pc:sldChg chg="modSp mod">
        <pc:chgData name="Lucie Konečná" userId="e77d300807919a1d" providerId="LiveId" clId="{CB7CA97E-6B30-46FD-88FC-806B2039994B}" dt="2023-09-23T14:02:45.562" v="143" actId="20577"/>
        <pc:sldMkLst>
          <pc:docMk/>
          <pc:sldMk cId="709157181" sldId="314"/>
        </pc:sldMkLst>
        <pc:spChg chg="mod">
          <ac:chgData name="Lucie Konečná" userId="e77d300807919a1d" providerId="LiveId" clId="{CB7CA97E-6B30-46FD-88FC-806B2039994B}" dt="2023-09-23T14:02:45.562" v="143" actId="20577"/>
          <ac:spMkLst>
            <pc:docMk/>
            <pc:sldMk cId="709157181" sldId="314"/>
            <ac:spMk id="3" creationId="{0D728977-BCFF-C685-EA8D-5CCA6C2797D8}"/>
          </ac:spMkLst>
        </pc:spChg>
      </pc:sldChg>
      <pc:sldChg chg="modSp mod">
        <pc:chgData name="Lucie Konečná" userId="e77d300807919a1d" providerId="LiveId" clId="{CB7CA97E-6B30-46FD-88FC-806B2039994B}" dt="2023-09-23T14:03:33.264" v="145" actId="20577"/>
        <pc:sldMkLst>
          <pc:docMk/>
          <pc:sldMk cId="1992316373" sldId="316"/>
        </pc:sldMkLst>
        <pc:spChg chg="mod">
          <ac:chgData name="Lucie Konečná" userId="e77d300807919a1d" providerId="LiveId" clId="{CB7CA97E-6B30-46FD-88FC-806B2039994B}" dt="2023-09-23T14:03:33.264" v="145" actId="20577"/>
          <ac:spMkLst>
            <pc:docMk/>
            <pc:sldMk cId="1992316373" sldId="316"/>
            <ac:spMk id="3" creationId="{7F77BC2B-A6A7-915F-C207-D4919372DBC4}"/>
          </ac:spMkLst>
        </pc:spChg>
      </pc:sldChg>
      <pc:sldChg chg="addSp modSp">
        <pc:chgData name="Lucie Konečná" userId="e77d300807919a1d" providerId="LiveId" clId="{CB7CA97E-6B30-46FD-88FC-806B2039994B}" dt="2023-09-23T14:34:04.257" v="149" actId="14100"/>
        <pc:sldMkLst>
          <pc:docMk/>
          <pc:sldMk cId="199864291" sldId="319"/>
        </pc:sldMkLst>
        <pc:picChg chg="add mod">
          <ac:chgData name="Lucie Konečná" userId="e77d300807919a1d" providerId="LiveId" clId="{CB7CA97E-6B30-46FD-88FC-806B2039994B}" dt="2023-09-23T14:34:04.257" v="149" actId="14100"/>
          <ac:picMkLst>
            <pc:docMk/>
            <pc:sldMk cId="199864291" sldId="319"/>
            <ac:picMk id="1026" creationId="{F088C2BE-BE0D-A0E0-9DCE-2616BC2C9DB5}"/>
          </ac:picMkLst>
        </pc:picChg>
      </pc:sldChg>
      <pc:sldChg chg="addSp modSp mod ord">
        <pc:chgData name="Lucie Konečná" userId="e77d300807919a1d" providerId="LiveId" clId="{CB7CA97E-6B30-46FD-88FC-806B2039994B}" dt="2023-09-23T16:20:52.777" v="151"/>
        <pc:sldMkLst>
          <pc:docMk/>
          <pc:sldMk cId="2813591620" sldId="322"/>
        </pc:sldMkLst>
        <pc:picChg chg="add mod">
          <ac:chgData name="Lucie Konečná" userId="e77d300807919a1d" providerId="LiveId" clId="{CB7CA97E-6B30-46FD-88FC-806B2039994B}" dt="2023-09-23T10:35:49.414" v="12" actId="14100"/>
          <ac:picMkLst>
            <pc:docMk/>
            <pc:sldMk cId="2813591620" sldId="322"/>
            <ac:picMk id="3" creationId="{96146102-93F3-52BA-E777-71CC047C0DB0}"/>
          </ac:picMkLst>
        </pc:picChg>
        <pc:picChg chg="mod">
          <ac:chgData name="Lucie Konečná" userId="e77d300807919a1d" providerId="LiveId" clId="{CB7CA97E-6B30-46FD-88FC-806B2039994B}" dt="2023-09-23T10:35:37.799" v="9" actId="1076"/>
          <ac:picMkLst>
            <pc:docMk/>
            <pc:sldMk cId="2813591620" sldId="322"/>
            <ac:picMk id="8" creationId="{1576FB15-A453-26A2-B281-78B72B3AFC82}"/>
          </ac:picMkLst>
        </pc:picChg>
      </pc:sldChg>
      <pc:sldChg chg="addSp delSp modSp new mod">
        <pc:chgData name="Lucie Konečná" userId="e77d300807919a1d" providerId="LiveId" clId="{CB7CA97E-6B30-46FD-88FC-806B2039994B}" dt="2023-09-23T10:33:43.299" v="8" actId="122"/>
        <pc:sldMkLst>
          <pc:docMk/>
          <pc:sldMk cId="3164116273" sldId="323"/>
        </pc:sldMkLst>
        <pc:spChg chg="mod">
          <ac:chgData name="Lucie Konečná" userId="e77d300807919a1d" providerId="LiveId" clId="{CB7CA97E-6B30-46FD-88FC-806B2039994B}" dt="2023-09-23T10:33:43.299" v="8" actId="122"/>
          <ac:spMkLst>
            <pc:docMk/>
            <pc:sldMk cId="3164116273" sldId="323"/>
            <ac:spMk id="2" creationId="{B00A0B93-AF20-50F2-CC70-8EA28F811FED}"/>
          </ac:spMkLst>
        </pc:spChg>
        <pc:spChg chg="del">
          <ac:chgData name="Lucie Konečná" userId="e77d300807919a1d" providerId="LiveId" clId="{CB7CA97E-6B30-46FD-88FC-806B2039994B}" dt="2023-09-23T10:33:21.931" v="1"/>
          <ac:spMkLst>
            <pc:docMk/>
            <pc:sldMk cId="3164116273" sldId="323"/>
            <ac:spMk id="3" creationId="{7EF61FAD-F3D9-1135-F981-8C999FA530BE}"/>
          </ac:spMkLst>
        </pc:spChg>
        <pc:picChg chg="add mod">
          <ac:chgData name="Lucie Konečná" userId="e77d300807919a1d" providerId="LiveId" clId="{CB7CA97E-6B30-46FD-88FC-806B2039994B}" dt="2023-09-23T10:33:29.794" v="3" actId="1076"/>
          <ac:picMkLst>
            <pc:docMk/>
            <pc:sldMk cId="3164116273" sldId="323"/>
            <ac:picMk id="4" creationId="{B4C58F4C-455A-8907-3871-930D5544076C}"/>
          </ac:picMkLst>
        </pc:picChg>
      </pc:sldChg>
      <pc:sldChg chg="addSp modSp new mod">
        <pc:chgData name="Lucie Konečná" userId="e77d300807919a1d" providerId="LiveId" clId="{CB7CA97E-6B30-46FD-88FC-806B2039994B}" dt="2023-09-23T10:40:26.961" v="17" actId="1076"/>
        <pc:sldMkLst>
          <pc:docMk/>
          <pc:sldMk cId="16812413" sldId="324"/>
        </pc:sldMkLst>
        <pc:picChg chg="add mod">
          <ac:chgData name="Lucie Konečná" userId="e77d300807919a1d" providerId="LiveId" clId="{CB7CA97E-6B30-46FD-88FC-806B2039994B}" dt="2023-09-23T10:40:26.961" v="17" actId="1076"/>
          <ac:picMkLst>
            <pc:docMk/>
            <pc:sldMk cId="16812413" sldId="324"/>
            <ac:picMk id="5" creationId="{A358761A-AC64-CF3C-0865-FD2EBA0B6D4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E1F37-4FCE-444B-AC2B-A21C6770713B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103DE-920A-48A0-9B40-F678CA472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56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49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705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49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47790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2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69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49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71991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02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05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88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98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648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265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69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A7B29-9B37-4611-AC5F-07E7BD4F6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045" y="1525692"/>
            <a:ext cx="8635641" cy="3543780"/>
          </a:xfrm>
        </p:spPr>
        <p:txBody>
          <a:bodyPr/>
          <a:lstStyle/>
          <a:p>
            <a:r>
              <a:rPr lang="cs-CZ" sz="6000" b="1" dirty="0"/>
              <a:t>Konceptualizace konfliktu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C607AE-408D-4A1E-8B41-B0D674A46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560" y="5459764"/>
            <a:ext cx="6947671" cy="1283936"/>
          </a:xfrm>
        </p:spPr>
        <p:txBody>
          <a:bodyPr>
            <a:normAutofit/>
          </a:bodyPr>
          <a:lstStyle/>
          <a:p>
            <a:r>
              <a:rPr lang="cs-CZ" dirty="0"/>
              <a:t>Lucie Konečná </a:t>
            </a:r>
          </a:p>
          <a:p>
            <a:r>
              <a:rPr lang="cs-CZ" dirty="0"/>
              <a:t>BSSn4451 Konceptualizace konfliktu a terorismu</a:t>
            </a:r>
          </a:p>
          <a:p>
            <a:r>
              <a:rPr lang="cs-CZ"/>
              <a:t>26/9/2023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723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7CE35-4441-C44F-035A-7A20FBD74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4643"/>
          </a:xfrm>
        </p:spPr>
        <p:txBody>
          <a:bodyPr/>
          <a:lstStyle/>
          <a:p>
            <a:pPr algn="ctr"/>
            <a:r>
              <a:rPr lang="cs-CZ" dirty="0"/>
              <a:t>Krize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BAFCBE-2FE1-C1A5-8662-4767EDD85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331843"/>
            <a:ext cx="9601200" cy="3581400"/>
          </a:xfrm>
        </p:spPr>
        <p:txBody>
          <a:bodyPr/>
          <a:lstStyle/>
          <a:p>
            <a:pPr marL="285750" indent="-285750" algn="just"/>
            <a:r>
              <a:rPr lang="cs-CZ" altLang="cs-CZ" b="1" dirty="0"/>
              <a:t>Krize:</a:t>
            </a:r>
            <a:r>
              <a:rPr lang="cs-CZ" altLang="cs-CZ" dirty="0"/>
              <a:t> Situace vážného, ale ne vždy transparentního narušení fungování určitého systému či jeho části, spojená s potřebou adekvátního rozhodnutí a řešení (Hlaváč 2002: 108).</a:t>
            </a:r>
          </a:p>
          <a:p>
            <a:pPr marL="285750" indent="-285750" algn="just"/>
            <a:endParaRPr lang="cs-CZ" altLang="cs-CZ" dirty="0"/>
          </a:p>
          <a:p>
            <a:pPr marL="285750" indent="-285750" algn="just"/>
            <a:endParaRPr lang="cs-CZ" altLang="cs-CZ" dirty="0"/>
          </a:p>
          <a:p>
            <a:pPr marL="285750" indent="-285750"/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CAEC140-4807-CDEB-E0C1-1B2FDE031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041" y="2278270"/>
            <a:ext cx="7495228" cy="41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45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FE5D02-49B0-52E2-CFD2-4D6E31A5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18" y="0"/>
            <a:ext cx="9601200" cy="805070"/>
          </a:xfrm>
        </p:spPr>
        <p:txBody>
          <a:bodyPr/>
          <a:lstStyle/>
          <a:p>
            <a:pPr algn="ctr"/>
            <a:r>
              <a:rPr lang="cs-CZ" dirty="0"/>
              <a:t>Typologie konfliktů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728977-BCFF-C685-EA8D-5CCA6C279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818" y="944216"/>
            <a:ext cx="9601200" cy="5913783"/>
          </a:xfrm>
        </p:spPr>
        <p:txBody>
          <a:bodyPr/>
          <a:lstStyle/>
          <a:p>
            <a:r>
              <a:rPr lang="cs-CZ" dirty="0" err="1"/>
              <a:t>Mollerova</a:t>
            </a:r>
            <a:r>
              <a:rPr lang="cs-CZ" dirty="0"/>
              <a:t> typologie konfliktu.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altLang="cs-CZ" dirty="0"/>
              <a:t>Transnacionalizace konfliktu – způsoby.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4FEA6736-6EE5-DB2A-ED5A-B8BF86FAB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737983"/>
              </p:ext>
            </p:extLst>
          </p:nvPr>
        </p:nvGraphicFramePr>
        <p:xfrm>
          <a:off x="1985120" y="1828800"/>
          <a:ext cx="8649748" cy="27782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29574">
                  <a:extLst>
                    <a:ext uri="{9D8B030D-6E8A-4147-A177-3AD203B41FA5}">
                      <a16:colId xmlns:a16="http://schemas.microsoft.com/office/drawing/2014/main" val="1673964216"/>
                    </a:ext>
                  </a:extLst>
                </a:gridCol>
                <a:gridCol w="1729574">
                  <a:extLst>
                    <a:ext uri="{9D8B030D-6E8A-4147-A177-3AD203B41FA5}">
                      <a16:colId xmlns:a16="http://schemas.microsoft.com/office/drawing/2014/main" val="2066852219"/>
                    </a:ext>
                  </a:extLst>
                </a:gridCol>
                <a:gridCol w="1729574">
                  <a:extLst>
                    <a:ext uri="{9D8B030D-6E8A-4147-A177-3AD203B41FA5}">
                      <a16:colId xmlns:a16="http://schemas.microsoft.com/office/drawing/2014/main" val="2281161638"/>
                    </a:ext>
                  </a:extLst>
                </a:gridCol>
                <a:gridCol w="1730513">
                  <a:extLst>
                    <a:ext uri="{9D8B030D-6E8A-4147-A177-3AD203B41FA5}">
                      <a16:colId xmlns:a16="http://schemas.microsoft.com/office/drawing/2014/main" val="551391906"/>
                    </a:ext>
                  </a:extLst>
                </a:gridCol>
                <a:gridCol w="1730513">
                  <a:extLst>
                    <a:ext uri="{9D8B030D-6E8A-4147-A177-3AD203B41FA5}">
                      <a16:colId xmlns:a16="http://schemas.microsoft.com/office/drawing/2014/main" val="42546339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TYPY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MEZINÁRODNÍ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TRANSNAC.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VNITROSTÁTNÍ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MEZILIDSKÉ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4893459"/>
                  </a:ext>
                </a:extLst>
              </a:tr>
              <a:tr h="1622103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NÁSILNÉ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Válka, studená válka, ostatní ozbrojené konflikty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Vojenská intervence, podpora ozbrojených povstalců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Občanské války, ozbrojená povstání, genocida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Násilí na ženách, zneužívání dětí, vražda, násilné tretsné činy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4579967"/>
                  </a:ext>
                </a:extLst>
              </a:tr>
              <a:tr h="973262"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NENÁSILNÉ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Politické spory, hospodářské války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Sankce, diplomacie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Politický boj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Slovní spory, diskriminace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031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32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FE5D02-49B0-52E2-CFD2-4D6E31A5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18" y="0"/>
            <a:ext cx="9601200" cy="805070"/>
          </a:xfrm>
        </p:spPr>
        <p:txBody>
          <a:bodyPr/>
          <a:lstStyle/>
          <a:p>
            <a:pPr algn="ctr"/>
            <a:r>
              <a:rPr lang="cs-CZ" dirty="0"/>
              <a:t>Typologie konfliktů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728977-BCFF-C685-EA8D-5CCA6C279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818" y="944216"/>
            <a:ext cx="9601200" cy="4542183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r>
              <a:rPr lang="cs-CZ" altLang="cs-CZ" b="1" dirty="0"/>
              <a:t>Podle umístění (geografické roviny): </a:t>
            </a:r>
            <a:r>
              <a:rPr lang="cs-CZ" altLang="cs-CZ" dirty="0"/>
              <a:t>mezinárodní, transnacionální, vnitrostátní, či mezilidské.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endParaRPr lang="cs-CZ" altLang="cs-CZ" dirty="0"/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r>
              <a:rPr lang="cs-CZ" altLang="cs-CZ" b="1" dirty="0"/>
              <a:t>Podle použitých prostředků</a:t>
            </a:r>
            <a:r>
              <a:rPr lang="cs-CZ" altLang="cs-CZ" dirty="0"/>
              <a:t>: násilné, nenásilné (ozbrojené, neozbrojené).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endParaRPr lang="cs-CZ" altLang="cs-CZ" b="1" dirty="0"/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r>
              <a:rPr lang="cs-CZ" altLang="cs-CZ" b="1" dirty="0"/>
              <a:t>Podle příčin</a:t>
            </a:r>
            <a:r>
              <a:rPr lang="cs-CZ" altLang="cs-CZ" dirty="0"/>
              <a:t>: teritoriální, mocenské, konstituční, ideologické, ekonomické atd.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endParaRPr lang="cs-CZ" altLang="cs-CZ" dirty="0"/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r>
              <a:rPr lang="cs-CZ" altLang="cs-CZ" sz="2000" b="1" dirty="0"/>
              <a:t>Podle síly/intenzity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000" b="1" dirty="0"/>
              <a:t>	- </a:t>
            </a:r>
            <a:r>
              <a:rPr lang="cs-CZ" altLang="cs-CZ" sz="1900" dirty="0">
                <a:latin typeface="+mj-lt"/>
              </a:rPr>
              <a:t>konflikt nízké, střední a nebo vysoké intenzity (válka)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1900" dirty="0">
                <a:latin typeface="+mj-lt"/>
              </a:rPr>
              <a:t>	- latentní -- krize -- vážné krize – válka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9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- Walter Kemp rozlišuje další typy konfliktů – etablované, sporadické a horké konflikty</a:t>
            </a:r>
            <a:endParaRPr lang="cs-CZ" altLang="cs-CZ" sz="1900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b="1" dirty="0"/>
              <a:t>5)     Podle aktérů – </a:t>
            </a:r>
            <a:r>
              <a:rPr lang="cs-CZ" altLang="cs-CZ" dirty="0"/>
              <a:t>nestátní, vnitrostátní a mezistátní.</a:t>
            </a:r>
            <a:endParaRPr lang="cs-CZ" altLang="cs-CZ" sz="2000" b="1" dirty="0"/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endParaRPr lang="cs-CZ" altLang="cs-CZ" dirty="0"/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09157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F3E91F-BDAE-ABF2-49FC-4B5431BEC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Příčiny konfliktů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C75782-1CDF-355C-6C6B-E178665AF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321904"/>
            <a:ext cx="9667461" cy="3617844"/>
          </a:xfrm>
        </p:spPr>
        <p:txBody>
          <a:bodyPr/>
          <a:lstStyle/>
          <a:p>
            <a:r>
              <a:rPr lang="cs-CZ" dirty="0" err="1"/>
              <a:t>Greed</a:t>
            </a:r>
            <a:r>
              <a:rPr lang="cs-CZ" dirty="0"/>
              <a:t> vs. </a:t>
            </a:r>
            <a:r>
              <a:rPr lang="cs-CZ" dirty="0" err="1"/>
              <a:t>Grievance</a:t>
            </a:r>
            <a:r>
              <a:rPr lang="cs-CZ" dirty="0"/>
              <a:t>  x konflikt hodnot vs. konflikt zájmů.</a:t>
            </a:r>
          </a:p>
          <a:p>
            <a:r>
              <a:rPr lang="cs-CZ" dirty="0"/>
              <a:t>Kimberleyský  proces - https://www.celnisprava.cz/cz/evropska-unie/kimberleysky-proces/Stranky/seznam-ucastniku-kimberleyskeho-procesu.aspx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6011ED0-977A-3140-9BDF-7A57C1688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8" t="38361" r="24107" b="42062"/>
          <a:stretch>
            <a:fillRect/>
          </a:stretch>
        </p:blipFill>
        <p:spPr bwMode="auto">
          <a:xfrm>
            <a:off x="1719500" y="3367778"/>
            <a:ext cx="9177101" cy="280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618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AB716-7F03-FC9C-7688-1E07EDA3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Příčiny konfliktů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77BC2B-A6A7-915F-C207-D4919372D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9" y="1384024"/>
            <a:ext cx="9601200" cy="3581400"/>
          </a:xfrm>
        </p:spPr>
        <p:txBody>
          <a:bodyPr>
            <a:normAutofit/>
          </a:bodyPr>
          <a:lstStyle/>
          <a:p>
            <a:pPr>
              <a:tabLst>
                <a:tab pos="457200" algn="l"/>
              </a:tabLst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Collier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jeho příčiny konfliktu:</a:t>
            </a:r>
          </a:p>
          <a:p>
            <a:pPr marL="530352" lvl="1" indent="0">
              <a:buNone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vyjádření starých křivd, jichž se na sobě dané skupiny dopouštěly</a:t>
            </a:r>
          </a:p>
          <a:p>
            <a:pPr marL="530352" lvl="1" indent="0">
              <a:buNone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ekonomická nerovnost a následná frustrace</a:t>
            </a:r>
          </a:p>
          <a:p>
            <a:pPr marL="530352" lvl="1" indent="0">
              <a:buNone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slabá právní ochrana či slabé dodržování práva</a:t>
            </a:r>
          </a:p>
          <a:p>
            <a:pPr marL="530352" lvl="1" indent="0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neadekvátní ekonomická politika vlády</a:t>
            </a:r>
          </a:p>
          <a:p>
            <a:pPr>
              <a:tabLst>
                <a:tab pos="457200" algn="l"/>
              </a:tabLst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Rupeshinge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530352" lvl="1" indent="0">
              <a:buNone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konflikty o zdroje a suroviny</a:t>
            </a:r>
          </a:p>
          <a:p>
            <a:pPr marL="530352" lvl="1" indent="0">
              <a:buNone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konflikty o nadvládu a moc</a:t>
            </a:r>
          </a:p>
          <a:p>
            <a:pPr marL="530352" lvl="1" indent="0">
              <a:buNone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ideologické konflikty</a:t>
            </a:r>
          </a:p>
          <a:p>
            <a:pPr marL="530352" lvl="1" indent="0">
              <a:buNone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identitární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konflikty</a:t>
            </a:r>
          </a:p>
        </p:txBody>
      </p:sp>
    </p:spTree>
    <p:extLst>
      <p:ext uri="{BB962C8B-B14F-4D97-AF65-F5344CB8AC3E}">
        <p14:creationId xmlns:p14="http://schemas.microsoft.com/office/powerpoint/2010/main" val="1992316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FDE37-A561-7576-4118-2FF4F7E3A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Dynamika konfliktů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1BDBD0B-5D46-7F3E-7FCB-9E83A3C7D1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0333" y="1950645"/>
            <a:ext cx="7398310" cy="3679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274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FB848A-7528-7CC7-116E-C395DD45C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Nejčastější druhy řešení konfliktů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F1B6B0-1660-2A27-73AB-917C3E0F8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38300"/>
            <a:ext cx="9601200" cy="3581400"/>
          </a:xfrm>
        </p:spPr>
        <p:txBody>
          <a:bodyPr/>
          <a:lstStyle/>
          <a:p>
            <a:r>
              <a:rPr lang="cs-CZ" dirty="0"/>
              <a:t> Nejčastější formy: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Strany konfliktu změní priority své politiky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Rozdělení statku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Obchod „kus za kus“ 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Sdílená kontrola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Přenechání kontroly třetí straně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Volba mechanismu třetí stranou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Ponechání konfliktu svému osudu, odsunutí do pozadí 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Donucení třetí stranou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266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8DBD81-9954-E4E3-E72F-42CDA16B5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Pasti konfliktů (a rozvoje)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3C063B-18B5-FDC2-05F2-FB04F8A4A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58567"/>
            <a:ext cx="9601200" cy="3581400"/>
          </a:xfrm>
        </p:spPr>
        <p:txBody>
          <a:bodyPr/>
          <a:lstStyle/>
          <a:p>
            <a:r>
              <a:rPr lang="cs-CZ" dirty="0"/>
              <a:t>Past konfliktu.</a:t>
            </a:r>
          </a:p>
          <a:p>
            <a:endParaRPr lang="cs-CZ" dirty="0"/>
          </a:p>
          <a:p>
            <a:r>
              <a:rPr lang="cs-CZ" dirty="0"/>
              <a:t>Past přírodních zdrojů.</a:t>
            </a:r>
          </a:p>
          <a:p>
            <a:endParaRPr lang="cs-CZ" dirty="0"/>
          </a:p>
          <a:p>
            <a:r>
              <a:rPr lang="cs-CZ" dirty="0"/>
              <a:t>Past vnitrozemského státu se špatnými sousedy.</a:t>
            </a:r>
          </a:p>
          <a:p>
            <a:endParaRPr lang="cs-CZ" dirty="0"/>
          </a:p>
          <a:p>
            <a:r>
              <a:rPr lang="cs-CZ" dirty="0"/>
              <a:t>Past špatné vlády.</a:t>
            </a:r>
          </a:p>
        </p:txBody>
      </p:sp>
      <p:pic>
        <p:nvPicPr>
          <p:cNvPr id="1026" name="Picture 2" descr="Miliarda nejchudších: Proč se některým zemím nedaří a co s tím? - Paul  Collier | Databáze knih">
            <a:extLst>
              <a:ext uri="{FF2B5EF4-FFF2-40B4-BE49-F238E27FC236}">
                <a16:creationId xmlns:a16="http://schemas.microsoft.com/office/drawing/2014/main" id="{F088C2BE-BE0D-A0E0-9DCE-2616BC2C9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258" y="1803390"/>
            <a:ext cx="3500870" cy="490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64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E43161-2688-DC18-28F2-3F33DB60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Zamrznutí konfliktů tzv. </a:t>
            </a:r>
            <a:r>
              <a:rPr lang="cs-CZ" dirty="0" err="1"/>
              <a:t>Frozen</a:t>
            </a:r>
            <a:r>
              <a:rPr lang="cs-CZ" dirty="0"/>
              <a:t> </a:t>
            </a:r>
            <a:r>
              <a:rPr lang="cs-CZ" dirty="0" err="1"/>
              <a:t>conflicts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A8763D-DC7B-3447-102B-4D8A612E5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548" y="1458567"/>
            <a:ext cx="9601200" cy="3581400"/>
          </a:xfrm>
        </p:spPr>
        <p:txBody>
          <a:bodyPr/>
          <a:lstStyle/>
          <a:p>
            <a:r>
              <a:rPr lang="cs-CZ" dirty="0"/>
              <a:t>2 druhy konfliktů: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cs-CZ" sz="20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Nacionálně-separatistické konflikty, kdy separatisté vytvářejí kvazi/de facto stát a usilují o nezávislost na mezinárodně uznávaném státě.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0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Mezivládní konflikt o sporná území, který eskaluje po dlouhých obdobích klidu.</a:t>
            </a:r>
            <a:endParaRPr lang="cs-CZ" dirty="0"/>
          </a:p>
          <a:p>
            <a:r>
              <a:rPr lang="cs-CZ" dirty="0"/>
              <a:t>Pět znaků charakterizujících zamrzlé konflikty: žádné dlouhodobé násilí velkého rozsahu, násilí může kdykoliv eskalovat, příměří bez uzavření dohody, teritorialita, trvají desítky let.</a:t>
            </a:r>
          </a:p>
          <a:p>
            <a:r>
              <a:rPr lang="cs-CZ" dirty="0"/>
              <a:t>Faktory mající vliv na zamrznutí konfliktu.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30352" lvl="1" indent="0">
              <a:buNone/>
            </a:pPr>
            <a:endParaRPr lang="cs-CZ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77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44632-CC26-E28D-589B-C9D131C0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4" y="89245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Přelévání tzv. Spillover efekt konfliktů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C4E2BE-A186-07BB-6EDF-D5B4C0F9B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52126"/>
            <a:ext cx="9601200" cy="3581400"/>
          </a:xfrm>
        </p:spPr>
        <p:txBody>
          <a:bodyPr/>
          <a:lstStyle/>
          <a:p>
            <a:r>
              <a:rPr lang="cs-CZ" dirty="0"/>
              <a:t>Spillover konfliktů vs. Spillover hrozeb.</a:t>
            </a:r>
          </a:p>
          <a:p>
            <a:r>
              <a:rPr lang="cs-CZ" dirty="0"/>
              <a:t>Spillover efekt vs. Difuze konfliktů.</a:t>
            </a:r>
          </a:p>
          <a:p>
            <a:r>
              <a:rPr lang="cs-CZ" i="1" dirty="0"/>
              <a:t>„Spillover efekt je jev, během kterého se konflikt přelévá z jednoho státu do státu sousedního. Do konfliktu v sousedním státě jsou zapojeni někteří aktéři z konfliktu původního a zároveň dochází ke kooperaci těchto aktérů s aktéry místními. Toto přelévání rovněž vykazuje časovou kontinuitu</a:t>
            </a:r>
            <a:r>
              <a:rPr lang="cs-CZ" dirty="0"/>
              <a:t>.“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D480BE8-EBED-2728-F163-C805CC1EC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700" y="2951715"/>
            <a:ext cx="6072992" cy="390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3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7326A-4D5E-8933-6A93-37259EC7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061" y="79513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Uvedení do problematiky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B45AC4-5323-DF00-30BC-3D8105D72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061" y="954157"/>
            <a:ext cx="9601200" cy="3581400"/>
          </a:xfrm>
        </p:spPr>
        <p:txBody>
          <a:bodyPr/>
          <a:lstStyle/>
          <a:p>
            <a:endParaRPr lang="en-A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D9A5CF09-C1BD-8DCB-D3F0-535248069B30}"/>
              </a:ext>
            </a:extLst>
          </p:cNvPr>
          <p:cNvSpPr txBox="1">
            <a:spLocks/>
          </p:cNvSpPr>
          <p:nvPr/>
        </p:nvSpPr>
        <p:spPr bwMode="auto">
          <a:xfrm>
            <a:off x="1133061" y="1192903"/>
            <a:ext cx="6275388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300"/>
              </a:spcBef>
              <a:buClr>
                <a:srgbClr val="0BD0D9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Georgia" panose="02040502050405020303" pitchFamily="18" charset="0"/>
              </a:defRPr>
            </a:lvl9pPr>
          </a:lstStyle>
          <a:p>
            <a:r>
              <a:rPr lang="cs-CZ" altLang="cs-CZ"/>
              <a:t>UCDP</a:t>
            </a:r>
          </a:p>
          <a:p>
            <a:r>
              <a:rPr lang="cs-CZ" altLang="cs-CZ"/>
              <a:t>HIIK</a:t>
            </a:r>
          </a:p>
          <a:p>
            <a:endParaRPr lang="cs-CZ" altLang="cs-CZ"/>
          </a:p>
        </p:txBody>
      </p:sp>
      <p:pic>
        <p:nvPicPr>
          <p:cNvPr id="5" name="Zástupný symbol pro obsah 1">
            <a:extLst>
              <a:ext uri="{FF2B5EF4-FFF2-40B4-BE49-F238E27FC236}">
                <a16:creationId xmlns:a16="http://schemas.microsoft.com/office/drawing/2014/main" id="{80171490-FEE1-B2F6-0E84-A54E684FA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0412" y="1381664"/>
            <a:ext cx="8011353" cy="479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46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BCB29-3F25-4405-A1D0-B56D1171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313" y="2771077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cs-CZ" sz="6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8334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A9F7F-332D-25B9-5D10-F32550AF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HIIK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BB0D858-76C6-1188-F7B9-16DE9D554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239" y="156127"/>
            <a:ext cx="4191000" cy="2152650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8DFB358-CB70-7D6A-96CE-6977B0612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734" y="79927"/>
            <a:ext cx="4371975" cy="23050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576FB15-A453-26A2-B281-78B72B3AF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383" y="2467612"/>
            <a:ext cx="7524507" cy="423426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6146102-93F3-52BA-E777-71CC047C0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201" y="2308777"/>
            <a:ext cx="4222038" cy="224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9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A0B93-AF20-50F2-CC70-8EA28F81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Uvedení do problematiky </a:t>
            </a:r>
            <a:endParaRPr lang="cs-CZ" b="1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B4C58F4C-455A-8907-3871-930D55440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26" y="1569027"/>
            <a:ext cx="10229792" cy="5088082"/>
          </a:xfrm>
        </p:spPr>
      </p:pic>
    </p:spTree>
    <p:extLst>
      <p:ext uri="{BB962C8B-B14F-4D97-AF65-F5344CB8AC3E}">
        <p14:creationId xmlns:p14="http://schemas.microsoft.com/office/powerpoint/2010/main" val="3164116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AFFFD-9B72-83AE-94AE-863742D1A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5708B1-6D1E-D135-5A9A-EB0302DEB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58761A-AC64-CF3C-0865-FD2EBA0B6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81" y="156505"/>
            <a:ext cx="11291264" cy="670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91188A-0ECE-1A19-C6CE-E098559A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636" y="83127"/>
            <a:ext cx="9601200" cy="87464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Statistický přehled</a:t>
            </a:r>
            <a:br>
              <a:rPr lang="cs-CZ" dirty="0"/>
            </a:b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3EA7F49-5E2E-DE64-D31D-A31AB897E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010" y="1381609"/>
            <a:ext cx="4268470" cy="4880384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FB913BD-AE5B-1942-FE52-8ECBDDC1A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5AB2D6B-E17E-8A7F-26DC-B4D93CE45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13" y="1486887"/>
            <a:ext cx="6691397" cy="466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A00735-8137-B27D-B271-30902CFA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Definice konfliktu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6F503D-7F9E-74B5-1B4C-B90486E65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38299"/>
            <a:ext cx="9601200" cy="4046883"/>
          </a:xfrm>
        </p:spPr>
        <p:txBody>
          <a:bodyPr>
            <a:normAutofit/>
          </a:bodyPr>
          <a:lstStyle/>
          <a:p>
            <a:pPr algn="just"/>
            <a:r>
              <a:rPr lang="cs-CZ" sz="2000" b="1" u="sng" dirty="0"/>
              <a:t>Konflikt:</a:t>
            </a:r>
            <a:r>
              <a:rPr lang="cs-CZ" sz="2000" dirty="0"/>
              <a:t> Sociální situace, kdy v tomtéž okamžiku minimálně dva aktéři usilují o získání téhož statku, kterého není dostatek pro uspokojení poptávky všech aktérů (</a:t>
            </a:r>
            <a:r>
              <a:rPr lang="cs-CZ" sz="2000" dirty="0" err="1"/>
              <a:t>Waisová</a:t>
            </a:r>
            <a:r>
              <a:rPr lang="cs-CZ" sz="2000" dirty="0"/>
              <a:t> 2005: 35).</a:t>
            </a:r>
          </a:p>
          <a:p>
            <a:pPr algn="just"/>
            <a:r>
              <a:rPr lang="cs-CZ" sz="2000" dirty="0"/>
              <a:t> </a:t>
            </a:r>
            <a:r>
              <a:rPr lang="cs-CZ" sz="2000" b="1" u="sng" dirty="0"/>
              <a:t>Politický </a:t>
            </a:r>
            <a:r>
              <a:rPr lang="cs-CZ" sz="2000" b="1" u="sng"/>
              <a:t>konflikt: </a:t>
            </a:r>
            <a:r>
              <a:rPr lang="cs-CZ" sz="2000"/>
              <a:t>střet </a:t>
            </a:r>
            <a:r>
              <a:rPr lang="cs-CZ" sz="2000" dirty="0"/>
              <a:t>překrývajících se hodnot a témat (nezávislost, hranice, přístup k moci) mezi min. dvěma aktéry (státy, skupiny států, organizace), kteří jsou rozhodnuti prosazovat svůj zájem. „Jedna ze stran musí být stát“ (</a:t>
            </a:r>
            <a:r>
              <a:rPr lang="cs-CZ" sz="2000" dirty="0" err="1"/>
              <a:t>Waisová</a:t>
            </a:r>
            <a:r>
              <a:rPr lang="cs-CZ" sz="2000" dirty="0"/>
              <a:t> 2005: 36).</a:t>
            </a:r>
          </a:p>
          <a:p>
            <a:pPr algn="just"/>
            <a:r>
              <a:rPr lang="cs-CZ" sz="2000" dirty="0"/>
              <a:t> </a:t>
            </a:r>
            <a:r>
              <a:rPr lang="cs-CZ" sz="2000" b="1" u="sng" dirty="0"/>
              <a:t>Ozbrojený konflikt: </a:t>
            </a:r>
            <a:r>
              <a:rPr lang="cs-CZ" sz="2000" dirty="0"/>
              <a:t>politický konflikt (v rámci politicko-vědní disciplíny), během nějž bylo alespoň jednou stranou použito ozbrojené násilí.</a:t>
            </a:r>
            <a:endParaRPr lang="cs-CZ" sz="2000" b="1" u="sng" dirty="0"/>
          </a:p>
          <a:p>
            <a:pPr algn="just"/>
            <a:r>
              <a:rPr lang="cs-CZ" sz="2000" dirty="0"/>
              <a:t> Co musí být přítomno u konfliktu?</a:t>
            </a:r>
          </a:p>
          <a:p>
            <a:pPr algn="just"/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33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9601D-0F43-FD70-BF25-2DAD9C03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017" y="0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Válka – Co je to válka?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B3967-949D-6759-494F-C0BC82215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243" y="1043609"/>
            <a:ext cx="9601200" cy="5367130"/>
          </a:xfrm>
        </p:spPr>
        <p:txBody>
          <a:bodyPr>
            <a:normAutofit/>
          </a:bodyPr>
          <a:lstStyle/>
          <a:p>
            <a:r>
              <a:rPr lang="cs-CZ" dirty="0"/>
              <a:t>Ozbrojený konflikt za použití kolektivního násilí.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/>
              <a:t>Sun </a:t>
            </a:r>
            <a:r>
              <a:rPr lang="cs-CZ" dirty="0" err="1"/>
              <a:t>Tzu</a:t>
            </a:r>
            <a:r>
              <a:rPr lang="cs-CZ" dirty="0"/>
              <a:t> (Umění války): válka je největší věcí státu, je místem života a smrti, je cestou k přežití a zkáze.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/>
              <a:t>Carl von </a:t>
            </a:r>
            <a:r>
              <a:rPr lang="cs-CZ" dirty="0" err="1"/>
              <a:t>Clausewitz</a:t>
            </a:r>
            <a:r>
              <a:rPr lang="cs-CZ" dirty="0"/>
              <a:t>: válka jako pokračování politiky jinými prostředky, nástrojem politiky.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err="1"/>
              <a:t>Hedley</a:t>
            </a:r>
            <a:r>
              <a:rPr lang="cs-CZ" dirty="0"/>
              <a:t> Bull: válka je organizované násilí vykonávané politickými jednotkami proti sobě navzájem.</a:t>
            </a:r>
          </a:p>
          <a:p>
            <a:pPr marL="395478" indent="-28575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dirty="0"/>
          </a:p>
          <a:p>
            <a:pPr marL="395478" indent="-28575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>
                <a:solidFill>
                  <a:schemeClr val="tx1"/>
                </a:solidFill>
              </a:rPr>
              <a:t>Nejednotnost definice, splnění kvantitativních a kvalitativních kritérií. </a:t>
            </a:r>
          </a:p>
          <a:p>
            <a:pPr marL="395478" indent="-28575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dirty="0"/>
          </a:p>
          <a:p>
            <a:pPr marL="395478" indent="-28575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>
                <a:solidFill>
                  <a:schemeClr val="tx1"/>
                </a:solidFill>
              </a:rPr>
              <a:t>Vymezení podle Smolík, Šmíd a kol. a </a:t>
            </a:r>
            <a:r>
              <a:rPr lang="cs-CZ" dirty="0" err="1">
                <a:solidFill>
                  <a:schemeClr val="tx1"/>
                </a:solidFill>
              </a:rPr>
              <a:t>Holsti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marL="109728" indent="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dirty="0">
              <a:solidFill>
                <a:schemeClr val="tx1"/>
              </a:solidFill>
            </a:endParaRPr>
          </a:p>
          <a:p>
            <a:pPr marL="109728" indent="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4829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9601D-0F43-FD70-BF25-2DAD9C03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017" y="0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Válka – Co je to válka?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B3967-949D-6759-494F-C0BC82215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243" y="1043609"/>
            <a:ext cx="9601200" cy="5367130"/>
          </a:xfrm>
        </p:spPr>
        <p:txBody>
          <a:bodyPr>
            <a:normAutofit/>
          </a:bodyPr>
          <a:lstStyle/>
          <a:p>
            <a:pPr marL="452628" indent="-34290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/>
              <a:t>Kvantitativní vymezení – konflikt nízké, střední a vysoké intenzity (válka).</a:t>
            </a:r>
          </a:p>
          <a:p>
            <a:pPr marL="452628" indent="-34290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dirty="0"/>
          </a:p>
          <a:p>
            <a:pPr marL="452628" indent="-34290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/>
              <a:t>Typologie válek</a:t>
            </a:r>
          </a:p>
          <a:p>
            <a:pPr marL="109728" indent="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dirty="0"/>
          </a:p>
          <a:p>
            <a:r>
              <a:rPr lang="cs-CZ" dirty="0"/>
              <a:t>Občanská válka - vnitrostátní konflikt mezi dvěma a více aktéry (jeden z nich je stát).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Kvantitativní a kvalitativní kritéria OS – 4 základní kritéria.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Předpoklady pro vznik občanské války (</a:t>
            </a:r>
            <a:r>
              <a:rPr lang="cs-CZ" dirty="0" err="1"/>
              <a:t>Snyder</a:t>
            </a:r>
            <a:r>
              <a:rPr lang="cs-CZ" dirty="0"/>
              <a:t>, Walter).</a:t>
            </a:r>
          </a:p>
          <a:p>
            <a:pPr marL="0" indent="0">
              <a:buNone/>
            </a:pPr>
            <a:endParaRPr lang="cs-CZ" dirty="0"/>
          </a:p>
          <a:p>
            <a:pPr marL="452628" indent="-34290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dirty="0"/>
          </a:p>
          <a:p>
            <a:pPr marL="452628" indent="-34290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450251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16788</TotalTime>
  <Words>809</Words>
  <Application>Microsoft Office PowerPoint</Application>
  <PresentationFormat>Širokoúhlá obrazovka</PresentationFormat>
  <Paragraphs>139</Paragraphs>
  <Slides>20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Calibri</vt:lpstr>
      <vt:lpstr>Franklin Gothic Book</vt:lpstr>
      <vt:lpstr>Georgia</vt:lpstr>
      <vt:lpstr>Times New Roman</vt:lpstr>
      <vt:lpstr>Wingdings</vt:lpstr>
      <vt:lpstr>Crop</vt:lpstr>
      <vt:lpstr>Konceptualizace konfliktu </vt:lpstr>
      <vt:lpstr>Uvedení do problematiky </vt:lpstr>
      <vt:lpstr>HIIK</vt:lpstr>
      <vt:lpstr>Uvedení do problematiky </vt:lpstr>
      <vt:lpstr>Prezentace aplikace PowerPoint</vt:lpstr>
      <vt:lpstr>Statistický přehled </vt:lpstr>
      <vt:lpstr>Definice konfliktu</vt:lpstr>
      <vt:lpstr>Válka – Co je to válka?</vt:lpstr>
      <vt:lpstr>Válka – Co je to válka?</vt:lpstr>
      <vt:lpstr>Krize</vt:lpstr>
      <vt:lpstr>Typologie konfliktů</vt:lpstr>
      <vt:lpstr>Typologie konfliktů</vt:lpstr>
      <vt:lpstr>Příčiny konfliktů</vt:lpstr>
      <vt:lpstr>Příčiny konfliktů</vt:lpstr>
      <vt:lpstr>Dynamika konfliktů</vt:lpstr>
      <vt:lpstr>Nejčastější druhy řešení konfliktů</vt:lpstr>
      <vt:lpstr>Pasti konfliktů (a rozvoje)</vt:lpstr>
      <vt:lpstr>Zamrznutí konfliktů tzv. Frozen conflicts</vt:lpstr>
      <vt:lpstr>Přelévání tzv. Spillover efekt konfliktů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in East Africa: Problems with refugees</dc:title>
  <dc:creator>Lucie Konečná</dc:creator>
  <cp:lastModifiedBy>Lucie Konečná</cp:lastModifiedBy>
  <cp:revision>216</cp:revision>
  <dcterms:created xsi:type="dcterms:W3CDTF">2017-10-06T12:11:29Z</dcterms:created>
  <dcterms:modified xsi:type="dcterms:W3CDTF">2023-09-23T16:34:11Z</dcterms:modified>
</cp:coreProperties>
</file>