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71" r:id="rId3"/>
    <p:sldId id="272" r:id="rId4"/>
    <p:sldId id="274" r:id="rId5"/>
    <p:sldId id="286" r:id="rId6"/>
    <p:sldId id="276" r:id="rId7"/>
    <p:sldId id="285" r:id="rId8"/>
    <p:sldId id="278" r:id="rId9"/>
    <p:sldId id="281" r:id="rId10"/>
    <p:sldId id="280" r:id="rId11"/>
    <p:sldId id="279" r:id="rId12"/>
    <p:sldId id="282" r:id="rId13"/>
    <p:sldId id="287" r:id="rId14"/>
    <p:sldId id="288" r:id="rId15"/>
    <p:sldId id="277" r:id="rId16"/>
    <p:sldId id="283" r:id="rId17"/>
    <p:sldId id="289" r:id="rId18"/>
    <p:sldId id="284" r:id="rId19"/>
    <p:sldId id="270" r:id="rId20"/>
  </p:sldIdLst>
  <p:sldSz cx="9144000" cy="5143500" type="screen16x9"/>
  <p:notesSz cx="6858000" cy="9144000"/>
  <p:embeddedFontLst>
    <p:embeddedFont>
      <p:font typeface="Amatic SC" panose="00000500000000000000" pitchFamily="2" charset="-79"/>
      <p:regular r:id="rId22"/>
      <p:bold r:id="rId23"/>
    </p:embeddedFont>
    <p:embeddedFont>
      <p:font typeface="Source Code Pro" panose="020B0509030403020204" pitchFamily="49" charset="0"/>
      <p:regular r:id="rId24"/>
      <p:bold r:id="rId25"/>
      <p: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E786D4-95BD-4CBB-B42C-353E3A9D82DA}" v="4" dt="2023-11-04T14:26:55.545"/>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e Konečná" userId="e77d300807919a1d" providerId="LiveId" clId="{B6E786D4-95BD-4CBB-B42C-353E3A9D82DA}"/>
    <pc:docChg chg="undo custSel addSld modSld">
      <pc:chgData name="Lucie Konečná" userId="e77d300807919a1d" providerId="LiveId" clId="{B6E786D4-95BD-4CBB-B42C-353E3A9D82DA}" dt="2023-11-04T15:40:29.515" v="2605" actId="20577"/>
      <pc:docMkLst>
        <pc:docMk/>
      </pc:docMkLst>
      <pc:sldChg chg="modSp mod">
        <pc:chgData name="Lucie Konečná" userId="e77d300807919a1d" providerId="LiveId" clId="{B6E786D4-95BD-4CBB-B42C-353E3A9D82DA}" dt="2023-11-03T16:41:00.500" v="678" actId="20577"/>
        <pc:sldMkLst>
          <pc:docMk/>
          <pc:sldMk cId="0" sldId="256"/>
        </pc:sldMkLst>
        <pc:spChg chg="mod">
          <ac:chgData name="Lucie Konečná" userId="e77d300807919a1d" providerId="LiveId" clId="{B6E786D4-95BD-4CBB-B42C-353E3A9D82DA}" dt="2023-11-03T16:41:00.500" v="678" actId="20577"/>
          <ac:spMkLst>
            <pc:docMk/>
            <pc:sldMk cId="0" sldId="256"/>
            <ac:spMk id="57" creationId="{00000000-0000-0000-0000-000000000000}"/>
          </ac:spMkLst>
        </pc:spChg>
      </pc:sldChg>
      <pc:sldChg chg="modSp mod">
        <pc:chgData name="Lucie Konečná" userId="e77d300807919a1d" providerId="LiveId" clId="{B6E786D4-95BD-4CBB-B42C-353E3A9D82DA}" dt="2023-11-03T17:13:24.411" v="684" actId="20577"/>
        <pc:sldMkLst>
          <pc:docMk/>
          <pc:sldMk cId="2815038370" sldId="274"/>
        </pc:sldMkLst>
        <pc:spChg chg="mod">
          <ac:chgData name="Lucie Konečná" userId="e77d300807919a1d" providerId="LiveId" clId="{B6E786D4-95BD-4CBB-B42C-353E3A9D82DA}" dt="2023-11-03T16:22:28.552" v="512" actId="1076"/>
          <ac:spMkLst>
            <pc:docMk/>
            <pc:sldMk cId="2815038370" sldId="274"/>
            <ac:spMk id="2" creationId="{44F3308D-3FCB-6BD5-4B1C-70BD7381CF0E}"/>
          </ac:spMkLst>
        </pc:spChg>
        <pc:spChg chg="mod">
          <ac:chgData name="Lucie Konečná" userId="e77d300807919a1d" providerId="LiveId" clId="{B6E786D4-95BD-4CBB-B42C-353E3A9D82DA}" dt="2023-11-03T17:13:24.411" v="684" actId="20577"/>
          <ac:spMkLst>
            <pc:docMk/>
            <pc:sldMk cId="2815038370" sldId="274"/>
            <ac:spMk id="3" creationId="{0CABD6CB-E7EB-FCCA-AD32-173F168F84C7}"/>
          </ac:spMkLst>
        </pc:spChg>
      </pc:sldChg>
      <pc:sldChg chg="modSp mod">
        <pc:chgData name="Lucie Konečná" userId="e77d300807919a1d" providerId="LiveId" clId="{B6E786D4-95BD-4CBB-B42C-353E3A9D82DA}" dt="2023-11-04T15:31:44.414" v="2118" actId="123"/>
        <pc:sldMkLst>
          <pc:docMk/>
          <pc:sldMk cId="1386377958" sldId="277"/>
        </pc:sldMkLst>
        <pc:spChg chg="mod">
          <ac:chgData name="Lucie Konečná" userId="e77d300807919a1d" providerId="LiveId" clId="{B6E786D4-95BD-4CBB-B42C-353E3A9D82DA}" dt="2023-11-04T15:31:44.414" v="2118" actId="123"/>
          <ac:spMkLst>
            <pc:docMk/>
            <pc:sldMk cId="1386377958" sldId="277"/>
            <ac:spMk id="3" creationId="{2513E805-5D06-8892-4B4C-E1BC0E534E7A}"/>
          </ac:spMkLst>
        </pc:spChg>
      </pc:sldChg>
      <pc:sldChg chg="modSp mod">
        <pc:chgData name="Lucie Konečná" userId="e77d300807919a1d" providerId="LiveId" clId="{B6E786D4-95BD-4CBB-B42C-353E3A9D82DA}" dt="2023-11-04T14:10:56.468" v="686" actId="20577"/>
        <pc:sldMkLst>
          <pc:docMk/>
          <pc:sldMk cId="2980044384" sldId="282"/>
        </pc:sldMkLst>
        <pc:spChg chg="mod">
          <ac:chgData name="Lucie Konečná" userId="e77d300807919a1d" providerId="LiveId" clId="{B6E786D4-95BD-4CBB-B42C-353E3A9D82DA}" dt="2023-11-04T14:10:56.468" v="686" actId="20577"/>
          <ac:spMkLst>
            <pc:docMk/>
            <pc:sldMk cId="2980044384" sldId="282"/>
            <ac:spMk id="3" creationId="{21B0FB16-1AE5-E3EC-DEC6-BA6715AADA38}"/>
          </ac:spMkLst>
        </pc:spChg>
      </pc:sldChg>
      <pc:sldChg chg="modSp mod">
        <pc:chgData name="Lucie Konečná" userId="e77d300807919a1d" providerId="LiveId" clId="{B6E786D4-95BD-4CBB-B42C-353E3A9D82DA}" dt="2023-11-04T15:39:48.943" v="2603" actId="12"/>
        <pc:sldMkLst>
          <pc:docMk/>
          <pc:sldMk cId="1048131986" sldId="283"/>
        </pc:sldMkLst>
        <pc:spChg chg="mod">
          <ac:chgData name="Lucie Konečná" userId="e77d300807919a1d" providerId="LiveId" clId="{B6E786D4-95BD-4CBB-B42C-353E3A9D82DA}" dt="2023-11-04T15:31:23.419" v="2109" actId="1076"/>
          <ac:spMkLst>
            <pc:docMk/>
            <pc:sldMk cId="1048131986" sldId="283"/>
            <ac:spMk id="2" creationId="{E9141EF5-B2B0-1FFB-2397-BDE9F6FCDE41}"/>
          </ac:spMkLst>
        </pc:spChg>
        <pc:spChg chg="mod">
          <ac:chgData name="Lucie Konečná" userId="e77d300807919a1d" providerId="LiveId" clId="{B6E786D4-95BD-4CBB-B42C-353E3A9D82DA}" dt="2023-11-04T15:39:48.943" v="2603" actId="12"/>
          <ac:spMkLst>
            <pc:docMk/>
            <pc:sldMk cId="1048131986" sldId="283"/>
            <ac:spMk id="3" creationId="{2513E805-5D06-8892-4B4C-E1BC0E534E7A}"/>
          </ac:spMkLst>
        </pc:spChg>
      </pc:sldChg>
      <pc:sldChg chg="addSp modSp new mod">
        <pc:chgData name="Lucie Konečná" userId="e77d300807919a1d" providerId="LiveId" clId="{B6E786D4-95BD-4CBB-B42C-353E3A9D82DA}" dt="2023-11-03T16:40:36.097" v="671" actId="14100"/>
        <pc:sldMkLst>
          <pc:docMk/>
          <pc:sldMk cId="1283781208" sldId="286"/>
        </pc:sldMkLst>
        <pc:spChg chg="mod">
          <ac:chgData name="Lucie Konečná" userId="e77d300807919a1d" providerId="LiveId" clId="{B6E786D4-95BD-4CBB-B42C-353E3A9D82DA}" dt="2023-11-03T16:33:44.898" v="576" actId="1076"/>
          <ac:spMkLst>
            <pc:docMk/>
            <pc:sldMk cId="1283781208" sldId="286"/>
            <ac:spMk id="2" creationId="{8441C885-5330-C003-5CB7-241F6F2BF02E}"/>
          </ac:spMkLst>
        </pc:spChg>
        <pc:spChg chg="mod">
          <ac:chgData name="Lucie Konečná" userId="e77d300807919a1d" providerId="LiveId" clId="{B6E786D4-95BD-4CBB-B42C-353E3A9D82DA}" dt="2023-11-03T16:40:19.202" v="670"/>
          <ac:spMkLst>
            <pc:docMk/>
            <pc:sldMk cId="1283781208" sldId="286"/>
            <ac:spMk id="3" creationId="{EF355E6A-3DF5-D225-7572-66D1438C0B7B}"/>
          </ac:spMkLst>
        </pc:spChg>
        <pc:picChg chg="add mod">
          <ac:chgData name="Lucie Konečná" userId="e77d300807919a1d" providerId="LiveId" clId="{B6E786D4-95BD-4CBB-B42C-353E3A9D82DA}" dt="2023-11-03T16:40:36.097" v="671" actId="14100"/>
          <ac:picMkLst>
            <pc:docMk/>
            <pc:sldMk cId="1283781208" sldId="286"/>
            <ac:picMk id="5" creationId="{B602B2FF-5FF6-C83D-9FD0-2E3DE8063DA4}"/>
          </ac:picMkLst>
        </pc:picChg>
      </pc:sldChg>
      <pc:sldChg chg="addSp modSp new mod">
        <pc:chgData name="Lucie Konečná" userId="e77d300807919a1d" providerId="LiveId" clId="{B6E786D4-95BD-4CBB-B42C-353E3A9D82DA}" dt="2023-11-04T14:31:37.987" v="1300" actId="1076"/>
        <pc:sldMkLst>
          <pc:docMk/>
          <pc:sldMk cId="3396317965" sldId="287"/>
        </pc:sldMkLst>
        <pc:spChg chg="mod">
          <ac:chgData name="Lucie Konečná" userId="e77d300807919a1d" providerId="LiveId" clId="{B6E786D4-95BD-4CBB-B42C-353E3A9D82DA}" dt="2023-11-04T14:27:54.632" v="853" actId="1076"/>
          <ac:spMkLst>
            <pc:docMk/>
            <pc:sldMk cId="3396317965" sldId="287"/>
            <ac:spMk id="2" creationId="{B9BB6424-734D-9C5D-488F-4BBD935C314F}"/>
          </ac:spMkLst>
        </pc:spChg>
        <pc:graphicFrameChg chg="add mod modGraphic">
          <ac:chgData name="Lucie Konečná" userId="e77d300807919a1d" providerId="LiveId" clId="{B6E786D4-95BD-4CBB-B42C-353E3A9D82DA}" dt="2023-11-04T14:31:37.987" v="1300" actId="1076"/>
          <ac:graphicFrameMkLst>
            <pc:docMk/>
            <pc:sldMk cId="3396317965" sldId="287"/>
            <ac:graphicFrameMk id="4" creationId="{8257550C-4450-4142-453F-8D67185C5484}"/>
          </ac:graphicFrameMkLst>
        </pc:graphicFrameChg>
      </pc:sldChg>
      <pc:sldChg chg="modSp new mod">
        <pc:chgData name="Lucie Konečná" userId="e77d300807919a1d" providerId="LiveId" clId="{B6E786D4-95BD-4CBB-B42C-353E3A9D82DA}" dt="2023-11-04T14:58:54.265" v="2108" actId="1076"/>
        <pc:sldMkLst>
          <pc:docMk/>
          <pc:sldMk cId="245005160" sldId="288"/>
        </pc:sldMkLst>
        <pc:spChg chg="mod">
          <ac:chgData name="Lucie Konečná" userId="e77d300807919a1d" providerId="LiveId" clId="{B6E786D4-95BD-4CBB-B42C-353E3A9D82DA}" dt="2023-11-04T14:58:54.265" v="2108" actId="1076"/>
          <ac:spMkLst>
            <pc:docMk/>
            <pc:sldMk cId="245005160" sldId="288"/>
            <ac:spMk id="2" creationId="{D307F1A2-9A89-2B9D-7D70-3DDDE4BA6C4F}"/>
          </ac:spMkLst>
        </pc:spChg>
        <pc:spChg chg="mod">
          <ac:chgData name="Lucie Konečná" userId="e77d300807919a1d" providerId="LiveId" clId="{B6E786D4-95BD-4CBB-B42C-353E3A9D82DA}" dt="2023-11-04T14:58:15.261" v="2107" actId="1076"/>
          <ac:spMkLst>
            <pc:docMk/>
            <pc:sldMk cId="245005160" sldId="288"/>
            <ac:spMk id="3" creationId="{11DF0551-C87D-C654-317B-C240332D7F23}"/>
          </ac:spMkLst>
        </pc:spChg>
      </pc:sldChg>
      <pc:sldChg chg="modSp new mod">
        <pc:chgData name="Lucie Konečná" userId="e77d300807919a1d" providerId="LiveId" clId="{B6E786D4-95BD-4CBB-B42C-353E3A9D82DA}" dt="2023-11-04T15:40:29.515" v="2605" actId="20577"/>
        <pc:sldMkLst>
          <pc:docMk/>
          <pc:sldMk cId="2092050723" sldId="289"/>
        </pc:sldMkLst>
        <pc:spChg chg="mod">
          <ac:chgData name="Lucie Konečná" userId="e77d300807919a1d" providerId="LiveId" clId="{B6E786D4-95BD-4CBB-B42C-353E3A9D82DA}" dt="2023-11-04T15:32:50.323" v="2163" actId="1076"/>
          <ac:spMkLst>
            <pc:docMk/>
            <pc:sldMk cId="2092050723" sldId="289"/>
            <ac:spMk id="2" creationId="{7E90D425-B3A8-285D-2C25-41E5175ECBFA}"/>
          </ac:spMkLst>
        </pc:spChg>
        <pc:spChg chg="mod">
          <ac:chgData name="Lucie Konečná" userId="e77d300807919a1d" providerId="LiveId" clId="{B6E786D4-95BD-4CBB-B42C-353E3A9D82DA}" dt="2023-11-04T15:40:29.515" v="2605" actId="20577"/>
          <ac:spMkLst>
            <pc:docMk/>
            <pc:sldMk cId="2092050723" sldId="289"/>
            <ac:spMk id="3" creationId="{C8748BFE-520B-BD82-7DF7-64BCF24F19D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687939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311700" y="392150"/>
            <a:ext cx="8520600" cy="2690400"/>
          </a:xfrm>
          <a:prstGeom prst="rect">
            <a:avLst/>
          </a:prstGeom>
        </p:spPr>
        <p:txBody>
          <a:bodyPr wrap="square" lIns="91425" tIns="91425" rIns="91425" bIns="91425" anchor="ctr" anchorCtr="0"/>
          <a:lstStyle>
            <a:lvl1pPr lvl="0" algn="ctr">
              <a:spcBef>
                <a:spcPts val="0"/>
              </a:spcBef>
              <a:buSzPct val="100000"/>
              <a:defRPr sz="8000"/>
            </a:lvl1pPr>
            <a:lvl2pPr lvl="1" algn="ctr">
              <a:spcBef>
                <a:spcPts val="0"/>
              </a:spcBef>
              <a:buSzPct val="100000"/>
              <a:defRPr sz="8000"/>
            </a:lvl2pPr>
            <a:lvl3pPr lvl="2" algn="ctr">
              <a:spcBef>
                <a:spcPts val="0"/>
              </a:spcBef>
              <a:buSzPct val="100000"/>
              <a:defRPr sz="8000"/>
            </a:lvl3pPr>
            <a:lvl4pPr lvl="3" algn="ctr">
              <a:spcBef>
                <a:spcPts val="0"/>
              </a:spcBef>
              <a:buSzPct val="100000"/>
              <a:defRPr sz="8000"/>
            </a:lvl4pPr>
            <a:lvl5pPr lvl="4" algn="ctr">
              <a:spcBef>
                <a:spcPts val="0"/>
              </a:spcBef>
              <a:buSzPct val="100000"/>
              <a:defRPr sz="8000"/>
            </a:lvl5pPr>
            <a:lvl6pPr lvl="5" algn="ctr">
              <a:spcBef>
                <a:spcPts val="0"/>
              </a:spcBef>
              <a:buSzPct val="100000"/>
              <a:defRPr sz="8000"/>
            </a:lvl6pPr>
            <a:lvl7pPr lvl="6" algn="ctr">
              <a:spcBef>
                <a:spcPts val="0"/>
              </a:spcBef>
              <a:buSzPct val="100000"/>
              <a:defRPr sz="8000"/>
            </a:lvl7pPr>
            <a:lvl8pPr lvl="7" algn="ctr">
              <a:spcBef>
                <a:spcPts val="0"/>
              </a:spcBef>
              <a:buSzPct val="100000"/>
              <a:defRPr sz="8000"/>
            </a:lvl8pPr>
            <a:lvl9pPr lvl="8" algn="ctr">
              <a:spcBef>
                <a:spcPts val="0"/>
              </a:spcBef>
              <a:buSzPct val="100000"/>
              <a:defRPr sz="8000"/>
            </a:lvl9pPr>
          </a:lstStyle>
          <a:p>
            <a:endParaRPr/>
          </a:p>
        </p:txBody>
      </p:sp>
      <p:sp>
        <p:nvSpPr>
          <p:cNvPr id="12" name="Shape 12"/>
          <p:cNvSpPr txBox="1">
            <a:spLocks noGrp="1"/>
          </p:cNvSpPr>
          <p:nvPr>
            <p:ph type="subTitle" idx="1"/>
          </p:nvPr>
        </p:nvSpPr>
        <p:spPr>
          <a:xfrm>
            <a:off x="311700" y="3890400"/>
            <a:ext cx="8520600" cy="706200"/>
          </a:xfrm>
          <a:prstGeom prst="rect">
            <a:avLst/>
          </a:prstGeom>
        </p:spPr>
        <p:txBody>
          <a:bodyPr wrap="square" lIns="91425" tIns="91425" rIns="91425" bIns="91425" anchor="ctr" anchorCtr="0"/>
          <a:lstStyle>
            <a:lvl1pPr lvl="0" algn="ctr">
              <a:lnSpc>
                <a:spcPct val="100000"/>
              </a:lnSpc>
              <a:spcBef>
                <a:spcPts val="0"/>
              </a:spcBef>
              <a:spcAft>
                <a:spcPts val="0"/>
              </a:spcAft>
              <a:buClr>
                <a:schemeClr val="accent1"/>
              </a:buClr>
              <a:buSzPct val="100000"/>
              <a:buNone/>
              <a:defRPr sz="2100" b="1">
                <a:solidFill>
                  <a:schemeClr val="accent1"/>
                </a:solidFill>
              </a:defRPr>
            </a:lvl1pPr>
            <a:lvl2pPr lvl="1" algn="ctr">
              <a:lnSpc>
                <a:spcPct val="100000"/>
              </a:lnSpc>
              <a:spcBef>
                <a:spcPts val="0"/>
              </a:spcBef>
              <a:spcAft>
                <a:spcPts val="0"/>
              </a:spcAft>
              <a:buClr>
                <a:schemeClr val="accent1"/>
              </a:buClr>
              <a:buSzPct val="100000"/>
              <a:buNone/>
              <a:defRPr sz="2100" b="1">
                <a:solidFill>
                  <a:schemeClr val="accent1"/>
                </a:solidFill>
              </a:defRPr>
            </a:lvl2pPr>
            <a:lvl3pPr lvl="2" algn="ctr">
              <a:lnSpc>
                <a:spcPct val="100000"/>
              </a:lnSpc>
              <a:spcBef>
                <a:spcPts val="0"/>
              </a:spcBef>
              <a:spcAft>
                <a:spcPts val="0"/>
              </a:spcAft>
              <a:buClr>
                <a:schemeClr val="accent1"/>
              </a:buClr>
              <a:buSzPct val="100000"/>
              <a:buNone/>
              <a:defRPr sz="2100" b="1">
                <a:solidFill>
                  <a:schemeClr val="accent1"/>
                </a:solidFill>
              </a:defRPr>
            </a:lvl3pPr>
            <a:lvl4pPr lvl="3" algn="ctr">
              <a:lnSpc>
                <a:spcPct val="100000"/>
              </a:lnSpc>
              <a:spcBef>
                <a:spcPts val="0"/>
              </a:spcBef>
              <a:spcAft>
                <a:spcPts val="0"/>
              </a:spcAft>
              <a:buClr>
                <a:schemeClr val="accent1"/>
              </a:buClr>
              <a:buSzPct val="100000"/>
              <a:buNone/>
              <a:defRPr sz="2100" b="1">
                <a:solidFill>
                  <a:schemeClr val="accent1"/>
                </a:solidFill>
              </a:defRPr>
            </a:lvl4pPr>
            <a:lvl5pPr lvl="4" algn="ctr">
              <a:lnSpc>
                <a:spcPct val="100000"/>
              </a:lnSpc>
              <a:spcBef>
                <a:spcPts val="0"/>
              </a:spcBef>
              <a:spcAft>
                <a:spcPts val="0"/>
              </a:spcAft>
              <a:buClr>
                <a:schemeClr val="accent1"/>
              </a:buClr>
              <a:buSzPct val="100000"/>
              <a:buNone/>
              <a:defRPr sz="2100" b="1">
                <a:solidFill>
                  <a:schemeClr val="accent1"/>
                </a:solidFill>
              </a:defRPr>
            </a:lvl5pPr>
            <a:lvl6pPr lvl="5" algn="ctr">
              <a:lnSpc>
                <a:spcPct val="100000"/>
              </a:lnSpc>
              <a:spcBef>
                <a:spcPts val="0"/>
              </a:spcBef>
              <a:spcAft>
                <a:spcPts val="0"/>
              </a:spcAft>
              <a:buClr>
                <a:schemeClr val="accent1"/>
              </a:buClr>
              <a:buSzPct val="100000"/>
              <a:buNone/>
              <a:defRPr sz="2100" b="1">
                <a:solidFill>
                  <a:schemeClr val="accent1"/>
                </a:solidFill>
              </a:defRPr>
            </a:lvl6pPr>
            <a:lvl7pPr lvl="6" algn="ctr">
              <a:lnSpc>
                <a:spcPct val="100000"/>
              </a:lnSpc>
              <a:spcBef>
                <a:spcPts val="0"/>
              </a:spcBef>
              <a:spcAft>
                <a:spcPts val="0"/>
              </a:spcAft>
              <a:buClr>
                <a:schemeClr val="accent1"/>
              </a:buClr>
              <a:buSzPct val="100000"/>
              <a:buNone/>
              <a:defRPr sz="2100" b="1">
                <a:solidFill>
                  <a:schemeClr val="accent1"/>
                </a:solidFill>
              </a:defRPr>
            </a:lvl7pPr>
            <a:lvl8pPr lvl="7" algn="ctr">
              <a:lnSpc>
                <a:spcPct val="100000"/>
              </a:lnSpc>
              <a:spcBef>
                <a:spcPts val="0"/>
              </a:spcBef>
              <a:spcAft>
                <a:spcPts val="0"/>
              </a:spcAft>
              <a:buClr>
                <a:schemeClr val="accent1"/>
              </a:buClr>
              <a:buSzPct val="100000"/>
              <a:buNone/>
              <a:defRPr sz="2100" b="1">
                <a:solidFill>
                  <a:schemeClr val="accent1"/>
                </a:solidFill>
              </a:defRPr>
            </a:lvl8pPr>
            <a:lvl9pPr lvl="8" algn="ctr">
              <a:lnSpc>
                <a:spcPct val="100000"/>
              </a:lnSpc>
              <a:spcBef>
                <a:spcPts val="0"/>
              </a:spcBef>
              <a:spcAft>
                <a:spcPts val="0"/>
              </a:spcAft>
              <a:buClr>
                <a:schemeClr val="accent1"/>
              </a:buClr>
              <a:buSzPct val="100000"/>
              <a:buNone/>
              <a:defRPr sz="2100" b="1">
                <a:solidFill>
                  <a:schemeClr val="accent1"/>
                </a:solidFill>
              </a:defRPr>
            </a:lvl9pPr>
          </a:lstStyle>
          <a:p>
            <a:endParaRPr/>
          </a:p>
        </p:txBody>
      </p:sp>
      <p:sp>
        <p:nvSpPr>
          <p:cNvPr id="13" name="Shape 1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92850"/>
            <a:ext cx="8520600" cy="8010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311700" y="1228675"/>
            <a:ext cx="8520600" cy="3340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311700" y="292850"/>
            <a:ext cx="8520600" cy="8010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11700" y="1228675"/>
            <a:ext cx="3999900" cy="3340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body" idx="2"/>
          </p:nvPr>
        </p:nvSpPr>
        <p:spPr>
          <a:xfrm>
            <a:off x="4832400" y="1228675"/>
            <a:ext cx="3999900" cy="3340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 name="Shape 2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04800" y="309350"/>
            <a:ext cx="8537700" cy="748200"/>
          </a:xfrm>
          <a:prstGeom prst="rect">
            <a:avLst/>
          </a:prstGeom>
        </p:spPr>
        <p:txBody>
          <a:bodyPr wrap="square" lIns="91425" tIns="91425" rIns="91425" bIns="91425" anchor="t" anchorCtr="0"/>
          <a:lstStyle>
            <a:lvl1pPr lvl="0">
              <a:spcBef>
                <a:spcPts val="0"/>
              </a:spcBef>
              <a:buSzPct val="100000"/>
              <a:defRPr sz="4000"/>
            </a:lvl1pPr>
            <a:lvl2pPr lvl="1">
              <a:spcBef>
                <a:spcPts val="0"/>
              </a:spcBef>
              <a:buSzPct val="100000"/>
              <a:defRPr sz="4000"/>
            </a:lvl2pPr>
            <a:lvl3pPr lvl="2">
              <a:spcBef>
                <a:spcPts val="0"/>
              </a:spcBef>
              <a:buSzPct val="100000"/>
              <a:defRPr sz="4000"/>
            </a:lvl3pPr>
            <a:lvl4pPr lvl="3">
              <a:spcBef>
                <a:spcPts val="0"/>
              </a:spcBef>
              <a:buSzPct val="100000"/>
              <a:defRPr sz="4000"/>
            </a:lvl4pPr>
            <a:lvl5pPr lvl="4">
              <a:spcBef>
                <a:spcPts val="0"/>
              </a:spcBef>
              <a:buSzPct val="100000"/>
              <a:defRPr sz="4000"/>
            </a:lvl5pPr>
            <a:lvl6pPr lvl="5">
              <a:spcBef>
                <a:spcPts val="0"/>
              </a:spcBef>
              <a:buSzPct val="100000"/>
              <a:defRPr sz="4000"/>
            </a:lvl6pPr>
            <a:lvl7pPr lvl="6">
              <a:spcBef>
                <a:spcPts val="0"/>
              </a:spcBef>
              <a:buSzPct val="100000"/>
              <a:defRPr sz="4000"/>
            </a:lvl7pPr>
            <a:lvl8pPr lvl="7">
              <a:spcBef>
                <a:spcPts val="0"/>
              </a:spcBef>
              <a:buSzPct val="100000"/>
              <a:defRPr sz="4000"/>
            </a:lvl8pPr>
            <a:lvl9pPr lvl="8">
              <a:spcBef>
                <a:spcPts val="0"/>
              </a:spcBef>
              <a:buSzPct val="100000"/>
              <a:defRPr sz="4000"/>
            </a:lvl9pPr>
          </a:lstStyle>
          <a:p>
            <a:endParaRPr/>
          </a:p>
        </p:txBody>
      </p:sp>
      <p:sp>
        <p:nvSpPr>
          <p:cNvPr id="28" name="Shape 2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90250" y="526350"/>
            <a:ext cx="5618700" cy="4090800"/>
          </a:xfrm>
          <a:prstGeom prst="rect">
            <a:avLst/>
          </a:prstGeom>
        </p:spPr>
        <p:txBody>
          <a:bodyPr wrap="square" lIns="91425" tIns="91425" rIns="91425" bIns="91425" anchor="ctr" anchorCtr="0"/>
          <a:lstStyle>
            <a:lvl1pPr lvl="0">
              <a:spcBef>
                <a:spcPts val="0"/>
              </a:spcBef>
              <a:buClr>
                <a:schemeClr val="lt1"/>
              </a:buClr>
              <a:buSzPct val="100000"/>
              <a:defRPr sz="6000">
                <a:solidFill>
                  <a:schemeClr val="lt1"/>
                </a:solidFill>
              </a:defRPr>
            </a:lvl1pPr>
            <a:lvl2pPr lvl="1">
              <a:spcBef>
                <a:spcPts val="0"/>
              </a:spcBef>
              <a:buClr>
                <a:schemeClr val="lt1"/>
              </a:buClr>
              <a:buSzPct val="100000"/>
              <a:defRPr sz="6000">
                <a:solidFill>
                  <a:schemeClr val="lt1"/>
                </a:solidFill>
              </a:defRPr>
            </a:lvl2pPr>
            <a:lvl3pPr lvl="2">
              <a:spcBef>
                <a:spcPts val="0"/>
              </a:spcBef>
              <a:buClr>
                <a:schemeClr val="lt1"/>
              </a:buClr>
              <a:buSzPct val="100000"/>
              <a:defRPr sz="6000">
                <a:solidFill>
                  <a:schemeClr val="lt1"/>
                </a:solidFill>
              </a:defRPr>
            </a:lvl3pPr>
            <a:lvl4pPr lvl="3">
              <a:spcBef>
                <a:spcPts val="0"/>
              </a:spcBef>
              <a:buClr>
                <a:schemeClr val="lt1"/>
              </a:buClr>
              <a:buSzPct val="100000"/>
              <a:defRPr sz="6000">
                <a:solidFill>
                  <a:schemeClr val="lt1"/>
                </a:solidFill>
              </a:defRPr>
            </a:lvl4pPr>
            <a:lvl5pPr lvl="4">
              <a:spcBef>
                <a:spcPts val="0"/>
              </a:spcBef>
              <a:buClr>
                <a:schemeClr val="lt1"/>
              </a:buClr>
              <a:buSzPct val="100000"/>
              <a:defRPr sz="6000">
                <a:solidFill>
                  <a:schemeClr val="lt1"/>
                </a:solidFill>
              </a:defRPr>
            </a:lvl5pPr>
            <a:lvl6pPr lvl="5">
              <a:spcBef>
                <a:spcPts val="0"/>
              </a:spcBef>
              <a:buClr>
                <a:schemeClr val="lt1"/>
              </a:buClr>
              <a:buSzPct val="100000"/>
              <a:defRPr sz="6000">
                <a:solidFill>
                  <a:schemeClr val="lt1"/>
                </a:solidFill>
              </a:defRPr>
            </a:lvl6pPr>
            <a:lvl7pPr lvl="6">
              <a:spcBef>
                <a:spcPts val="0"/>
              </a:spcBef>
              <a:buClr>
                <a:schemeClr val="lt1"/>
              </a:buClr>
              <a:buSzPct val="100000"/>
              <a:defRPr sz="6000">
                <a:solidFill>
                  <a:schemeClr val="lt1"/>
                </a:solidFill>
              </a:defRPr>
            </a:lvl7pPr>
            <a:lvl8pPr lvl="7">
              <a:spcBef>
                <a:spcPts val="0"/>
              </a:spcBef>
              <a:buClr>
                <a:schemeClr val="lt1"/>
              </a:buClr>
              <a:buSzPct val="100000"/>
              <a:defRPr sz="6000">
                <a:solidFill>
                  <a:schemeClr val="lt1"/>
                </a:solidFill>
              </a:defRPr>
            </a:lvl8pPr>
            <a:lvl9pPr lvl="8">
              <a:spcBef>
                <a:spcPts val="0"/>
              </a:spcBef>
              <a:buClr>
                <a:schemeClr val="lt1"/>
              </a:buClr>
              <a:buSzPct val="100000"/>
              <a:defRPr sz="6000">
                <a:solidFill>
                  <a:schemeClr val="lt1"/>
                </a:solidFill>
              </a:defRPr>
            </a:lvl9pPr>
          </a:lstStyle>
          <a:p>
            <a:endParaRPr/>
          </a:p>
        </p:txBody>
      </p:sp>
      <p:sp>
        <p:nvSpPr>
          <p:cNvPr id="35" name="Shape 3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solidFill>
                  <a:schemeClr val="lt1"/>
                </a:solidFill>
              </a:rPr>
              <a:t>‹#›</a:t>
            </a:fld>
            <a:endParaRPr lang="cs">
              <a:solidFill>
                <a:schemeClr val="lt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6"/>
        <p:cNvGrpSpPr/>
        <p:nvPr/>
      </p:nvGrpSpPr>
      <p:grpSpPr>
        <a:xfrm>
          <a:off x="0" y="0"/>
          <a:ext cx="0" cy="0"/>
          <a:chOff x="0" y="0"/>
          <a:chExt cx="0" cy="0"/>
        </a:xfrm>
      </p:grpSpPr>
      <p:sp>
        <p:nvSpPr>
          <p:cNvPr id="37" name="Shape 37"/>
          <p:cNvSpPr/>
          <p:nvPr/>
        </p:nvSpPr>
        <p:spPr>
          <a:xfrm>
            <a:off x="4572000" y="-25"/>
            <a:ext cx="4572000" cy="51435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cxnSp>
        <p:nvCxnSpPr>
          <p:cNvPr id="38" name="Shape 38"/>
          <p:cNvCxnSpPr/>
          <p:nvPr/>
        </p:nvCxnSpPr>
        <p:spPr>
          <a:xfrm>
            <a:off x="5029675" y="4495500"/>
            <a:ext cx="468300" cy="0"/>
          </a:xfrm>
          <a:prstGeom prst="straightConnector1">
            <a:avLst/>
          </a:prstGeom>
          <a:noFill/>
          <a:ln w="28575" cap="flat" cmpd="sng">
            <a:solidFill>
              <a:schemeClr val="lt1"/>
            </a:solidFill>
            <a:prstDash val="solid"/>
            <a:round/>
            <a:headEnd type="none" w="med" len="med"/>
            <a:tailEnd type="none" w="med" len="med"/>
          </a:ln>
        </p:spPr>
      </p:cxnSp>
      <p:sp>
        <p:nvSpPr>
          <p:cNvPr id="39" name="Shape 39"/>
          <p:cNvSpPr txBox="1">
            <a:spLocks noGrp="1"/>
          </p:cNvSpPr>
          <p:nvPr>
            <p:ph type="title"/>
          </p:nvPr>
        </p:nvSpPr>
        <p:spPr>
          <a:xfrm>
            <a:off x="265500" y="1081400"/>
            <a:ext cx="4045200" cy="1710300"/>
          </a:xfrm>
          <a:prstGeom prst="rect">
            <a:avLst/>
          </a:prstGeom>
        </p:spPr>
        <p:txBody>
          <a:bodyPr wrap="square"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40" name="Shape 40"/>
          <p:cNvSpPr txBox="1">
            <a:spLocks noGrp="1"/>
          </p:cNvSpPr>
          <p:nvPr>
            <p:ph type="subTitle" idx="1"/>
          </p:nvPr>
        </p:nvSpPr>
        <p:spPr>
          <a:xfrm>
            <a:off x="265500" y="2845223"/>
            <a:ext cx="4045200" cy="1345500"/>
          </a:xfrm>
          <a:prstGeom prst="rect">
            <a:avLst/>
          </a:prstGeom>
        </p:spPr>
        <p:txBody>
          <a:bodyPr wrap="square" lIns="91425" tIns="91425" rIns="91425" bIns="91425" anchor="t" anchorCtr="0"/>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a:endParaRPr/>
          </a:p>
        </p:txBody>
      </p:sp>
      <p:sp>
        <p:nvSpPr>
          <p:cNvPr id="41" name="Shape 41"/>
          <p:cNvSpPr txBox="1">
            <a:spLocks noGrp="1"/>
          </p:cNvSpPr>
          <p:nvPr>
            <p:ph type="body" idx="2"/>
          </p:nvPr>
        </p:nvSpPr>
        <p:spPr>
          <a:xfrm>
            <a:off x="4939500" y="724200"/>
            <a:ext cx="3837000" cy="3695100"/>
          </a:xfrm>
          <a:prstGeom prst="rect">
            <a:avLst/>
          </a:prstGeom>
        </p:spPr>
        <p:txBody>
          <a:bodyPr wrap="square" lIns="91425" tIns="91425" rIns="91425" bIns="91425" anchor="ctr" anchorCtr="0"/>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a:endParaRPr/>
          </a:p>
        </p:txBody>
      </p:sp>
      <p:sp>
        <p:nvSpPr>
          <p:cNvPr id="42" name="Shape 4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9500" y="4230575"/>
            <a:ext cx="5998800" cy="598800"/>
          </a:xfrm>
          <a:prstGeom prst="rect">
            <a:avLst/>
          </a:prstGeom>
        </p:spPr>
        <p:txBody>
          <a:bodyPr wrap="square" lIns="91425" tIns="91425" rIns="91425" bIns="91425" anchor="ctr" anchorCtr="0"/>
          <a:lstStyle>
            <a:lvl1pPr lvl="0">
              <a:lnSpc>
                <a:spcPct val="100000"/>
              </a:lnSpc>
              <a:spcBef>
                <a:spcPts val="0"/>
              </a:spcBef>
              <a:spcAft>
                <a:spcPts val="0"/>
              </a:spcAft>
              <a:buClr>
                <a:schemeClr val="accent1"/>
              </a:buClr>
              <a:buSzPct val="100000"/>
              <a:buFont typeface="Amatic SC"/>
              <a:buNone/>
              <a:defRPr sz="2400" b="1">
                <a:solidFill>
                  <a:schemeClr val="accent1"/>
                </a:solidFill>
                <a:latin typeface="Amatic SC"/>
                <a:ea typeface="Amatic SC"/>
                <a:cs typeface="Amatic SC"/>
                <a:sym typeface="Amatic SC"/>
              </a:defRPr>
            </a:lvl1pPr>
          </a:lstStyle>
          <a:p>
            <a:endParaRPr/>
          </a:p>
        </p:txBody>
      </p:sp>
      <p:sp>
        <p:nvSpPr>
          <p:cNvPr id="45" name="Shape 4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ig numb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1240275"/>
            <a:ext cx="8520600" cy="1981800"/>
          </a:xfrm>
          <a:prstGeom prst="rect">
            <a:avLst/>
          </a:prstGeom>
        </p:spPr>
        <p:txBody>
          <a:bodyPr wrap="square"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endParaRPr/>
          </a:p>
        </p:txBody>
      </p:sp>
      <p:sp>
        <p:nvSpPr>
          <p:cNvPr id="48" name="Shape 48"/>
          <p:cNvSpPr txBox="1">
            <a:spLocks noGrp="1"/>
          </p:cNvSpPr>
          <p:nvPr>
            <p:ph type="body" idx="1"/>
          </p:nvPr>
        </p:nvSpPr>
        <p:spPr>
          <a:xfrm>
            <a:off x="311700" y="3304625"/>
            <a:ext cx="8520600" cy="1300800"/>
          </a:xfrm>
          <a:prstGeom prst="rect">
            <a:avLst/>
          </a:prstGeom>
        </p:spPr>
        <p:txBody>
          <a:bodyPr wrap="square" lIns="91425" tIns="91425" rIns="91425" bIns="91425" anchor="t" anchorCtr="0"/>
          <a:lstStyle>
            <a:lvl1pPr lvl="0" algn="ctr">
              <a:spcBef>
                <a:spcPts val="0"/>
              </a:spcBef>
              <a:buClr>
                <a:schemeClr val="accent1"/>
              </a:buClr>
              <a:defRPr>
                <a:solidFill>
                  <a:schemeClr val="accent1"/>
                </a:solidFill>
              </a:defRPr>
            </a:lvl1pPr>
            <a:lvl2pPr lvl="1" algn="ctr">
              <a:spcBef>
                <a:spcPts val="0"/>
              </a:spcBef>
              <a:buClr>
                <a:schemeClr val="accent1"/>
              </a:buClr>
              <a:defRPr>
                <a:solidFill>
                  <a:schemeClr val="accent1"/>
                </a:solidFill>
              </a:defRPr>
            </a:lvl2pPr>
            <a:lvl3pPr lvl="2" algn="ctr">
              <a:spcBef>
                <a:spcPts val="0"/>
              </a:spcBef>
              <a:buClr>
                <a:schemeClr val="accent1"/>
              </a:buClr>
              <a:defRPr>
                <a:solidFill>
                  <a:schemeClr val="accent1"/>
                </a:solidFill>
              </a:defRPr>
            </a:lvl3pPr>
            <a:lvl4pPr lvl="3" algn="ctr">
              <a:spcBef>
                <a:spcPts val="0"/>
              </a:spcBef>
              <a:buClr>
                <a:schemeClr val="accent1"/>
              </a:buClr>
              <a:defRPr>
                <a:solidFill>
                  <a:schemeClr val="accent1"/>
                </a:solidFill>
              </a:defRPr>
            </a:lvl4pPr>
            <a:lvl5pPr lvl="4" algn="ctr">
              <a:spcBef>
                <a:spcPts val="0"/>
              </a:spcBef>
              <a:buClr>
                <a:schemeClr val="accent1"/>
              </a:buClr>
              <a:defRPr>
                <a:solidFill>
                  <a:schemeClr val="accent1"/>
                </a:solidFill>
              </a:defRPr>
            </a:lvl5pPr>
            <a:lvl6pPr lvl="5" algn="ctr">
              <a:spcBef>
                <a:spcPts val="0"/>
              </a:spcBef>
              <a:buClr>
                <a:schemeClr val="accent1"/>
              </a:buClr>
              <a:defRPr>
                <a:solidFill>
                  <a:schemeClr val="accent1"/>
                </a:solidFill>
              </a:defRPr>
            </a:lvl6pPr>
            <a:lvl7pPr lvl="6" algn="ctr">
              <a:spcBef>
                <a:spcPts val="0"/>
              </a:spcBef>
              <a:buClr>
                <a:schemeClr val="accent1"/>
              </a:buClr>
              <a:defRPr>
                <a:solidFill>
                  <a:schemeClr val="accent1"/>
                </a:solidFill>
              </a:defRPr>
            </a:lvl7pPr>
            <a:lvl8pPr lvl="7" algn="ctr">
              <a:spcBef>
                <a:spcPts val="0"/>
              </a:spcBef>
              <a:buClr>
                <a:schemeClr val="accent1"/>
              </a:buClr>
              <a:defRPr>
                <a:solidFill>
                  <a:schemeClr val="accent1"/>
                </a:solidFill>
              </a:defRPr>
            </a:lvl8pPr>
            <a:lvl9pPr lvl="8" algn="ctr">
              <a:spcBef>
                <a:spcPts val="0"/>
              </a:spcBef>
              <a:buClr>
                <a:schemeClr val="accent1"/>
              </a:buClr>
              <a:defRPr>
                <a:solidFill>
                  <a:schemeClr val="accent1"/>
                </a:solidFill>
              </a:defRPr>
            </a:lvl9pPr>
          </a:lstStyle>
          <a:p>
            <a:endParaRPr/>
          </a:p>
        </p:txBody>
      </p:sp>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292850"/>
            <a:ext cx="8520600" cy="801000"/>
          </a:xfrm>
          <a:prstGeom prst="rect">
            <a:avLst/>
          </a:prstGeom>
          <a:noFill/>
          <a:ln>
            <a:noFill/>
          </a:ln>
        </p:spPr>
        <p:txBody>
          <a:bodyPr wrap="square" lIns="91425" tIns="91425" rIns="91425" bIns="91425" anchor="t" anchorCtr="0"/>
          <a:lstStyle>
            <a:lvl1pPr lvl="0">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1pPr>
            <a:lvl2pPr lvl="1">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2pPr>
            <a:lvl3pPr lvl="2">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3pPr>
            <a:lvl4pPr lvl="3">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4pPr>
            <a:lvl5pPr lvl="4">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5pPr>
            <a:lvl6pPr lvl="5">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6pPr>
            <a:lvl7pPr lvl="6">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7pPr>
            <a:lvl8pPr lvl="7">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8pPr>
            <a:lvl9pPr lvl="8">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9pPr>
          </a:lstStyle>
          <a:p>
            <a:endParaRPr/>
          </a:p>
        </p:txBody>
      </p:sp>
      <p:sp>
        <p:nvSpPr>
          <p:cNvPr id="7" name="Shape 7"/>
          <p:cNvSpPr txBox="1">
            <a:spLocks noGrp="1"/>
          </p:cNvSpPr>
          <p:nvPr>
            <p:ph type="body" idx="1"/>
          </p:nvPr>
        </p:nvSpPr>
        <p:spPr>
          <a:xfrm>
            <a:off x="311700" y="1228675"/>
            <a:ext cx="8520600" cy="3340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ct val="100000"/>
              <a:buFont typeface="Source Code Pro"/>
              <a:buChar char="●"/>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cs" sz="1000">
                <a:solidFill>
                  <a:schemeClr val="accent1"/>
                </a:solidFill>
                <a:latin typeface="Source Code Pro"/>
                <a:ea typeface="Source Code Pro"/>
                <a:cs typeface="Source Code Pro"/>
                <a:sym typeface="Source Code Pro"/>
              </a:rPr>
              <a:t>‹#›</a:t>
            </a:fld>
            <a:endParaRPr lang="cs" sz="1000">
              <a:solidFill>
                <a:schemeClr val="accent1"/>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11700" y="392150"/>
            <a:ext cx="8520600" cy="2690400"/>
          </a:xfrm>
          <a:prstGeom prst="rect">
            <a:avLst/>
          </a:prstGeom>
        </p:spPr>
        <p:txBody>
          <a:bodyPr wrap="square" lIns="91425" tIns="91425" rIns="91425" bIns="91425" anchor="ctr" anchorCtr="0">
            <a:noAutofit/>
          </a:bodyPr>
          <a:lstStyle/>
          <a:p>
            <a:pPr lvl="0">
              <a:spcBef>
                <a:spcPts val="0"/>
              </a:spcBef>
              <a:buNone/>
            </a:pPr>
            <a:r>
              <a:rPr lang="cs" dirty="0"/>
              <a:t>Konceptualizace terorismu</a:t>
            </a:r>
          </a:p>
        </p:txBody>
      </p:sp>
      <p:sp>
        <p:nvSpPr>
          <p:cNvPr id="57" name="Shape 57"/>
          <p:cNvSpPr txBox="1">
            <a:spLocks noGrp="1"/>
          </p:cNvSpPr>
          <p:nvPr>
            <p:ph type="subTitle" idx="1"/>
          </p:nvPr>
        </p:nvSpPr>
        <p:spPr>
          <a:xfrm>
            <a:off x="311700" y="3890400"/>
            <a:ext cx="8520600" cy="770090"/>
          </a:xfrm>
          <a:prstGeom prst="rect">
            <a:avLst/>
          </a:prstGeom>
        </p:spPr>
        <p:txBody>
          <a:bodyPr wrap="square" lIns="91425" tIns="91425" rIns="91425" bIns="91425" anchor="ctr" anchorCtr="0">
            <a:noAutofit/>
          </a:bodyPr>
          <a:lstStyle/>
          <a:p>
            <a:r>
              <a:rPr lang="cs-CZ" dirty="0"/>
              <a:t>Lucie Konečná </a:t>
            </a:r>
          </a:p>
          <a:p>
            <a:r>
              <a:rPr lang="cs-CZ" dirty="0"/>
              <a:t>BSSn4451 Konceptualizace konfliktu a terorismu</a:t>
            </a:r>
          </a:p>
          <a:p>
            <a:r>
              <a:rPr lang="cs-CZ" dirty="0"/>
              <a:t>7/11/2023</a:t>
            </a:r>
          </a:p>
          <a:p>
            <a:pPr lvl="0">
              <a:spcBef>
                <a:spcPts val="0"/>
              </a:spcBef>
              <a:buNone/>
            </a:pPr>
            <a:endParaRPr lang="c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08D036-2F78-B93E-23E2-D04112E56565}"/>
              </a:ext>
            </a:extLst>
          </p:cNvPr>
          <p:cNvSpPr>
            <a:spLocks noGrp="1"/>
          </p:cNvSpPr>
          <p:nvPr>
            <p:ph type="title"/>
          </p:nvPr>
        </p:nvSpPr>
        <p:spPr>
          <a:xfrm>
            <a:off x="-2252906" y="202880"/>
            <a:ext cx="8520600" cy="801000"/>
          </a:xfrm>
        </p:spPr>
        <p:txBody>
          <a:bodyPr/>
          <a:lstStyle/>
          <a:p>
            <a:pPr algn="ctr"/>
            <a:r>
              <a:rPr lang="cs-CZ" dirty="0"/>
              <a:t>Starý vs. Nový Terorismus</a:t>
            </a:r>
          </a:p>
        </p:txBody>
      </p:sp>
      <p:sp>
        <p:nvSpPr>
          <p:cNvPr id="3" name="Zástupný text 2">
            <a:extLst>
              <a:ext uri="{FF2B5EF4-FFF2-40B4-BE49-F238E27FC236}">
                <a16:creationId xmlns:a16="http://schemas.microsoft.com/office/drawing/2014/main" id="{8CEBB131-78C8-22EA-5949-C4CCDC11EF5C}"/>
              </a:ext>
            </a:extLst>
          </p:cNvPr>
          <p:cNvSpPr>
            <a:spLocks noGrp="1"/>
          </p:cNvSpPr>
          <p:nvPr>
            <p:ph type="body" idx="1"/>
          </p:nvPr>
        </p:nvSpPr>
        <p:spPr/>
        <p:txBody>
          <a:bodyPr/>
          <a:lstStyle/>
          <a:p>
            <a:pPr marL="285750" indent="-285750"/>
            <a:r>
              <a:rPr lang="cs-CZ" sz="1600" dirty="0"/>
              <a:t>Tabulka </a:t>
            </a:r>
            <a:r>
              <a:rPr lang="cs-CZ" sz="1600" dirty="0" err="1"/>
              <a:t>Strasner</a:t>
            </a:r>
            <a:r>
              <a:rPr lang="cs-CZ" sz="1600" dirty="0"/>
              <a:t> a </a:t>
            </a:r>
            <a:r>
              <a:rPr lang="cs-CZ" sz="1600" dirty="0" err="1"/>
              <a:t>Hirschmann</a:t>
            </a:r>
            <a:r>
              <a:rPr lang="cs-CZ" sz="1600" dirty="0"/>
              <a:t>.</a:t>
            </a:r>
          </a:p>
          <a:p>
            <a:pPr marL="285750" indent="-285750"/>
            <a:r>
              <a:rPr lang="cs-CZ" sz="1600" dirty="0"/>
              <a:t>Podle </a:t>
            </a:r>
            <a:r>
              <a:rPr lang="cs-CZ" sz="1600" dirty="0" err="1"/>
              <a:t>Crenshaw</a:t>
            </a:r>
            <a:r>
              <a:rPr lang="cs-CZ" sz="1600" dirty="0"/>
              <a:t> (2012) tři </a:t>
            </a:r>
          </a:p>
          <a:p>
            <a:pPr>
              <a:buNone/>
            </a:pPr>
            <a:r>
              <a:rPr lang="cs-CZ" sz="1600" dirty="0"/>
              <a:t>rozhodující faktory - cíle, </a:t>
            </a:r>
          </a:p>
          <a:p>
            <a:pPr>
              <a:buNone/>
            </a:pPr>
            <a:r>
              <a:rPr lang="cs-CZ" sz="1600" dirty="0"/>
              <a:t>metody a organizace.</a:t>
            </a:r>
          </a:p>
        </p:txBody>
      </p:sp>
      <p:pic>
        <p:nvPicPr>
          <p:cNvPr id="6" name="Obrázek 5">
            <a:extLst>
              <a:ext uri="{FF2B5EF4-FFF2-40B4-BE49-F238E27FC236}">
                <a16:creationId xmlns:a16="http://schemas.microsoft.com/office/drawing/2014/main" id="{DF02192D-C064-32B7-275F-864D6A69DFBB}"/>
              </a:ext>
            </a:extLst>
          </p:cNvPr>
          <p:cNvPicPr>
            <a:picLocks noChangeAspect="1"/>
          </p:cNvPicPr>
          <p:nvPr/>
        </p:nvPicPr>
        <p:blipFill>
          <a:blip r:embed="rId2"/>
          <a:stretch>
            <a:fillRect/>
          </a:stretch>
        </p:blipFill>
        <p:spPr>
          <a:xfrm>
            <a:off x="4315909" y="173670"/>
            <a:ext cx="4128004" cy="4796159"/>
          </a:xfrm>
          <a:prstGeom prst="rect">
            <a:avLst/>
          </a:prstGeom>
        </p:spPr>
      </p:pic>
    </p:spTree>
    <p:extLst>
      <p:ext uri="{BB962C8B-B14F-4D97-AF65-F5344CB8AC3E}">
        <p14:creationId xmlns:p14="http://schemas.microsoft.com/office/powerpoint/2010/main" val="2911042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049BBA-04F8-5B2D-BE2C-70D69AACCE12}"/>
              </a:ext>
            </a:extLst>
          </p:cNvPr>
          <p:cNvSpPr>
            <a:spLocks noGrp="1"/>
          </p:cNvSpPr>
          <p:nvPr>
            <p:ph type="title"/>
          </p:nvPr>
        </p:nvSpPr>
        <p:spPr/>
        <p:txBody>
          <a:bodyPr/>
          <a:lstStyle/>
          <a:p>
            <a:pPr algn="ctr"/>
            <a:r>
              <a:rPr lang="cs-CZ" dirty="0"/>
              <a:t>Postupy proti terorismu (</a:t>
            </a:r>
            <a:r>
              <a:rPr lang="cs-CZ" dirty="0" err="1"/>
              <a:t>Counterterrorism</a:t>
            </a:r>
            <a:r>
              <a:rPr lang="cs-CZ" dirty="0"/>
              <a:t>)</a:t>
            </a:r>
          </a:p>
        </p:txBody>
      </p:sp>
      <p:sp>
        <p:nvSpPr>
          <p:cNvPr id="3" name="Zástupný text 2">
            <a:extLst>
              <a:ext uri="{FF2B5EF4-FFF2-40B4-BE49-F238E27FC236}">
                <a16:creationId xmlns:a16="http://schemas.microsoft.com/office/drawing/2014/main" id="{9EDB862F-3DE5-7F6E-7361-2F74F149788E}"/>
              </a:ext>
            </a:extLst>
          </p:cNvPr>
          <p:cNvSpPr>
            <a:spLocks noGrp="1"/>
          </p:cNvSpPr>
          <p:nvPr>
            <p:ph type="body" idx="1"/>
          </p:nvPr>
        </p:nvSpPr>
        <p:spPr/>
        <p:txBody>
          <a:bodyPr/>
          <a:lstStyle/>
          <a:p>
            <a:r>
              <a:rPr lang="cs-CZ" dirty="0"/>
              <a:t> Univerzální, selektivní a indikovaná prevence.</a:t>
            </a:r>
          </a:p>
          <a:p>
            <a:r>
              <a:rPr lang="cs-CZ" dirty="0"/>
              <a:t> Prevence podle Schmida (2020): </a:t>
            </a:r>
            <a:r>
              <a:rPr lang="cs-CZ" dirty="0" err="1"/>
              <a:t>Upstream</a:t>
            </a:r>
            <a:r>
              <a:rPr lang="cs-CZ" dirty="0"/>
              <a:t>, </a:t>
            </a:r>
            <a:r>
              <a:rPr lang="cs-CZ" dirty="0" err="1"/>
              <a:t>midstream</a:t>
            </a:r>
            <a:r>
              <a:rPr lang="cs-CZ" dirty="0"/>
              <a:t> a </a:t>
            </a:r>
            <a:r>
              <a:rPr lang="cs-CZ" dirty="0" err="1"/>
              <a:t>downstream</a:t>
            </a:r>
            <a:r>
              <a:rPr lang="cs-CZ" dirty="0"/>
              <a:t> prevence (primární, sekundární a terciální).</a:t>
            </a:r>
          </a:p>
          <a:p>
            <a:r>
              <a:rPr lang="cs-CZ" dirty="0"/>
              <a:t> Postupy proti terorismu  - diskurzivní/diplomatický, zpravodajský/monitorovací, policejní, justičně-legislativní, vojenský a záchranářský. </a:t>
            </a:r>
          </a:p>
          <a:p>
            <a:endParaRPr lang="cs-CZ" dirty="0"/>
          </a:p>
        </p:txBody>
      </p:sp>
      <p:pic>
        <p:nvPicPr>
          <p:cNvPr id="4" name="Obrázek 3" descr="Obsah obrázku text&#10;&#10;Popis byl vytvořen automaticky">
            <a:extLst>
              <a:ext uri="{FF2B5EF4-FFF2-40B4-BE49-F238E27FC236}">
                <a16:creationId xmlns:a16="http://schemas.microsoft.com/office/drawing/2014/main" id="{70289412-50BC-5545-F6C2-E526585C49FE}"/>
              </a:ext>
            </a:extLst>
          </p:cNvPr>
          <p:cNvPicPr>
            <a:picLocks noChangeAspect="1"/>
          </p:cNvPicPr>
          <p:nvPr/>
        </p:nvPicPr>
        <p:blipFill>
          <a:blip r:embed="rId2"/>
          <a:stretch>
            <a:fillRect/>
          </a:stretch>
        </p:blipFill>
        <p:spPr>
          <a:xfrm>
            <a:off x="1907381" y="3679075"/>
            <a:ext cx="5543550" cy="1171575"/>
          </a:xfrm>
          <a:prstGeom prst="rect">
            <a:avLst/>
          </a:prstGeom>
        </p:spPr>
      </p:pic>
    </p:spTree>
    <p:extLst>
      <p:ext uri="{BB962C8B-B14F-4D97-AF65-F5344CB8AC3E}">
        <p14:creationId xmlns:p14="http://schemas.microsoft.com/office/powerpoint/2010/main" val="818401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B853FF-D54A-170D-70BB-7FAAE10D5AB6}"/>
              </a:ext>
            </a:extLst>
          </p:cNvPr>
          <p:cNvSpPr>
            <a:spLocks noGrp="1"/>
          </p:cNvSpPr>
          <p:nvPr>
            <p:ph type="title"/>
          </p:nvPr>
        </p:nvSpPr>
        <p:spPr/>
        <p:txBody>
          <a:bodyPr/>
          <a:lstStyle/>
          <a:p>
            <a:pPr algn="ctr"/>
            <a:r>
              <a:rPr lang="cs-CZ" dirty="0"/>
              <a:t>Příčiny, podmínky a důsledky terorismu</a:t>
            </a:r>
          </a:p>
        </p:txBody>
      </p:sp>
      <p:sp>
        <p:nvSpPr>
          <p:cNvPr id="3" name="Zástupný text 2">
            <a:extLst>
              <a:ext uri="{FF2B5EF4-FFF2-40B4-BE49-F238E27FC236}">
                <a16:creationId xmlns:a16="http://schemas.microsoft.com/office/drawing/2014/main" id="{21B0FB16-1AE5-E3EC-DEC6-BA6715AADA38}"/>
              </a:ext>
            </a:extLst>
          </p:cNvPr>
          <p:cNvSpPr>
            <a:spLocks noGrp="1"/>
          </p:cNvSpPr>
          <p:nvPr>
            <p:ph type="body" idx="1"/>
          </p:nvPr>
        </p:nvSpPr>
        <p:spPr/>
        <p:txBody>
          <a:bodyPr/>
          <a:lstStyle/>
          <a:p>
            <a:r>
              <a:rPr lang="cs-CZ" dirty="0"/>
              <a:t> Motivace – racionální, psychologická a kulturní.</a:t>
            </a:r>
          </a:p>
          <a:p>
            <a:r>
              <a:rPr lang="cs-CZ" dirty="0"/>
              <a:t> Úrovně – mikroúroveň (individuální), meziúroveň (skupinová) a makroúroveň (společenská).</a:t>
            </a:r>
          </a:p>
          <a:p>
            <a:r>
              <a:rPr lang="cs-CZ" dirty="0"/>
              <a:t> Motivace pěšáků vs. motivace vůdců.</a:t>
            </a:r>
          </a:p>
          <a:p>
            <a:r>
              <a:rPr lang="cs-CZ" dirty="0"/>
              <a:t> Taktika </a:t>
            </a:r>
            <a:r>
              <a:rPr lang="cs-CZ" dirty="0" err="1"/>
              <a:t>subverzivního</a:t>
            </a:r>
            <a:r>
              <a:rPr lang="cs-CZ" dirty="0"/>
              <a:t> vs. represivního terorismu (sabotáže, braní rukojmích, únosy a atentáty vs. mučení, věznění, politické vraždy, nucené práce aj.).</a:t>
            </a:r>
          </a:p>
          <a:p>
            <a:r>
              <a:rPr lang="cs-CZ" dirty="0"/>
              <a:t> Podmínky pro existenci skupiny, fáze vývoje a ukončení činnosti.</a:t>
            </a:r>
          </a:p>
          <a:p>
            <a:endParaRPr lang="cs-CZ" dirty="0"/>
          </a:p>
        </p:txBody>
      </p:sp>
    </p:spTree>
    <p:extLst>
      <p:ext uri="{BB962C8B-B14F-4D97-AF65-F5344CB8AC3E}">
        <p14:creationId xmlns:p14="http://schemas.microsoft.com/office/powerpoint/2010/main" val="2980044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B6424-734D-9C5D-488F-4BBD935C314F}"/>
              </a:ext>
            </a:extLst>
          </p:cNvPr>
          <p:cNvSpPr>
            <a:spLocks noGrp="1"/>
          </p:cNvSpPr>
          <p:nvPr>
            <p:ph type="title"/>
          </p:nvPr>
        </p:nvSpPr>
        <p:spPr>
          <a:xfrm>
            <a:off x="311700" y="0"/>
            <a:ext cx="8520600" cy="801000"/>
          </a:xfrm>
        </p:spPr>
        <p:txBody>
          <a:bodyPr/>
          <a:lstStyle/>
          <a:p>
            <a:pPr algn="ctr"/>
            <a:r>
              <a:rPr lang="cs-CZ" dirty="0"/>
              <a:t>Motivace Pěšáků vs. Motivace vůdců</a:t>
            </a:r>
          </a:p>
        </p:txBody>
      </p:sp>
      <p:sp>
        <p:nvSpPr>
          <p:cNvPr id="3" name="Zástupný text 2">
            <a:extLst>
              <a:ext uri="{FF2B5EF4-FFF2-40B4-BE49-F238E27FC236}">
                <a16:creationId xmlns:a16="http://schemas.microsoft.com/office/drawing/2014/main" id="{10C1C727-CEBD-9D5D-CA0A-10E9ED506C46}"/>
              </a:ext>
            </a:extLst>
          </p:cNvPr>
          <p:cNvSpPr>
            <a:spLocks noGrp="1"/>
          </p:cNvSpPr>
          <p:nvPr>
            <p:ph type="body" idx="1"/>
          </p:nvPr>
        </p:nvSpPr>
        <p:spPr/>
        <p:txBody>
          <a:bodyPr/>
          <a:lstStyle/>
          <a:p>
            <a:endParaRPr lang="cs-CZ" dirty="0"/>
          </a:p>
        </p:txBody>
      </p:sp>
      <p:graphicFrame>
        <p:nvGraphicFramePr>
          <p:cNvPr id="4" name="Tabulka 3">
            <a:extLst>
              <a:ext uri="{FF2B5EF4-FFF2-40B4-BE49-F238E27FC236}">
                <a16:creationId xmlns:a16="http://schemas.microsoft.com/office/drawing/2014/main" id="{8257550C-4450-4142-453F-8D67185C5484}"/>
              </a:ext>
            </a:extLst>
          </p:cNvPr>
          <p:cNvGraphicFramePr>
            <a:graphicFrameLocks noGrp="1"/>
          </p:cNvGraphicFramePr>
          <p:nvPr>
            <p:extLst>
              <p:ext uri="{D42A27DB-BD31-4B8C-83A1-F6EECF244321}">
                <p14:modId xmlns:p14="http://schemas.microsoft.com/office/powerpoint/2010/main" val="3125983337"/>
              </p:ext>
            </p:extLst>
          </p:nvPr>
        </p:nvGraphicFramePr>
        <p:xfrm>
          <a:off x="1345581" y="749935"/>
          <a:ext cx="6096000" cy="4297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243556074"/>
                    </a:ext>
                  </a:extLst>
                </a:gridCol>
                <a:gridCol w="3048000">
                  <a:extLst>
                    <a:ext uri="{9D8B030D-6E8A-4147-A177-3AD203B41FA5}">
                      <a16:colId xmlns:a16="http://schemas.microsoft.com/office/drawing/2014/main" val="1042088301"/>
                    </a:ext>
                  </a:extLst>
                </a:gridCol>
              </a:tblGrid>
              <a:tr h="370840">
                <a:tc>
                  <a:txBody>
                    <a:bodyPr/>
                    <a:lstStyle/>
                    <a:p>
                      <a:pPr algn="ctr"/>
                      <a:r>
                        <a:rPr lang="cs-CZ" dirty="0"/>
                        <a:t>Pěšáci</a:t>
                      </a:r>
                    </a:p>
                  </a:txBody>
                  <a:tcPr/>
                </a:tc>
                <a:tc>
                  <a:txBody>
                    <a:bodyPr/>
                    <a:lstStyle/>
                    <a:p>
                      <a:pPr algn="ctr"/>
                      <a:r>
                        <a:rPr lang="cs-CZ" dirty="0"/>
                        <a:t>Vůdci</a:t>
                      </a:r>
                    </a:p>
                  </a:txBody>
                  <a:tcPr/>
                </a:tc>
                <a:extLst>
                  <a:ext uri="{0D108BD9-81ED-4DB2-BD59-A6C34878D82A}">
                    <a16:rowId xmlns:a16="http://schemas.microsoft.com/office/drawing/2014/main" val="814874826"/>
                  </a:ext>
                </a:extLst>
              </a:tr>
              <a:tr h="370840">
                <a:tc>
                  <a:txBody>
                    <a:bodyPr/>
                    <a:lstStyle/>
                    <a:p>
                      <a:pPr algn="ctr"/>
                      <a:r>
                        <a:rPr lang="cs-CZ" dirty="0">
                          <a:solidFill>
                            <a:schemeClr val="accent1"/>
                          </a:solidFill>
                        </a:rPr>
                        <a:t>Snáze rekrutovatelní</a:t>
                      </a:r>
                    </a:p>
                  </a:txBody>
                  <a:tcPr/>
                </a:tc>
                <a:tc>
                  <a:txBody>
                    <a:bodyPr/>
                    <a:lstStyle/>
                    <a:p>
                      <a:pPr algn="ctr"/>
                      <a:r>
                        <a:rPr lang="cs-CZ" dirty="0">
                          <a:solidFill>
                            <a:schemeClr val="accent1"/>
                          </a:solidFill>
                        </a:rPr>
                        <a:t>Obtížněji rekrutovatelní</a:t>
                      </a:r>
                    </a:p>
                  </a:txBody>
                  <a:tcPr/>
                </a:tc>
                <a:extLst>
                  <a:ext uri="{0D108BD9-81ED-4DB2-BD59-A6C34878D82A}">
                    <a16:rowId xmlns:a16="http://schemas.microsoft.com/office/drawing/2014/main" val="3317676144"/>
                  </a:ext>
                </a:extLst>
              </a:tr>
              <a:tr h="370840">
                <a:tc>
                  <a:txBody>
                    <a:bodyPr/>
                    <a:lstStyle/>
                    <a:p>
                      <a:pPr algn="ctr"/>
                      <a:r>
                        <a:rPr lang="cs-CZ" dirty="0">
                          <a:solidFill>
                            <a:schemeClr val="accent1"/>
                          </a:solidFill>
                        </a:rPr>
                        <a:t>Motivace nejčastěji agresí a frustrací</a:t>
                      </a:r>
                    </a:p>
                  </a:txBody>
                  <a:tcPr/>
                </a:tc>
                <a:tc>
                  <a:txBody>
                    <a:bodyPr/>
                    <a:lstStyle/>
                    <a:p>
                      <a:pPr algn="ctr"/>
                      <a:r>
                        <a:rPr lang="cs-CZ" dirty="0">
                          <a:solidFill>
                            <a:schemeClr val="accent1"/>
                          </a:solidFill>
                        </a:rPr>
                        <a:t>Motivace mocí</a:t>
                      </a:r>
                    </a:p>
                  </a:txBody>
                  <a:tcPr/>
                </a:tc>
                <a:extLst>
                  <a:ext uri="{0D108BD9-81ED-4DB2-BD59-A6C34878D82A}">
                    <a16:rowId xmlns:a16="http://schemas.microsoft.com/office/drawing/2014/main" val="2763093940"/>
                  </a:ext>
                </a:extLst>
              </a:tr>
              <a:tr h="370840">
                <a:tc>
                  <a:txBody>
                    <a:bodyPr/>
                    <a:lstStyle/>
                    <a:p>
                      <a:pPr algn="ctr"/>
                      <a:r>
                        <a:rPr lang="cs-CZ" dirty="0">
                          <a:solidFill>
                            <a:schemeClr val="accent1"/>
                          </a:solidFill>
                        </a:rPr>
                        <a:t>Silné náboženské nebo ideologické přesvědčení</a:t>
                      </a:r>
                    </a:p>
                  </a:txBody>
                  <a:tcPr/>
                </a:tc>
                <a:tc>
                  <a:txBody>
                    <a:bodyPr/>
                    <a:lstStyle/>
                    <a:p>
                      <a:pPr algn="ctr"/>
                      <a:r>
                        <a:rPr lang="cs-CZ" dirty="0">
                          <a:solidFill>
                            <a:schemeClr val="accent1"/>
                          </a:solidFill>
                        </a:rPr>
                        <a:t>Více praktická orientace</a:t>
                      </a:r>
                    </a:p>
                  </a:txBody>
                  <a:tcPr/>
                </a:tc>
                <a:extLst>
                  <a:ext uri="{0D108BD9-81ED-4DB2-BD59-A6C34878D82A}">
                    <a16:rowId xmlns:a16="http://schemas.microsoft.com/office/drawing/2014/main" val="4111209787"/>
                  </a:ext>
                </a:extLst>
              </a:tr>
              <a:tr h="370840">
                <a:tc>
                  <a:txBody>
                    <a:bodyPr/>
                    <a:lstStyle/>
                    <a:p>
                      <a:pPr algn="ctr"/>
                      <a:r>
                        <a:rPr lang="cs-CZ" dirty="0">
                          <a:solidFill>
                            <a:schemeClr val="accent1"/>
                          </a:solidFill>
                        </a:rPr>
                        <a:t>Někdy recidivisté a kriminálníci</a:t>
                      </a:r>
                    </a:p>
                  </a:txBody>
                  <a:tcPr/>
                </a:tc>
                <a:tc>
                  <a:txBody>
                    <a:bodyPr/>
                    <a:lstStyle/>
                    <a:p>
                      <a:pPr algn="ctr"/>
                      <a:r>
                        <a:rPr lang="cs-CZ" dirty="0">
                          <a:solidFill>
                            <a:schemeClr val="accent1"/>
                          </a:solidFill>
                        </a:rPr>
                        <a:t>Lépe vzdělaní a socializovaní</a:t>
                      </a:r>
                    </a:p>
                  </a:txBody>
                  <a:tcPr/>
                </a:tc>
                <a:extLst>
                  <a:ext uri="{0D108BD9-81ED-4DB2-BD59-A6C34878D82A}">
                    <a16:rowId xmlns:a16="http://schemas.microsoft.com/office/drawing/2014/main" val="1089953940"/>
                  </a:ext>
                </a:extLst>
              </a:tr>
              <a:tr h="370840">
                <a:tc>
                  <a:txBody>
                    <a:bodyPr/>
                    <a:lstStyle/>
                    <a:p>
                      <a:pPr algn="ctr"/>
                      <a:r>
                        <a:rPr lang="cs-CZ" dirty="0">
                          <a:solidFill>
                            <a:schemeClr val="accent1"/>
                          </a:solidFill>
                        </a:rPr>
                        <a:t>Větší izolovanost od rodiny a společnosti</a:t>
                      </a:r>
                    </a:p>
                  </a:txBody>
                  <a:tcPr/>
                </a:tc>
                <a:tc>
                  <a:txBody>
                    <a:bodyPr/>
                    <a:lstStyle/>
                    <a:p>
                      <a:pPr algn="ctr"/>
                      <a:r>
                        <a:rPr lang="cs-CZ" dirty="0">
                          <a:solidFill>
                            <a:schemeClr val="accent1"/>
                          </a:solidFill>
                        </a:rPr>
                        <a:t>Větší spojení s rodinou a společností</a:t>
                      </a:r>
                    </a:p>
                  </a:txBody>
                  <a:tcPr/>
                </a:tc>
                <a:extLst>
                  <a:ext uri="{0D108BD9-81ED-4DB2-BD59-A6C34878D82A}">
                    <a16:rowId xmlns:a16="http://schemas.microsoft.com/office/drawing/2014/main" val="3443374973"/>
                  </a:ext>
                </a:extLst>
              </a:tr>
              <a:tr h="370840">
                <a:tc>
                  <a:txBody>
                    <a:bodyPr/>
                    <a:lstStyle/>
                    <a:p>
                      <a:pPr algn="ctr"/>
                      <a:r>
                        <a:rPr lang="cs-CZ" dirty="0">
                          <a:solidFill>
                            <a:schemeClr val="accent1"/>
                          </a:solidFill>
                        </a:rPr>
                        <a:t>Touha být známý (notorieta)</a:t>
                      </a:r>
                    </a:p>
                  </a:txBody>
                  <a:tcPr/>
                </a:tc>
                <a:tc>
                  <a:txBody>
                    <a:bodyPr/>
                    <a:lstStyle/>
                    <a:p>
                      <a:pPr algn="ctr"/>
                      <a:r>
                        <a:rPr lang="cs-CZ" dirty="0">
                          <a:solidFill>
                            <a:schemeClr val="accent1"/>
                          </a:solidFill>
                        </a:rPr>
                        <a:t>Notorieta není tak silná</a:t>
                      </a:r>
                    </a:p>
                  </a:txBody>
                  <a:tcPr/>
                </a:tc>
                <a:extLst>
                  <a:ext uri="{0D108BD9-81ED-4DB2-BD59-A6C34878D82A}">
                    <a16:rowId xmlns:a16="http://schemas.microsoft.com/office/drawing/2014/main" val="1796014958"/>
                  </a:ext>
                </a:extLst>
              </a:tr>
              <a:tr h="370840">
                <a:tc>
                  <a:txBody>
                    <a:bodyPr/>
                    <a:lstStyle/>
                    <a:p>
                      <a:pPr algn="ctr"/>
                      <a:r>
                        <a:rPr lang="cs-CZ" dirty="0">
                          <a:solidFill>
                            <a:schemeClr val="accent1"/>
                          </a:solidFill>
                        </a:rPr>
                        <a:t>Hlavní publikum – vlastní lidé</a:t>
                      </a:r>
                    </a:p>
                  </a:txBody>
                  <a:tcPr/>
                </a:tc>
                <a:tc>
                  <a:txBody>
                    <a:bodyPr/>
                    <a:lstStyle/>
                    <a:p>
                      <a:pPr algn="ctr"/>
                      <a:r>
                        <a:rPr lang="cs-CZ" dirty="0">
                          <a:solidFill>
                            <a:schemeClr val="accent1"/>
                          </a:solidFill>
                        </a:rPr>
                        <a:t>Hlavní publikum – celý svět</a:t>
                      </a:r>
                    </a:p>
                  </a:txBody>
                  <a:tcPr/>
                </a:tc>
                <a:extLst>
                  <a:ext uri="{0D108BD9-81ED-4DB2-BD59-A6C34878D82A}">
                    <a16:rowId xmlns:a16="http://schemas.microsoft.com/office/drawing/2014/main" val="891596704"/>
                  </a:ext>
                </a:extLst>
              </a:tr>
              <a:tr h="370840">
                <a:tc>
                  <a:txBody>
                    <a:bodyPr/>
                    <a:lstStyle/>
                    <a:p>
                      <a:pPr algn="ctr"/>
                      <a:r>
                        <a:rPr lang="cs-CZ" dirty="0">
                          <a:solidFill>
                            <a:schemeClr val="accent1"/>
                          </a:solidFill>
                        </a:rPr>
                        <a:t>Mučednické přání</a:t>
                      </a:r>
                    </a:p>
                  </a:txBody>
                  <a:tcPr/>
                </a:tc>
                <a:tc>
                  <a:txBody>
                    <a:bodyPr/>
                    <a:lstStyle/>
                    <a:p>
                      <a:pPr algn="ctr"/>
                      <a:r>
                        <a:rPr lang="cs-CZ" dirty="0">
                          <a:solidFill>
                            <a:schemeClr val="accent1"/>
                          </a:solidFill>
                        </a:rPr>
                        <a:t>Bez mučednického přání</a:t>
                      </a:r>
                    </a:p>
                  </a:txBody>
                  <a:tcPr/>
                </a:tc>
                <a:extLst>
                  <a:ext uri="{0D108BD9-81ED-4DB2-BD59-A6C34878D82A}">
                    <a16:rowId xmlns:a16="http://schemas.microsoft.com/office/drawing/2014/main" val="1588598677"/>
                  </a:ext>
                </a:extLst>
              </a:tr>
              <a:tr h="370840">
                <a:tc>
                  <a:txBody>
                    <a:bodyPr/>
                    <a:lstStyle/>
                    <a:p>
                      <a:pPr algn="ctr"/>
                      <a:r>
                        <a:rPr lang="cs-CZ" dirty="0">
                          <a:solidFill>
                            <a:schemeClr val="accent1"/>
                          </a:solidFill>
                        </a:rPr>
                        <a:t>Krátká teroristická kariéra (zajetí nebo úmrtí)</a:t>
                      </a:r>
                    </a:p>
                  </a:txBody>
                  <a:tcPr/>
                </a:tc>
                <a:tc>
                  <a:txBody>
                    <a:bodyPr/>
                    <a:lstStyle/>
                    <a:p>
                      <a:pPr algn="ctr"/>
                      <a:r>
                        <a:rPr lang="cs-CZ" dirty="0">
                          <a:solidFill>
                            <a:schemeClr val="accent1"/>
                          </a:solidFill>
                        </a:rPr>
                        <a:t>Opak</a:t>
                      </a:r>
                    </a:p>
                  </a:txBody>
                  <a:tcPr/>
                </a:tc>
                <a:extLst>
                  <a:ext uri="{0D108BD9-81ED-4DB2-BD59-A6C34878D82A}">
                    <a16:rowId xmlns:a16="http://schemas.microsoft.com/office/drawing/2014/main" val="2701791295"/>
                  </a:ext>
                </a:extLst>
              </a:tr>
            </a:tbl>
          </a:graphicData>
        </a:graphic>
      </p:graphicFrame>
    </p:spTree>
    <p:extLst>
      <p:ext uri="{BB962C8B-B14F-4D97-AF65-F5344CB8AC3E}">
        <p14:creationId xmlns:p14="http://schemas.microsoft.com/office/powerpoint/2010/main" val="3396317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07F1A2-9A89-2B9D-7D70-3DDDE4BA6C4F}"/>
              </a:ext>
            </a:extLst>
          </p:cNvPr>
          <p:cNvSpPr>
            <a:spLocks noGrp="1"/>
          </p:cNvSpPr>
          <p:nvPr>
            <p:ph type="title"/>
          </p:nvPr>
        </p:nvSpPr>
        <p:spPr>
          <a:xfrm>
            <a:off x="623400" y="-126380"/>
            <a:ext cx="8520600" cy="801000"/>
          </a:xfrm>
        </p:spPr>
        <p:txBody>
          <a:bodyPr/>
          <a:lstStyle/>
          <a:p>
            <a:pPr algn="ctr"/>
            <a:r>
              <a:rPr lang="cs-CZ" dirty="0"/>
              <a:t>Nejčastější profil teroristy (Mareš a Janíček)</a:t>
            </a:r>
          </a:p>
        </p:txBody>
      </p:sp>
      <p:sp>
        <p:nvSpPr>
          <p:cNvPr id="3" name="Zástupný text 2">
            <a:extLst>
              <a:ext uri="{FF2B5EF4-FFF2-40B4-BE49-F238E27FC236}">
                <a16:creationId xmlns:a16="http://schemas.microsoft.com/office/drawing/2014/main" id="{11DF0551-C87D-C654-317B-C240332D7F23}"/>
              </a:ext>
            </a:extLst>
          </p:cNvPr>
          <p:cNvSpPr>
            <a:spLocks noGrp="1"/>
          </p:cNvSpPr>
          <p:nvPr>
            <p:ph type="body" idx="1"/>
          </p:nvPr>
        </p:nvSpPr>
        <p:spPr>
          <a:xfrm>
            <a:off x="81242" y="477826"/>
            <a:ext cx="9062758" cy="4561596"/>
          </a:xfrm>
        </p:spPr>
        <p:txBody>
          <a:bodyPr/>
          <a:lstStyle/>
          <a:p>
            <a:pPr>
              <a:lnSpc>
                <a:spcPct val="100000"/>
              </a:lnSpc>
            </a:pPr>
            <a:r>
              <a:rPr lang="cs-CZ" dirty="0"/>
              <a:t> </a:t>
            </a:r>
            <a:r>
              <a:rPr lang="cs-CZ" sz="1200" dirty="0"/>
              <a:t>Nejčastější profil, avšak není obecně aplikovatelný:</a:t>
            </a:r>
          </a:p>
          <a:p>
            <a:pPr lvl="3">
              <a:lnSpc>
                <a:spcPct val="100000"/>
              </a:lnSpc>
              <a:buNone/>
            </a:pPr>
            <a:r>
              <a:rPr lang="cs-CZ" sz="1200" dirty="0"/>
              <a:t> - Mladší třiceti let</a:t>
            </a:r>
          </a:p>
          <a:p>
            <a:pPr lvl="3">
              <a:lnSpc>
                <a:spcPct val="100000"/>
              </a:lnSpc>
              <a:buNone/>
            </a:pPr>
            <a:r>
              <a:rPr lang="cs-CZ" sz="1200" dirty="0"/>
              <a:t> - Aktivně zaměřený</a:t>
            </a:r>
          </a:p>
          <a:p>
            <a:pPr lvl="3">
              <a:lnSpc>
                <a:spcPct val="100000"/>
              </a:lnSpc>
              <a:buNone/>
            </a:pPr>
            <a:r>
              <a:rPr lang="cs-CZ" sz="1200" dirty="0"/>
              <a:t> - Má vysokoškolské vzdělání</a:t>
            </a:r>
          </a:p>
          <a:p>
            <a:pPr lvl="3">
              <a:lnSpc>
                <a:spcPct val="100000"/>
              </a:lnSpc>
              <a:buNone/>
            </a:pPr>
            <a:r>
              <a:rPr lang="cs-CZ" sz="1200" dirty="0"/>
              <a:t> - Příslušník bohaté nebo střední třídy</a:t>
            </a:r>
          </a:p>
          <a:p>
            <a:pPr lvl="3">
              <a:lnSpc>
                <a:spcPct val="100000"/>
              </a:lnSpc>
              <a:buNone/>
            </a:pPr>
            <a:r>
              <a:rPr lang="cs-CZ" sz="1200" dirty="0"/>
              <a:t> - Často vyškolený v oboru medicíny, práva, inženýrství nebo učitelské profese</a:t>
            </a:r>
          </a:p>
          <a:p>
            <a:pPr lvl="3">
              <a:lnSpc>
                <a:spcPct val="100000"/>
              </a:lnSpc>
              <a:buNone/>
            </a:pPr>
            <a:r>
              <a:rPr lang="cs-CZ" sz="1200" dirty="0"/>
              <a:t> - V podstatě samotář</a:t>
            </a:r>
          </a:p>
          <a:p>
            <a:pPr lvl="3">
              <a:lnSpc>
                <a:spcPct val="100000"/>
              </a:lnSpc>
              <a:buNone/>
            </a:pPr>
            <a:r>
              <a:rPr lang="cs-CZ" sz="1200" dirty="0"/>
              <a:t> - Věří ve vlastní morální nadřazenost a z pozice svého vědomí má pravdu</a:t>
            </a:r>
          </a:p>
          <a:p>
            <a:pPr lvl="3">
              <a:lnSpc>
                <a:spcPct val="100000"/>
              </a:lnSpc>
              <a:buNone/>
            </a:pPr>
            <a:r>
              <a:rPr lang="cs-CZ" sz="1200" dirty="0"/>
              <a:t> - Věří, že násilí je morálně ospravedlnitelné v zájmu věci</a:t>
            </a:r>
          </a:p>
          <a:p>
            <a:pPr lvl="3">
              <a:lnSpc>
                <a:spcPct val="100000"/>
              </a:lnSpc>
              <a:buNone/>
            </a:pPr>
            <a:r>
              <a:rPr lang="cs-CZ" sz="1200" dirty="0"/>
              <a:t> - Netečný k utrpení bezprostředních obětí</a:t>
            </a:r>
          </a:p>
          <a:p>
            <a:pPr lvl="3">
              <a:lnSpc>
                <a:spcPct val="100000"/>
              </a:lnSpc>
              <a:buNone/>
            </a:pPr>
            <a:r>
              <a:rPr lang="cs-CZ" sz="1200" dirty="0"/>
              <a:t> - Vyhledává publicitu, chce aby jej oběti respektovaly</a:t>
            </a:r>
          </a:p>
          <a:p>
            <a:pPr lvl="3">
              <a:lnSpc>
                <a:spcPct val="100000"/>
              </a:lnSpc>
              <a:buNone/>
            </a:pPr>
            <a:r>
              <a:rPr lang="cs-CZ" sz="1200" dirty="0"/>
              <a:t> - Akceptování často vyhledává u kolegů</a:t>
            </a:r>
          </a:p>
        </p:txBody>
      </p:sp>
    </p:spTree>
    <p:extLst>
      <p:ext uri="{BB962C8B-B14F-4D97-AF65-F5344CB8AC3E}">
        <p14:creationId xmlns:p14="http://schemas.microsoft.com/office/powerpoint/2010/main" val="245005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41EF5-B2B0-1FFB-2397-BDE9F6FCDE41}"/>
              </a:ext>
            </a:extLst>
          </p:cNvPr>
          <p:cNvSpPr>
            <a:spLocks noGrp="1"/>
          </p:cNvSpPr>
          <p:nvPr>
            <p:ph type="title"/>
          </p:nvPr>
        </p:nvSpPr>
        <p:spPr/>
        <p:txBody>
          <a:bodyPr/>
          <a:lstStyle/>
          <a:p>
            <a:pPr algn="ctr"/>
            <a:r>
              <a:rPr lang="cs-CZ" dirty="0"/>
              <a:t>Terorismus v ČR</a:t>
            </a:r>
          </a:p>
        </p:txBody>
      </p:sp>
      <p:sp>
        <p:nvSpPr>
          <p:cNvPr id="3" name="Zástupný text 2">
            <a:extLst>
              <a:ext uri="{FF2B5EF4-FFF2-40B4-BE49-F238E27FC236}">
                <a16:creationId xmlns:a16="http://schemas.microsoft.com/office/drawing/2014/main" id="{2513E805-5D06-8892-4B4C-E1BC0E534E7A}"/>
              </a:ext>
            </a:extLst>
          </p:cNvPr>
          <p:cNvSpPr>
            <a:spLocks noGrp="1"/>
          </p:cNvSpPr>
          <p:nvPr>
            <p:ph type="body" idx="1"/>
          </p:nvPr>
        </p:nvSpPr>
        <p:spPr/>
        <p:txBody>
          <a:bodyPr/>
          <a:lstStyle/>
          <a:p>
            <a:r>
              <a:rPr lang="cs-CZ" dirty="0"/>
              <a:t> Strategie České republiky pro boj proti terorismu od roku 2013</a:t>
            </a:r>
          </a:p>
          <a:p>
            <a:pPr>
              <a:buNone/>
            </a:pPr>
            <a:r>
              <a:rPr lang="cs-CZ" i="1" dirty="0"/>
              <a:t>„Hrozba terorismu jako metody násilného prosazování politických cílů či jiných cílů (např. náboženských, ekonomických, kriminálních...) je trvale vysoká. Charakteristickým rysem je existence nadnárodních sítí volně propojených skupin, které i bez jednotného velení sdílejí ideologii, cíle a plány k jejich naplnění, finanční zdroje a informace. Jsou schopny přímo ohrozit lidské životy a zdraví, ale také kritickou infrastrukturu.“ </a:t>
            </a:r>
          </a:p>
        </p:txBody>
      </p:sp>
    </p:spTree>
    <p:extLst>
      <p:ext uri="{BB962C8B-B14F-4D97-AF65-F5344CB8AC3E}">
        <p14:creationId xmlns:p14="http://schemas.microsoft.com/office/powerpoint/2010/main" val="1386377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41EF5-B2B0-1FFB-2397-BDE9F6FCDE41}"/>
              </a:ext>
            </a:extLst>
          </p:cNvPr>
          <p:cNvSpPr>
            <a:spLocks noGrp="1"/>
          </p:cNvSpPr>
          <p:nvPr>
            <p:ph type="title"/>
          </p:nvPr>
        </p:nvSpPr>
        <p:spPr>
          <a:xfrm>
            <a:off x="0" y="-93726"/>
            <a:ext cx="8520600" cy="801000"/>
          </a:xfrm>
        </p:spPr>
        <p:txBody>
          <a:bodyPr/>
          <a:lstStyle/>
          <a:p>
            <a:pPr algn="ctr"/>
            <a:r>
              <a:rPr lang="cs-CZ" dirty="0"/>
              <a:t>Terorismus v ČR</a:t>
            </a:r>
          </a:p>
        </p:txBody>
      </p:sp>
      <p:sp>
        <p:nvSpPr>
          <p:cNvPr id="3" name="Zástupný text 2">
            <a:extLst>
              <a:ext uri="{FF2B5EF4-FFF2-40B4-BE49-F238E27FC236}">
                <a16:creationId xmlns:a16="http://schemas.microsoft.com/office/drawing/2014/main" id="{2513E805-5D06-8892-4B4C-E1BC0E534E7A}"/>
              </a:ext>
            </a:extLst>
          </p:cNvPr>
          <p:cNvSpPr>
            <a:spLocks noGrp="1"/>
          </p:cNvSpPr>
          <p:nvPr>
            <p:ph type="body" idx="1"/>
          </p:nvPr>
        </p:nvSpPr>
        <p:spPr>
          <a:xfrm>
            <a:off x="103544" y="604207"/>
            <a:ext cx="8520600" cy="4220554"/>
          </a:xfrm>
        </p:spPr>
        <p:txBody>
          <a:bodyPr/>
          <a:lstStyle/>
          <a:p>
            <a:pPr algn="just"/>
            <a:r>
              <a:rPr lang="cs-CZ" dirty="0"/>
              <a:t> §311 Teroristický útok a §312 Teror trestního zákona (zákona č. 40/2009 Sb.).</a:t>
            </a:r>
          </a:p>
          <a:p>
            <a:pPr algn="just">
              <a:buNone/>
            </a:pPr>
            <a:r>
              <a:rPr lang="cs-CZ" sz="1800" i="1" dirty="0">
                <a:solidFill>
                  <a:schemeClr val="bg2"/>
                </a:solidFill>
                <a:effectLst/>
                <a:latin typeface="Source Code Pro" panose="020B0509030403020204" pitchFamily="49" charset="0"/>
                <a:ea typeface="Source Code Pro" panose="020B0509030403020204" pitchFamily="49" charset="0"/>
                <a:cs typeface="Times New Roman" panose="02020603050405020304" pitchFamily="18" charset="0"/>
              </a:rPr>
              <a:t>„Kdo v úmyslu poškodit ústavní zřízení nebo obranyschopnost České republiky, narušit nebo zničit základní politickou, hospodářskou nebo sociální strukturu České republiky nebo mezinárodní organizace, závažným způsobem zastrašit obyvatelstvo nebo protiprávně přinutit vládu nebo jiný orgán veřejné moci nebo mezinárodní organizaci, aby něco konala, opominula nebo trpěla….“</a:t>
            </a:r>
          </a:p>
          <a:p>
            <a:pPr marL="285750" indent="-285750" algn="just"/>
            <a:r>
              <a:rPr lang="cs-CZ" i="1" dirty="0">
                <a:solidFill>
                  <a:schemeClr val="bg2"/>
                </a:solidFill>
                <a:latin typeface="Source Code Pro" panose="020B0509030403020204" pitchFamily="49" charset="0"/>
                <a:ea typeface="Source Code Pro" panose="020B0509030403020204" pitchFamily="49" charset="0"/>
              </a:rPr>
              <a:t>Bude potrestán odnětím svobody na pět až patnáct let, popřípadě vedle tohoto trestu též propadnutím majetku.</a:t>
            </a:r>
            <a:endParaRPr lang="cs-CZ" i="1" dirty="0"/>
          </a:p>
        </p:txBody>
      </p:sp>
    </p:spTree>
    <p:extLst>
      <p:ext uri="{BB962C8B-B14F-4D97-AF65-F5344CB8AC3E}">
        <p14:creationId xmlns:p14="http://schemas.microsoft.com/office/powerpoint/2010/main" val="1048131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90D425-B3A8-285D-2C25-41E5175ECBFA}"/>
              </a:ext>
            </a:extLst>
          </p:cNvPr>
          <p:cNvSpPr>
            <a:spLocks noGrp="1"/>
          </p:cNvSpPr>
          <p:nvPr>
            <p:ph type="title"/>
          </p:nvPr>
        </p:nvSpPr>
        <p:spPr>
          <a:xfrm>
            <a:off x="311700" y="-71423"/>
            <a:ext cx="8520600" cy="801000"/>
          </a:xfrm>
        </p:spPr>
        <p:txBody>
          <a:bodyPr/>
          <a:lstStyle/>
          <a:p>
            <a:pPr algn="ctr"/>
            <a:r>
              <a:rPr lang="cs-CZ" dirty="0"/>
              <a:t>Terorismus v ČR</a:t>
            </a:r>
          </a:p>
        </p:txBody>
      </p:sp>
      <p:sp>
        <p:nvSpPr>
          <p:cNvPr id="3" name="Zástupný text 2">
            <a:extLst>
              <a:ext uri="{FF2B5EF4-FFF2-40B4-BE49-F238E27FC236}">
                <a16:creationId xmlns:a16="http://schemas.microsoft.com/office/drawing/2014/main" id="{C8748BFE-520B-BD82-7DF7-64BCF24F19DF}"/>
              </a:ext>
            </a:extLst>
          </p:cNvPr>
          <p:cNvSpPr>
            <a:spLocks noGrp="1"/>
          </p:cNvSpPr>
          <p:nvPr>
            <p:ph type="body" idx="1"/>
          </p:nvPr>
        </p:nvSpPr>
        <p:spPr>
          <a:xfrm>
            <a:off x="88676" y="641376"/>
            <a:ext cx="9055324" cy="4502123"/>
          </a:xfrm>
        </p:spPr>
        <p:txBody>
          <a:bodyPr/>
          <a:lstStyle/>
          <a:p>
            <a:r>
              <a:rPr lang="cs-CZ" dirty="0"/>
              <a:t> Výčet činů podle §311:</a:t>
            </a:r>
          </a:p>
          <a:p>
            <a:pPr lvl="1"/>
            <a:r>
              <a:rPr lang="cs-CZ" sz="1200" dirty="0"/>
              <a:t> Provede útok ohrožující život nebo zdraví člověka s cílem způsobit smrt nebo těžkou újmu na zdraví;</a:t>
            </a:r>
          </a:p>
          <a:p>
            <a:pPr lvl="1"/>
            <a:r>
              <a:rPr lang="cs-CZ" sz="1200" dirty="0"/>
              <a:t> Zmocní se rukojmí nebo provede únos;</a:t>
            </a:r>
          </a:p>
          <a:p>
            <a:pPr lvl="1"/>
            <a:r>
              <a:rPr lang="cs-CZ" sz="1200" dirty="0"/>
              <a:t> Zničí nebo poškodí ve větší míře veřejné zařízení (dopravní a telekomunikační zařízení, energetické zařízení aj.);</a:t>
            </a:r>
          </a:p>
          <a:p>
            <a:pPr lvl="1"/>
            <a:r>
              <a:rPr lang="cs-CZ" sz="1200" dirty="0"/>
              <a:t> Naruší nebo přeruší dodávku vody, el. energie aj.;</a:t>
            </a:r>
          </a:p>
          <a:p>
            <a:pPr lvl="1"/>
            <a:r>
              <a:rPr lang="cs-CZ" sz="1200" dirty="0"/>
              <a:t> Zmocní se lodi, letadla či jiného prostředku osobní a nákladní dopravy;</a:t>
            </a:r>
          </a:p>
          <a:p>
            <a:pPr lvl="1"/>
            <a:r>
              <a:rPr lang="cs-CZ" sz="1200" dirty="0"/>
              <a:t> Nedovoleně vyrábí, získá, přechovává, dovážím, přepravuje a vyváží výbušninu, jadernou, biologickou, chemickou nebo jinou zbraň aj.;</a:t>
            </a:r>
          </a:p>
          <a:p>
            <a:pPr lvl="1"/>
            <a:r>
              <a:rPr lang="cs-CZ" sz="1200"/>
              <a:t> </a:t>
            </a:r>
            <a:r>
              <a:rPr lang="cs-CZ" sz="1200" dirty="0"/>
              <a:t>V</a:t>
            </a:r>
            <a:r>
              <a:rPr lang="cs-CZ" sz="1200"/>
              <a:t>ydá </a:t>
            </a:r>
            <a:r>
              <a:rPr lang="cs-CZ" sz="1200" dirty="0"/>
              <a:t>lidi v obecné nebezpečí smrti nebo těžké újmy na zdraví nebo cizí majetek v nebezpečí škody velkého rozsahu tím, že způsobí požár nebo povodeň nebo škodlivý účinek výbušnin, plynu, elektřiny aj.;</a:t>
            </a:r>
          </a:p>
          <a:p>
            <a:pPr lvl="1">
              <a:buNone/>
            </a:pPr>
            <a:endParaRPr lang="cs-CZ" sz="1100" dirty="0"/>
          </a:p>
        </p:txBody>
      </p:sp>
    </p:spTree>
    <p:extLst>
      <p:ext uri="{BB962C8B-B14F-4D97-AF65-F5344CB8AC3E}">
        <p14:creationId xmlns:p14="http://schemas.microsoft.com/office/powerpoint/2010/main" val="2092050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41EF5-B2B0-1FFB-2397-BDE9F6FCDE41}"/>
              </a:ext>
            </a:extLst>
          </p:cNvPr>
          <p:cNvSpPr>
            <a:spLocks noGrp="1"/>
          </p:cNvSpPr>
          <p:nvPr>
            <p:ph type="title"/>
          </p:nvPr>
        </p:nvSpPr>
        <p:spPr/>
        <p:txBody>
          <a:bodyPr/>
          <a:lstStyle/>
          <a:p>
            <a:pPr algn="ctr"/>
            <a:r>
              <a:rPr lang="cs-CZ" dirty="0"/>
              <a:t>Terorismus v ČR</a:t>
            </a:r>
          </a:p>
        </p:txBody>
      </p:sp>
      <p:sp>
        <p:nvSpPr>
          <p:cNvPr id="3" name="Zástupný text 2">
            <a:extLst>
              <a:ext uri="{FF2B5EF4-FFF2-40B4-BE49-F238E27FC236}">
                <a16:creationId xmlns:a16="http://schemas.microsoft.com/office/drawing/2014/main" id="{2513E805-5D06-8892-4B4C-E1BC0E534E7A}"/>
              </a:ext>
            </a:extLst>
          </p:cNvPr>
          <p:cNvSpPr>
            <a:spLocks noGrp="1"/>
          </p:cNvSpPr>
          <p:nvPr>
            <p:ph type="body" idx="1"/>
          </p:nvPr>
        </p:nvSpPr>
        <p:spPr/>
        <p:txBody>
          <a:bodyPr/>
          <a:lstStyle/>
          <a:p>
            <a:r>
              <a:rPr lang="cs-CZ" dirty="0"/>
              <a:t> </a:t>
            </a:r>
            <a:r>
              <a:rPr lang="nn-NO" dirty="0"/>
              <a:t>1957 útok Československé rozvědky ve Francii</a:t>
            </a:r>
            <a:r>
              <a:rPr lang="cs-CZ" dirty="0"/>
              <a:t>.</a:t>
            </a:r>
          </a:p>
          <a:p>
            <a:r>
              <a:rPr lang="cs-CZ" i="1" dirty="0"/>
              <a:t> </a:t>
            </a:r>
            <a:r>
              <a:rPr lang="cs-CZ" dirty="0"/>
              <a:t>Fakulta Státní bezpečnosti v Zastávce u Brna.</a:t>
            </a:r>
          </a:p>
          <a:p>
            <a:r>
              <a:rPr lang="cs-CZ" i="1" dirty="0"/>
              <a:t> </a:t>
            </a:r>
            <a:r>
              <a:rPr lang="cs-CZ" dirty="0"/>
              <a:t>Bombové útoky na Staroměstském náměstí 1990.</a:t>
            </a:r>
          </a:p>
          <a:p>
            <a:r>
              <a:rPr lang="cs-CZ" dirty="0"/>
              <a:t> Hrozba bioterorismem 2000 a 2001.</a:t>
            </a:r>
          </a:p>
          <a:p>
            <a:r>
              <a:rPr lang="cs-CZ" dirty="0"/>
              <a:t> Teroristický útok na Mladoboleslavsku 2017.</a:t>
            </a:r>
          </a:p>
          <a:p>
            <a:r>
              <a:rPr lang="cs-CZ" dirty="0"/>
              <a:t> Samer </a:t>
            </a:r>
            <a:r>
              <a:rPr lang="cs-CZ" dirty="0" err="1"/>
              <a:t>Shehadeh</a:t>
            </a:r>
            <a:r>
              <a:rPr lang="cs-CZ" dirty="0"/>
              <a:t>. </a:t>
            </a:r>
          </a:p>
        </p:txBody>
      </p:sp>
    </p:spTree>
    <p:extLst>
      <p:ext uri="{BB962C8B-B14F-4D97-AF65-F5344CB8AC3E}">
        <p14:creationId xmlns:p14="http://schemas.microsoft.com/office/powerpoint/2010/main" val="2031581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88C54E-EBC8-472D-996D-522EE974915E}"/>
              </a:ext>
            </a:extLst>
          </p:cNvPr>
          <p:cNvSpPr>
            <a:spLocks noGrp="1"/>
          </p:cNvSpPr>
          <p:nvPr>
            <p:ph type="title"/>
          </p:nvPr>
        </p:nvSpPr>
        <p:spPr>
          <a:xfrm>
            <a:off x="517440" y="1770750"/>
            <a:ext cx="8520600" cy="801000"/>
          </a:xfrm>
        </p:spPr>
        <p:txBody>
          <a:bodyPr/>
          <a:lstStyle/>
          <a:p>
            <a:pPr algn="ctr"/>
            <a:r>
              <a:rPr lang="cs-CZ" sz="9600" dirty="0"/>
              <a:t>Děkuji za pozornost</a:t>
            </a:r>
          </a:p>
        </p:txBody>
      </p:sp>
      <p:sp>
        <p:nvSpPr>
          <p:cNvPr id="3" name="Zástupný symbol pro text 2">
            <a:extLst>
              <a:ext uri="{FF2B5EF4-FFF2-40B4-BE49-F238E27FC236}">
                <a16:creationId xmlns:a16="http://schemas.microsoft.com/office/drawing/2014/main" id="{BE02514A-63E0-4BB9-A1C3-E8A1A6D869AF}"/>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3342750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29B5F4-508D-D3C9-5B7F-7DA4B1184A84}"/>
              </a:ext>
            </a:extLst>
          </p:cNvPr>
          <p:cNvSpPr>
            <a:spLocks noGrp="1"/>
          </p:cNvSpPr>
          <p:nvPr>
            <p:ph type="title"/>
          </p:nvPr>
        </p:nvSpPr>
        <p:spPr/>
        <p:txBody>
          <a:bodyPr/>
          <a:lstStyle/>
          <a:p>
            <a:pPr algn="ctr"/>
            <a:r>
              <a:rPr lang="cs-CZ" dirty="0"/>
              <a:t>Terorismus vymezení</a:t>
            </a:r>
          </a:p>
        </p:txBody>
      </p:sp>
      <p:sp>
        <p:nvSpPr>
          <p:cNvPr id="3" name="Zástupný text 2">
            <a:extLst>
              <a:ext uri="{FF2B5EF4-FFF2-40B4-BE49-F238E27FC236}">
                <a16:creationId xmlns:a16="http://schemas.microsoft.com/office/drawing/2014/main" id="{4410CCD3-52D3-D5B5-D8D6-B96EC2DAAB95}"/>
              </a:ext>
            </a:extLst>
          </p:cNvPr>
          <p:cNvSpPr>
            <a:spLocks noGrp="1"/>
          </p:cNvSpPr>
          <p:nvPr>
            <p:ph type="body" idx="1"/>
          </p:nvPr>
        </p:nvSpPr>
        <p:spPr/>
        <p:txBody>
          <a:bodyPr/>
          <a:lstStyle/>
          <a:p>
            <a:r>
              <a:rPr lang="cs-CZ" dirty="0"/>
              <a:t> Neexistence konzistentní teorie terorismu.</a:t>
            </a:r>
          </a:p>
          <a:p>
            <a:r>
              <a:rPr lang="cs-CZ" dirty="0"/>
              <a:t> Široké využití - akademické, právní, úřední, obecné, atd.</a:t>
            </a:r>
          </a:p>
          <a:p>
            <a:r>
              <a:rPr lang="cs-CZ" dirty="0"/>
              <a:t> Terorismus – šíření strachu, klíčové je násilí.</a:t>
            </a:r>
          </a:p>
          <a:p>
            <a:r>
              <a:rPr lang="cs-CZ" dirty="0"/>
              <a:t> Peter </a:t>
            </a:r>
            <a:r>
              <a:rPr lang="cs-CZ" dirty="0" err="1"/>
              <a:t>Waldmann</a:t>
            </a:r>
            <a:r>
              <a:rPr lang="cs-CZ" dirty="0"/>
              <a:t> – teroristický kalkul (násilný akt, emocionální reakce, vzbuzují určité reakce).</a:t>
            </a:r>
          </a:p>
          <a:p>
            <a:r>
              <a:rPr lang="cs-CZ" dirty="0"/>
              <a:t> https://www.youtube.com/watch?v=vhKmRtBfxjo</a:t>
            </a:r>
          </a:p>
        </p:txBody>
      </p:sp>
    </p:spTree>
    <p:extLst>
      <p:ext uri="{BB962C8B-B14F-4D97-AF65-F5344CB8AC3E}">
        <p14:creationId xmlns:p14="http://schemas.microsoft.com/office/powerpoint/2010/main" val="1645204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972258-BB5A-A192-2743-3C74F33D4903}"/>
              </a:ext>
            </a:extLst>
          </p:cNvPr>
          <p:cNvSpPr>
            <a:spLocks noGrp="1"/>
          </p:cNvSpPr>
          <p:nvPr>
            <p:ph type="title"/>
          </p:nvPr>
        </p:nvSpPr>
        <p:spPr/>
        <p:txBody>
          <a:bodyPr/>
          <a:lstStyle/>
          <a:p>
            <a:pPr algn="ctr"/>
            <a:r>
              <a:rPr lang="cs-CZ" dirty="0"/>
              <a:t>Terorismus vymezení</a:t>
            </a:r>
          </a:p>
        </p:txBody>
      </p:sp>
      <p:sp>
        <p:nvSpPr>
          <p:cNvPr id="3" name="Zástupný text 2">
            <a:extLst>
              <a:ext uri="{FF2B5EF4-FFF2-40B4-BE49-F238E27FC236}">
                <a16:creationId xmlns:a16="http://schemas.microsoft.com/office/drawing/2014/main" id="{F58D90F2-4BEE-3CB7-075D-A2FCBAFE35D3}"/>
              </a:ext>
            </a:extLst>
          </p:cNvPr>
          <p:cNvSpPr>
            <a:spLocks noGrp="1"/>
          </p:cNvSpPr>
          <p:nvPr>
            <p:ph type="body" idx="1"/>
          </p:nvPr>
        </p:nvSpPr>
        <p:spPr/>
        <p:txBody>
          <a:bodyPr/>
          <a:lstStyle/>
          <a:p>
            <a:endParaRPr lang="cs-CZ" dirty="0"/>
          </a:p>
        </p:txBody>
      </p:sp>
      <p:pic>
        <p:nvPicPr>
          <p:cNvPr id="5" name="Obrázek 4">
            <a:extLst>
              <a:ext uri="{FF2B5EF4-FFF2-40B4-BE49-F238E27FC236}">
                <a16:creationId xmlns:a16="http://schemas.microsoft.com/office/drawing/2014/main" id="{68A89DE6-766B-9C0D-E4AB-924442E6A8A0}"/>
              </a:ext>
            </a:extLst>
          </p:cNvPr>
          <p:cNvPicPr>
            <a:picLocks noChangeAspect="1"/>
          </p:cNvPicPr>
          <p:nvPr/>
        </p:nvPicPr>
        <p:blipFill>
          <a:blip r:embed="rId2"/>
          <a:stretch>
            <a:fillRect/>
          </a:stretch>
        </p:blipFill>
        <p:spPr>
          <a:xfrm>
            <a:off x="1331119" y="1035599"/>
            <a:ext cx="6119813" cy="3815051"/>
          </a:xfrm>
          <a:prstGeom prst="rect">
            <a:avLst/>
          </a:prstGeom>
        </p:spPr>
      </p:pic>
    </p:spTree>
    <p:extLst>
      <p:ext uri="{BB962C8B-B14F-4D97-AF65-F5344CB8AC3E}">
        <p14:creationId xmlns:p14="http://schemas.microsoft.com/office/powerpoint/2010/main" val="135909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3308D-3FCB-6BD5-4B1C-70BD7381CF0E}"/>
              </a:ext>
            </a:extLst>
          </p:cNvPr>
          <p:cNvSpPr>
            <a:spLocks noGrp="1"/>
          </p:cNvSpPr>
          <p:nvPr>
            <p:ph type="title"/>
          </p:nvPr>
        </p:nvSpPr>
        <p:spPr>
          <a:xfrm>
            <a:off x="200187" y="-156117"/>
            <a:ext cx="8520600" cy="801000"/>
          </a:xfrm>
        </p:spPr>
        <p:txBody>
          <a:bodyPr/>
          <a:lstStyle/>
          <a:p>
            <a:pPr algn="ctr"/>
            <a:r>
              <a:rPr lang="cs-CZ" dirty="0"/>
              <a:t>Terorismus definice</a:t>
            </a:r>
          </a:p>
        </p:txBody>
      </p:sp>
      <p:sp>
        <p:nvSpPr>
          <p:cNvPr id="3" name="Zástupný text 2">
            <a:extLst>
              <a:ext uri="{FF2B5EF4-FFF2-40B4-BE49-F238E27FC236}">
                <a16:creationId xmlns:a16="http://schemas.microsoft.com/office/drawing/2014/main" id="{0CABD6CB-E7EB-FCCA-AD32-173F168F84C7}"/>
              </a:ext>
            </a:extLst>
          </p:cNvPr>
          <p:cNvSpPr>
            <a:spLocks noGrp="1"/>
          </p:cNvSpPr>
          <p:nvPr>
            <p:ph type="body" idx="1"/>
          </p:nvPr>
        </p:nvSpPr>
        <p:spPr>
          <a:xfrm>
            <a:off x="148148" y="398283"/>
            <a:ext cx="8520600" cy="4525354"/>
          </a:xfrm>
        </p:spPr>
        <p:txBody>
          <a:bodyPr/>
          <a:lstStyle/>
          <a:p>
            <a:pPr algn="just"/>
            <a:r>
              <a:rPr lang="cs-CZ" sz="1600" dirty="0"/>
              <a:t>„</a:t>
            </a:r>
            <a:r>
              <a:rPr lang="cs-CZ" sz="1600" b="1" i="1" dirty="0">
                <a:latin typeface="Times New Roman" panose="02020603050405020304" pitchFamily="18" charset="0"/>
              </a:rPr>
              <a:t>T</a:t>
            </a:r>
            <a:r>
              <a:rPr lang="cs-CZ" sz="1600" b="1" i="1" dirty="0">
                <a:effectLst/>
                <a:latin typeface="Times New Roman" panose="02020603050405020304" pitchFamily="18" charset="0"/>
                <a:ea typeface="Times New Roman" panose="02020603050405020304" pitchFamily="18" charset="0"/>
              </a:rPr>
              <a:t>erorismus je použití agresivního a excesivního násilí (anebo hrozba použitím takového násilí), které je naplánováno s dominantním účelem vyslat vážné zastrašující poselství zřetelně většímu počtu lidí (cílovému publiku) než pouze těm, kteří jsou primárními násilnými akty nebo hrozbami bezprostředně poškozeni</a:t>
            </a:r>
            <a:r>
              <a:rPr lang="cs-CZ" sz="1600" dirty="0">
                <a:effectLst/>
                <a:latin typeface="Times New Roman" panose="02020603050405020304" pitchFamily="18" charset="0"/>
                <a:ea typeface="Times New Roman" panose="02020603050405020304" pitchFamily="18" charset="0"/>
              </a:rPr>
              <a:t>.“</a:t>
            </a:r>
          </a:p>
          <a:p>
            <a:pPr algn="just"/>
            <a:r>
              <a:rPr lang="cs-CZ" sz="1600" dirty="0">
                <a:latin typeface="Times New Roman" panose="02020603050405020304" pitchFamily="18" charset="0"/>
              </a:rPr>
              <a:t> </a:t>
            </a:r>
            <a:r>
              <a:rPr lang="cs-CZ" sz="1600" dirty="0">
                <a:solidFill>
                  <a:schemeClr val="accent1"/>
                </a:solidFill>
                <a:latin typeface="Times New Roman" panose="02020603050405020304" pitchFamily="18" charset="0"/>
              </a:rPr>
              <a:t>OSN nemá jednotnou definici, </a:t>
            </a:r>
            <a:r>
              <a:rPr lang="cs-CZ" sz="1600" dirty="0" err="1">
                <a:solidFill>
                  <a:schemeClr val="accent1"/>
                </a:solidFill>
                <a:latin typeface="Times New Roman" panose="02020603050405020304" pitchFamily="18" charset="0"/>
              </a:rPr>
              <a:t>The</a:t>
            </a:r>
            <a:r>
              <a:rPr lang="cs-CZ" sz="1600" dirty="0">
                <a:solidFill>
                  <a:schemeClr val="accent1"/>
                </a:solidFill>
                <a:latin typeface="Times New Roman" panose="02020603050405020304" pitchFamily="18" charset="0"/>
              </a:rPr>
              <a:t> </a:t>
            </a:r>
            <a:r>
              <a:rPr lang="cs-CZ" sz="1600" dirty="0" err="1">
                <a:solidFill>
                  <a:schemeClr val="accent1"/>
                </a:solidFill>
                <a:latin typeface="Times New Roman" panose="02020603050405020304" pitchFamily="18" charset="0"/>
              </a:rPr>
              <a:t>Comprehensive</a:t>
            </a:r>
            <a:r>
              <a:rPr lang="cs-CZ" sz="1600" dirty="0">
                <a:solidFill>
                  <a:schemeClr val="accent1"/>
                </a:solidFill>
                <a:latin typeface="Times New Roman" panose="02020603050405020304" pitchFamily="18" charset="0"/>
              </a:rPr>
              <a:t> </a:t>
            </a:r>
            <a:r>
              <a:rPr lang="cs-CZ" sz="1600" dirty="0" err="1">
                <a:solidFill>
                  <a:schemeClr val="accent1"/>
                </a:solidFill>
                <a:latin typeface="Times New Roman" panose="02020603050405020304" pitchFamily="18" charset="0"/>
              </a:rPr>
              <a:t>Convention</a:t>
            </a:r>
            <a:r>
              <a:rPr lang="cs-CZ" sz="1600" dirty="0">
                <a:solidFill>
                  <a:schemeClr val="accent1"/>
                </a:solidFill>
                <a:latin typeface="Times New Roman" panose="02020603050405020304" pitchFamily="18" charset="0"/>
              </a:rPr>
              <a:t> on International </a:t>
            </a:r>
            <a:r>
              <a:rPr lang="cs-CZ" sz="1600" dirty="0" err="1">
                <a:solidFill>
                  <a:schemeClr val="accent1"/>
                </a:solidFill>
                <a:latin typeface="Times New Roman" panose="02020603050405020304" pitchFamily="18" charset="0"/>
              </a:rPr>
              <a:t>Terrorism</a:t>
            </a:r>
            <a:r>
              <a:rPr lang="cs-CZ" sz="1600" dirty="0">
                <a:solidFill>
                  <a:schemeClr val="accent1"/>
                </a:solidFill>
                <a:latin typeface="Times New Roman" panose="02020603050405020304" pitchFamily="18" charset="0"/>
              </a:rPr>
              <a:t> (CCIT).</a:t>
            </a:r>
          </a:p>
          <a:p>
            <a:pPr algn="just"/>
            <a:r>
              <a:rPr lang="cs-CZ" sz="1600" dirty="0">
                <a:solidFill>
                  <a:schemeClr val="accent1"/>
                </a:solidFill>
                <a:latin typeface="Times New Roman" panose="02020603050405020304" pitchFamily="18" charset="0"/>
              </a:rPr>
              <a:t> EU – Rámcové rozhodnutí o boji proti terorismu 2002. 			                   </a:t>
            </a:r>
            <a:r>
              <a:rPr lang="cs-CZ" sz="1600" i="1" dirty="0">
                <a:solidFill>
                  <a:schemeClr val="accent1"/>
                </a:solidFill>
                <a:latin typeface="Times New Roman" panose="02020603050405020304" pitchFamily="18" charset="0"/>
              </a:rPr>
              <a:t>Definice: Závažné trestné činy proti osobám a majetku, které vzhledem ke své povaze nebo kontextu mohou vážně poškodit zemi nebo mezinárodní organizaci pokud jsou spáchány s cílem vážně zastrašit obyvatelstvo; nepřiměřeně přesvědčit vládu či mezinárodní organizaci, aby provedla nebo se zdržela provedení nějaké aktivity; nebo se pokouší vážně destabilizovat a zničit základní politické, ústavní, ekonomické a sociální struktury státu či mezinárodní organizace.</a:t>
            </a:r>
          </a:p>
          <a:p>
            <a:pPr algn="just"/>
            <a:r>
              <a:rPr lang="cs-CZ" sz="1600" i="1" dirty="0">
                <a:solidFill>
                  <a:schemeClr val="accent1"/>
                </a:solidFill>
                <a:latin typeface="Times New Roman" panose="02020603050405020304" pitchFamily="18" charset="0"/>
              </a:rPr>
              <a:t> </a:t>
            </a:r>
            <a:r>
              <a:rPr lang="cs-CZ" sz="1600" dirty="0">
                <a:solidFill>
                  <a:schemeClr val="accent1"/>
                </a:solidFill>
                <a:latin typeface="Times New Roman" panose="02020603050405020304" pitchFamily="18" charset="0"/>
              </a:rPr>
              <a:t>Strategie EU pro boj proti terorismu 2005 </a:t>
            </a:r>
          </a:p>
          <a:p>
            <a:pPr algn="just">
              <a:buNone/>
            </a:pPr>
            <a:r>
              <a:rPr lang="cs-CZ" sz="1600" dirty="0">
                <a:solidFill>
                  <a:schemeClr val="accent1"/>
                </a:solidFill>
                <a:latin typeface="Times New Roman" panose="02020603050405020304" pitchFamily="18" charset="0"/>
              </a:rPr>
              <a:t>https://data.consilium.europa.eu/doc/document/ST%2014469%202005%20REV%204/CS/pdf</a:t>
            </a:r>
          </a:p>
        </p:txBody>
      </p:sp>
    </p:spTree>
    <p:extLst>
      <p:ext uri="{BB962C8B-B14F-4D97-AF65-F5344CB8AC3E}">
        <p14:creationId xmlns:p14="http://schemas.microsoft.com/office/powerpoint/2010/main" val="2815038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41C885-5330-C003-5CB7-241F6F2BF02E}"/>
              </a:ext>
            </a:extLst>
          </p:cNvPr>
          <p:cNvSpPr>
            <a:spLocks noGrp="1"/>
          </p:cNvSpPr>
          <p:nvPr>
            <p:ph type="title"/>
          </p:nvPr>
        </p:nvSpPr>
        <p:spPr>
          <a:xfrm>
            <a:off x="125846" y="-54591"/>
            <a:ext cx="8520600" cy="801000"/>
          </a:xfrm>
        </p:spPr>
        <p:txBody>
          <a:bodyPr/>
          <a:lstStyle/>
          <a:p>
            <a:pPr algn="ctr"/>
            <a:r>
              <a:rPr lang="cs-CZ" dirty="0"/>
              <a:t>Seznam teroristických organizací</a:t>
            </a:r>
          </a:p>
        </p:txBody>
      </p:sp>
      <p:sp>
        <p:nvSpPr>
          <p:cNvPr id="3" name="Zástupný text 2">
            <a:extLst>
              <a:ext uri="{FF2B5EF4-FFF2-40B4-BE49-F238E27FC236}">
                <a16:creationId xmlns:a16="http://schemas.microsoft.com/office/drawing/2014/main" id="{EF355E6A-3DF5-D225-7572-66D1438C0B7B}"/>
              </a:ext>
            </a:extLst>
          </p:cNvPr>
          <p:cNvSpPr>
            <a:spLocks noGrp="1"/>
          </p:cNvSpPr>
          <p:nvPr>
            <p:ph type="body" idx="1"/>
          </p:nvPr>
        </p:nvSpPr>
        <p:spPr>
          <a:xfrm>
            <a:off x="58939" y="514997"/>
            <a:ext cx="8520600" cy="3340200"/>
          </a:xfrm>
        </p:spPr>
        <p:txBody>
          <a:bodyPr/>
          <a:lstStyle/>
          <a:p>
            <a:r>
              <a:rPr lang="cs-CZ" dirty="0">
                <a:solidFill>
                  <a:schemeClr val="accent1"/>
                </a:solidFill>
                <a:latin typeface="Times New Roman" panose="02020603050405020304" pitchFamily="18" charset="0"/>
                <a:cs typeface="Times New Roman" panose="02020603050405020304" pitchFamily="18" charset="0"/>
              </a:rPr>
              <a:t> https://www.un.org/securitycouncil/sanctions/1267/aq_sanctions_list/summaries</a:t>
            </a:r>
          </a:p>
          <a:p>
            <a:r>
              <a:rPr lang="cs-CZ" dirty="0">
                <a:solidFill>
                  <a:schemeClr val="accent1"/>
                </a:solidFill>
                <a:latin typeface="Times New Roman" panose="02020603050405020304" pitchFamily="18" charset="0"/>
                <a:cs typeface="Times New Roman" panose="02020603050405020304" pitchFamily="18" charset="0"/>
              </a:rPr>
              <a:t> https://eur-lex.europa.eu/legal-content/EN/TXT/?uri=OJ:L:2022:025:TOC</a:t>
            </a:r>
          </a:p>
          <a:p>
            <a:endParaRPr lang="cs-CZ" dirty="0"/>
          </a:p>
        </p:txBody>
      </p:sp>
      <p:pic>
        <p:nvPicPr>
          <p:cNvPr id="5" name="Obrázek 4">
            <a:extLst>
              <a:ext uri="{FF2B5EF4-FFF2-40B4-BE49-F238E27FC236}">
                <a16:creationId xmlns:a16="http://schemas.microsoft.com/office/drawing/2014/main" id="{B602B2FF-5FF6-C83D-9FD0-2E3DE8063DA4}"/>
              </a:ext>
            </a:extLst>
          </p:cNvPr>
          <p:cNvPicPr>
            <a:picLocks noChangeAspect="1"/>
          </p:cNvPicPr>
          <p:nvPr/>
        </p:nvPicPr>
        <p:blipFill>
          <a:blip r:embed="rId2"/>
          <a:stretch>
            <a:fillRect/>
          </a:stretch>
        </p:blipFill>
        <p:spPr>
          <a:xfrm>
            <a:off x="2006396" y="1531434"/>
            <a:ext cx="4213612" cy="3522857"/>
          </a:xfrm>
          <a:prstGeom prst="rect">
            <a:avLst/>
          </a:prstGeom>
        </p:spPr>
      </p:pic>
    </p:spTree>
    <p:extLst>
      <p:ext uri="{BB962C8B-B14F-4D97-AF65-F5344CB8AC3E}">
        <p14:creationId xmlns:p14="http://schemas.microsoft.com/office/powerpoint/2010/main" val="1283781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BFBC0D-DE7A-01FF-C3AC-6F9190AAD346}"/>
              </a:ext>
            </a:extLst>
          </p:cNvPr>
          <p:cNvSpPr>
            <a:spLocks noGrp="1"/>
          </p:cNvSpPr>
          <p:nvPr>
            <p:ph type="title"/>
          </p:nvPr>
        </p:nvSpPr>
        <p:spPr/>
        <p:txBody>
          <a:bodyPr/>
          <a:lstStyle/>
          <a:p>
            <a:pPr algn="ctr"/>
            <a:r>
              <a:rPr lang="cs-CZ" dirty="0"/>
              <a:t>Terorismus – Stručná historie</a:t>
            </a:r>
          </a:p>
        </p:txBody>
      </p:sp>
      <p:sp>
        <p:nvSpPr>
          <p:cNvPr id="3" name="Zástupný text 2">
            <a:extLst>
              <a:ext uri="{FF2B5EF4-FFF2-40B4-BE49-F238E27FC236}">
                <a16:creationId xmlns:a16="http://schemas.microsoft.com/office/drawing/2014/main" id="{C746BB24-0727-E107-D3B6-1390B6576E90}"/>
              </a:ext>
            </a:extLst>
          </p:cNvPr>
          <p:cNvSpPr>
            <a:spLocks noGrp="1"/>
          </p:cNvSpPr>
          <p:nvPr>
            <p:ph type="body" idx="1"/>
          </p:nvPr>
        </p:nvSpPr>
        <p:spPr/>
        <p:txBody>
          <a:bodyPr/>
          <a:lstStyle/>
          <a:p>
            <a:r>
              <a:rPr lang="cs-CZ" dirty="0"/>
              <a:t> Davida C. </a:t>
            </a:r>
            <a:r>
              <a:rPr lang="cs-CZ" dirty="0" err="1"/>
              <a:t>Rapoport</a:t>
            </a:r>
            <a:r>
              <a:rPr lang="cs-CZ" dirty="0"/>
              <a:t> – Čtyři vlny terorismu (Anarchistická, Antikoloniální, Levicová a Náboženská).</a:t>
            </a:r>
          </a:p>
          <a:p>
            <a:r>
              <a:rPr lang="cs-CZ" dirty="0"/>
              <a:t> </a:t>
            </a:r>
            <a:r>
              <a:rPr lang="cs-CZ" dirty="0" err="1"/>
              <a:t>Parker</a:t>
            </a:r>
            <a:r>
              <a:rPr lang="cs-CZ" dirty="0"/>
              <a:t> a </a:t>
            </a:r>
            <a:r>
              <a:rPr lang="cs-CZ" dirty="0" err="1"/>
              <a:t>Sitter</a:t>
            </a:r>
            <a:r>
              <a:rPr lang="cs-CZ" dirty="0"/>
              <a:t> (2016) – čtyři prolínající se cíle.</a:t>
            </a:r>
          </a:p>
          <a:p>
            <a:r>
              <a:rPr lang="cs-CZ" dirty="0"/>
              <a:t> Historické kořeny v antickém Římě. </a:t>
            </a:r>
          </a:p>
          <a:p>
            <a:r>
              <a:rPr lang="cs-CZ" dirty="0"/>
              <a:t> Zrod moderního terorismu v carském Rusku (Karl </a:t>
            </a:r>
            <a:r>
              <a:rPr lang="cs-CZ" dirty="0" err="1"/>
              <a:t>Pacner</a:t>
            </a:r>
            <a:r>
              <a:rPr lang="cs-CZ" dirty="0"/>
              <a:t>) a VFR.</a:t>
            </a:r>
          </a:p>
        </p:txBody>
      </p:sp>
    </p:spTree>
    <p:extLst>
      <p:ext uri="{BB962C8B-B14F-4D97-AF65-F5344CB8AC3E}">
        <p14:creationId xmlns:p14="http://schemas.microsoft.com/office/powerpoint/2010/main" val="921995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5C784-C242-465B-83C3-8F0E6F27027D}"/>
              </a:ext>
            </a:extLst>
          </p:cNvPr>
          <p:cNvSpPr>
            <a:spLocks noGrp="1"/>
          </p:cNvSpPr>
          <p:nvPr>
            <p:ph type="title"/>
          </p:nvPr>
        </p:nvSpPr>
        <p:spPr/>
        <p:txBody>
          <a:bodyPr/>
          <a:lstStyle/>
          <a:p>
            <a:pPr algn="ctr"/>
            <a:r>
              <a:rPr lang="cs-CZ" dirty="0"/>
              <a:t>Nejsmrtelnější teroristické útoky</a:t>
            </a:r>
          </a:p>
        </p:txBody>
      </p:sp>
      <p:sp>
        <p:nvSpPr>
          <p:cNvPr id="3" name="Zástupný text 2">
            <a:extLst>
              <a:ext uri="{FF2B5EF4-FFF2-40B4-BE49-F238E27FC236}">
                <a16:creationId xmlns:a16="http://schemas.microsoft.com/office/drawing/2014/main" id="{DBABFAE1-D948-5F8D-8318-0AFCB25C626C}"/>
              </a:ext>
            </a:extLst>
          </p:cNvPr>
          <p:cNvSpPr>
            <a:spLocks noGrp="1"/>
          </p:cNvSpPr>
          <p:nvPr>
            <p:ph type="body" idx="1"/>
          </p:nvPr>
        </p:nvSpPr>
        <p:spPr/>
        <p:txBody>
          <a:bodyPr/>
          <a:lstStyle/>
          <a:p>
            <a:endParaRPr lang="cs-CZ" dirty="0"/>
          </a:p>
        </p:txBody>
      </p:sp>
      <p:pic>
        <p:nvPicPr>
          <p:cNvPr id="5" name="Obrázek 4">
            <a:extLst>
              <a:ext uri="{FF2B5EF4-FFF2-40B4-BE49-F238E27FC236}">
                <a16:creationId xmlns:a16="http://schemas.microsoft.com/office/drawing/2014/main" id="{7CC4C75C-0C50-F998-8DCF-5657B297A595}"/>
              </a:ext>
            </a:extLst>
          </p:cNvPr>
          <p:cNvPicPr>
            <a:picLocks noChangeAspect="1"/>
          </p:cNvPicPr>
          <p:nvPr/>
        </p:nvPicPr>
        <p:blipFill>
          <a:blip r:embed="rId2"/>
          <a:stretch>
            <a:fillRect/>
          </a:stretch>
        </p:blipFill>
        <p:spPr>
          <a:xfrm>
            <a:off x="1638300" y="928637"/>
            <a:ext cx="5921205" cy="3772381"/>
          </a:xfrm>
          <a:prstGeom prst="rect">
            <a:avLst/>
          </a:prstGeom>
        </p:spPr>
      </p:pic>
      <p:pic>
        <p:nvPicPr>
          <p:cNvPr id="8" name="Obrázek 7">
            <a:extLst>
              <a:ext uri="{FF2B5EF4-FFF2-40B4-BE49-F238E27FC236}">
                <a16:creationId xmlns:a16="http://schemas.microsoft.com/office/drawing/2014/main" id="{6B135AD1-963E-604E-54EB-0CB8D44B2735}"/>
              </a:ext>
            </a:extLst>
          </p:cNvPr>
          <p:cNvPicPr>
            <a:picLocks noChangeAspect="1"/>
          </p:cNvPicPr>
          <p:nvPr/>
        </p:nvPicPr>
        <p:blipFill>
          <a:blip r:embed="rId3"/>
          <a:stretch>
            <a:fillRect/>
          </a:stretch>
        </p:blipFill>
        <p:spPr>
          <a:xfrm>
            <a:off x="1638300" y="3200540"/>
            <a:ext cx="5426869" cy="1650110"/>
          </a:xfrm>
          <a:prstGeom prst="rect">
            <a:avLst/>
          </a:prstGeom>
        </p:spPr>
      </p:pic>
    </p:spTree>
    <p:extLst>
      <p:ext uri="{BB962C8B-B14F-4D97-AF65-F5344CB8AC3E}">
        <p14:creationId xmlns:p14="http://schemas.microsoft.com/office/powerpoint/2010/main" val="1996371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04F3C-6DAF-69B5-E717-2C64EA851E82}"/>
              </a:ext>
            </a:extLst>
          </p:cNvPr>
          <p:cNvSpPr>
            <a:spLocks noGrp="1"/>
          </p:cNvSpPr>
          <p:nvPr>
            <p:ph type="title"/>
          </p:nvPr>
        </p:nvSpPr>
        <p:spPr/>
        <p:txBody>
          <a:bodyPr/>
          <a:lstStyle/>
          <a:p>
            <a:pPr algn="ctr"/>
            <a:r>
              <a:rPr lang="cs-CZ" dirty="0"/>
              <a:t>Základní typologie a dělení</a:t>
            </a:r>
          </a:p>
        </p:txBody>
      </p:sp>
      <p:sp>
        <p:nvSpPr>
          <p:cNvPr id="3" name="Zástupný text 2">
            <a:extLst>
              <a:ext uri="{FF2B5EF4-FFF2-40B4-BE49-F238E27FC236}">
                <a16:creationId xmlns:a16="http://schemas.microsoft.com/office/drawing/2014/main" id="{F991DE47-3547-00D1-4B4D-89954E2A776F}"/>
              </a:ext>
            </a:extLst>
          </p:cNvPr>
          <p:cNvSpPr>
            <a:spLocks noGrp="1"/>
          </p:cNvSpPr>
          <p:nvPr>
            <p:ph type="body" idx="1"/>
          </p:nvPr>
        </p:nvSpPr>
        <p:spPr/>
        <p:txBody>
          <a:bodyPr/>
          <a:lstStyle/>
          <a:p>
            <a:r>
              <a:rPr lang="cs-CZ" dirty="0"/>
              <a:t> Podle Schmida (2020):</a:t>
            </a:r>
          </a:p>
        </p:txBody>
      </p:sp>
      <p:pic>
        <p:nvPicPr>
          <p:cNvPr id="5" name="Obrázek 4">
            <a:extLst>
              <a:ext uri="{FF2B5EF4-FFF2-40B4-BE49-F238E27FC236}">
                <a16:creationId xmlns:a16="http://schemas.microsoft.com/office/drawing/2014/main" id="{1CC2FFF0-2ED2-2C43-F1C5-D10DCF0C373E}"/>
              </a:ext>
            </a:extLst>
          </p:cNvPr>
          <p:cNvPicPr>
            <a:picLocks noChangeAspect="1"/>
          </p:cNvPicPr>
          <p:nvPr/>
        </p:nvPicPr>
        <p:blipFill>
          <a:blip r:embed="rId2"/>
          <a:stretch>
            <a:fillRect/>
          </a:stretch>
        </p:blipFill>
        <p:spPr>
          <a:xfrm>
            <a:off x="533399" y="1664444"/>
            <a:ext cx="5934755" cy="2724150"/>
          </a:xfrm>
          <a:prstGeom prst="rect">
            <a:avLst/>
          </a:prstGeom>
        </p:spPr>
      </p:pic>
    </p:spTree>
    <p:extLst>
      <p:ext uri="{BB962C8B-B14F-4D97-AF65-F5344CB8AC3E}">
        <p14:creationId xmlns:p14="http://schemas.microsoft.com/office/powerpoint/2010/main" val="57074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04F3C-6DAF-69B5-E717-2C64EA851E82}"/>
              </a:ext>
            </a:extLst>
          </p:cNvPr>
          <p:cNvSpPr>
            <a:spLocks noGrp="1"/>
          </p:cNvSpPr>
          <p:nvPr>
            <p:ph type="title"/>
          </p:nvPr>
        </p:nvSpPr>
        <p:spPr/>
        <p:txBody>
          <a:bodyPr/>
          <a:lstStyle/>
          <a:p>
            <a:pPr algn="ctr"/>
            <a:r>
              <a:rPr lang="cs-CZ" dirty="0"/>
              <a:t>Základní typologie a dělení</a:t>
            </a:r>
          </a:p>
        </p:txBody>
      </p:sp>
      <p:sp>
        <p:nvSpPr>
          <p:cNvPr id="3" name="Zástupný text 2">
            <a:extLst>
              <a:ext uri="{FF2B5EF4-FFF2-40B4-BE49-F238E27FC236}">
                <a16:creationId xmlns:a16="http://schemas.microsoft.com/office/drawing/2014/main" id="{F991DE47-3547-00D1-4B4D-89954E2A776F}"/>
              </a:ext>
            </a:extLst>
          </p:cNvPr>
          <p:cNvSpPr>
            <a:spLocks noGrp="1"/>
          </p:cNvSpPr>
          <p:nvPr>
            <p:ph type="body" idx="1"/>
          </p:nvPr>
        </p:nvSpPr>
        <p:spPr/>
        <p:txBody>
          <a:bodyPr/>
          <a:lstStyle/>
          <a:p>
            <a:r>
              <a:rPr lang="cs-CZ" dirty="0"/>
              <a:t> Dělení podle Mareše (2005).</a:t>
            </a:r>
          </a:p>
          <a:p>
            <a:r>
              <a:rPr lang="cs-CZ" dirty="0"/>
              <a:t> Dělení podle rozsahu aktivit, podle charakteru aktéra, podle teritoria, počtu aktérů aj.</a:t>
            </a:r>
          </a:p>
          <a:p>
            <a:r>
              <a:rPr lang="cs-CZ" dirty="0"/>
              <a:t> Rozdělení podle Martina (2017) – nový terorismus, státní terorismus, disidentský terorismus, náboženský terorismus, mezinárodní terorismus, ideologický terorismus, kriminální disidentský terorismus, genderově selektivní terorismus.</a:t>
            </a:r>
          </a:p>
        </p:txBody>
      </p:sp>
    </p:spTree>
    <p:extLst>
      <p:ext uri="{BB962C8B-B14F-4D97-AF65-F5344CB8AC3E}">
        <p14:creationId xmlns:p14="http://schemas.microsoft.com/office/powerpoint/2010/main" val="705371576"/>
      </p:ext>
    </p:extLst>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5960</TotalTime>
  <Words>1150</Words>
  <Application>Microsoft Office PowerPoint</Application>
  <PresentationFormat>Předvádění na obrazovce (16:9)</PresentationFormat>
  <Paragraphs>105</Paragraphs>
  <Slides>19</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Times New Roman</vt:lpstr>
      <vt:lpstr>Amatic SC</vt:lpstr>
      <vt:lpstr>Source Code Pro</vt:lpstr>
      <vt:lpstr>Arial</vt:lpstr>
      <vt:lpstr>Beach Day</vt:lpstr>
      <vt:lpstr>Konceptualizace terorismu</vt:lpstr>
      <vt:lpstr>Terorismus vymezení</vt:lpstr>
      <vt:lpstr>Terorismus vymezení</vt:lpstr>
      <vt:lpstr>Terorismus definice</vt:lpstr>
      <vt:lpstr>Seznam teroristických organizací</vt:lpstr>
      <vt:lpstr>Terorismus – Stručná historie</vt:lpstr>
      <vt:lpstr>Nejsmrtelnější teroristické útoky</vt:lpstr>
      <vt:lpstr>Základní typologie a dělení</vt:lpstr>
      <vt:lpstr>Základní typologie a dělení</vt:lpstr>
      <vt:lpstr>Starý vs. Nový Terorismus</vt:lpstr>
      <vt:lpstr>Postupy proti terorismu (Counterterrorism)</vt:lpstr>
      <vt:lpstr>Příčiny, podmínky a důsledky terorismu</vt:lpstr>
      <vt:lpstr>Motivace Pěšáků vs. Motivace vůdců</vt:lpstr>
      <vt:lpstr>Nejčastější profil teroristy (Mareš a Janíček)</vt:lpstr>
      <vt:lpstr>Terorismus v ČR</vt:lpstr>
      <vt:lpstr>Terorismus v ČR</vt:lpstr>
      <vt:lpstr>Terorismus v ČR</vt:lpstr>
      <vt:lpstr>Terorismus v ČR</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in East Africa: Refugee Issues</dc:title>
  <cp:lastModifiedBy>Lucie Konečná</cp:lastModifiedBy>
  <cp:revision>111</cp:revision>
  <dcterms:modified xsi:type="dcterms:W3CDTF">2023-11-04T15:40:32Z</dcterms:modified>
</cp:coreProperties>
</file>