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gif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0"/>
  </p:notesMasterIdLst>
  <p:sldIdLst>
    <p:sldId id="256" r:id="rId2"/>
    <p:sldId id="323" r:id="rId3"/>
    <p:sldId id="275" r:id="rId4"/>
    <p:sldId id="276" r:id="rId5"/>
    <p:sldId id="298" r:id="rId6"/>
    <p:sldId id="324" r:id="rId7"/>
    <p:sldId id="289" r:id="rId8"/>
    <p:sldId id="290" r:id="rId9"/>
    <p:sldId id="300" r:id="rId10"/>
    <p:sldId id="291" r:id="rId11"/>
    <p:sldId id="292" r:id="rId12"/>
    <p:sldId id="306" r:id="rId13"/>
    <p:sldId id="349" r:id="rId14"/>
    <p:sldId id="308" r:id="rId15"/>
    <p:sldId id="312" r:id="rId16"/>
    <p:sldId id="307" r:id="rId17"/>
    <p:sldId id="318" r:id="rId18"/>
    <p:sldId id="316" r:id="rId19"/>
    <p:sldId id="338" r:id="rId20"/>
    <p:sldId id="325" r:id="rId21"/>
    <p:sldId id="326" r:id="rId22"/>
    <p:sldId id="327" r:id="rId23"/>
    <p:sldId id="328" r:id="rId24"/>
    <p:sldId id="329" r:id="rId25"/>
    <p:sldId id="330" r:id="rId26"/>
    <p:sldId id="348" r:id="rId27"/>
    <p:sldId id="331" r:id="rId28"/>
    <p:sldId id="30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23"/>
            <p14:sldId id="275"/>
            <p14:sldId id="276"/>
            <p14:sldId id="298"/>
            <p14:sldId id="324"/>
            <p14:sldId id="289"/>
            <p14:sldId id="290"/>
            <p14:sldId id="300"/>
            <p14:sldId id="291"/>
            <p14:sldId id="292"/>
            <p14:sldId id="306"/>
            <p14:sldId id="349"/>
            <p14:sldId id="308"/>
            <p14:sldId id="312"/>
            <p14:sldId id="307"/>
            <p14:sldId id="318"/>
            <p14:sldId id="316"/>
            <p14:sldId id="338"/>
            <p14:sldId id="325"/>
            <p14:sldId id="326"/>
            <p14:sldId id="327"/>
            <p14:sldId id="328"/>
            <p14:sldId id="329"/>
            <p14:sldId id="330"/>
            <p14:sldId id="348"/>
            <p14:sldId id="331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EB421-00A6-47DA-89E8-DD2A501D43E6}" v="8" dt="2023-10-25T15:26:10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9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B74EB421-00A6-47DA-89E8-DD2A501D43E6}"/>
    <pc:docChg chg="custSel addSld modSld modSection">
      <pc:chgData name="Lucie Konečná" userId="e77d300807919a1d" providerId="LiveId" clId="{B74EB421-00A6-47DA-89E8-DD2A501D43E6}" dt="2023-10-25T15:29:01.518" v="142" actId="20577"/>
      <pc:docMkLst>
        <pc:docMk/>
      </pc:docMkLst>
      <pc:sldChg chg="modSp mod">
        <pc:chgData name="Lucie Konečná" userId="e77d300807919a1d" providerId="LiveId" clId="{B74EB421-00A6-47DA-89E8-DD2A501D43E6}" dt="2023-10-25T13:28:25.803" v="77" actId="20577"/>
        <pc:sldMkLst>
          <pc:docMk/>
          <pc:sldMk cId="2497236001" sldId="256"/>
        </pc:sldMkLst>
        <pc:spChg chg="mod">
          <ac:chgData name="Lucie Konečná" userId="e77d300807919a1d" providerId="LiveId" clId="{B74EB421-00A6-47DA-89E8-DD2A501D43E6}" dt="2023-10-25T13:28:25.803" v="77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B74EB421-00A6-47DA-89E8-DD2A501D43E6}" dt="2023-10-25T13:43:38.985" v="84" actId="20577"/>
        <pc:sldMkLst>
          <pc:docMk/>
          <pc:sldMk cId="491265574" sldId="276"/>
        </pc:sldMkLst>
        <pc:spChg chg="mod">
          <ac:chgData name="Lucie Konečná" userId="e77d300807919a1d" providerId="LiveId" clId="{B74EB421-00A6-47DA-89E8-DD2A501D43E6}" dt="2023-10-25T13:43:38.985" v="84" actId="20577"/>
          <ac:spMkLst>
            <pc:docMk/>
            <pc:sldMk cId="491265574" sldId="276"/>
            <ac:spMk id="3" creationId="{F6315E40-6CA1-4E9E-8C1B-157D4E20C76F}"/>
          </ac:spMkLst>
        </pc:spChg>
      </pc:sldChg>
      <pc:sldChg chg="modSp mod">
        <pc:chgData name="Lucie Konečná" userId="e77d300807919a1d" providerId="LiveId" clId="{B74EB421-00A6-47DA-89E8-DD2A501D43E6}" dt="2023-10-25T14:26:31.557" v="120" actId="20577"/>
        <pc:sldMkLst>
          <pc:docMk/>
          <pc:sldMk cId="2060147801" sldId="290"/>
        </pc:sldMkLst>
        <pc:spChg chg="mod">
          <ac:chgData name="Lucie Konečná" userId="e77d300807919a1d" providerId="LiveId" clId="{B74EB421-00A6-47DA-89E8-DD2A501D43E6}" dt="2023-10-25T14:26:31.557" v="120" actId="20577"/>
          <ac:spMkLst>
            <pc:docMk/>
            <pc:sldMk cId="2060147801" sldId="290"/>
            <ac:spMk id="3" creationId="{896B2BD6-77F0-4E9C-94D7-340262B58F8E}"/>
          </ac:spMkLst>
        </pc:spChg>
      </pc:sldChg>
      <pc:sldChg chg="modSp mod">
        <pc:chgData name="Lucie Konečná" userId="e77d300807919a1d" providerId="LiveId" clId="{B74EB421-00A6-47DA-89E8-DD2A501D43E6}" dt="2023-10-21T14:15:03.854" v="3" actId="20577"/>
        <pc:sldMkLst>
          <pc:docMk/>
          <pc:sldMk cId="1240428891" sldId="292"/>
        </pc:sldMkLst>
        <pc:spChg chg="mod">
          <ac:chgData name="Lucie Konečná" userId="e77d300807919a1d" providerId="LiveId" clId="{B74EB421-00A6-47DA-89E8-DD2A501D43E6}" dt="2023-10-21T14:15:03.854" v="3" actId="20577"/>
          <ac:spMkLst>
            <pc:docMk/>
            <pc:sldMk cId="1240428891" sldId="292"/>
            <ac:spMk id="3" creationId="{FDBF18D4-055B-4E5F-BA23-A91338C80D7B}"/>
          </ac:spMkLst>
        </pc:spChg>
      </pc:sldChg>
      <pc:sldChg chg="modSp mod">
        <pc:chgData name="Lucie Konečná" userId="e77d300807919a1d" providerId="LiveId" clId="{B74EB421-00A6-47DA-89E8-DD2A501D43E6}" dt="2023-10-22T10:01:53.359" v="39" actId="20577"/>
        <pc:sldMkLst>
          <pc:docMk/>
          <pc:sldMk cId="4008646892" sldId="307"/>
        </pc:sldMkLst>
        <pc:spChg chg="mod">
          <ac:chgData name="Lucie Konečná" userId="e77d300807919a1d" providerId="LiveId" clId="{B74EB421-00A6-47DA-89E8-DD2A501D43E6}" dt="2023-10-22T10:01:53.359" v="39" actId="20577"/>
          <ac:spMkLst>
            <pc:docMk/>
            <pc:sldMk cId="4008646892" sldId="307"/>
            <ac:spMk id="3" creationId="{5FB45AC4-5323-DF00-30BC-3D8105D722AE}"/>
          </ac:spMkLst>
        </pc:spChg>
        <pc:picChg chg="mod">
          <ac:chgData name="Lucie Konečná" userId="e77d300807919a1d" providerId="LiveId" clId="{B74EB421-00A6-47DA-89E8-DD2A501D43E6}" dt="2023-10-22T10:01:41.049" v="4" actId="1076"/>
          <ac:picMkLst>
            <pc:docMk/>
            <pc:sldMk cId="4008646892" sldId="307"/>
            <ac:picMk id="2050" creationId="{DA2AFF91-FF7B-7368-066D-AF4DB6FAE461}"/>
          </ac:picMkLst>
        </pc:picChg>
      </pc:sldChg>
      <pc:sldChg chg="modSp mod">
        <pc:chgData name="Lucie Konečná" userId="e77d300807919a1d" providerId="LiveId" clId="{B74EB421-00A6-47DA-89E8-DD2A501D43E6}" dt="2023-10-22T10:09:22.695" v="66" actId="20577"/>
        <pc:sldMkLst>
          <pc:docMk/>
          <pc:sldMk cId="3065525745" sldId="318"/>
        </pc:sldMkLst>
        <pc:spChg chg="mod">
          <ac:chgData name="Lucie Konečná" userId="e77d300807919a1d" providerId="LiveId" clId="{B74EB421-00A6-47DA-89E8-DD2A501D43E6}" dt="2023-10-22T10:09:22.695" v="66" actId="20577"/>
          <ac:spMkLst>
            <pc:docMk/>
            <pc:sldMk cId="3065525745" sldId="318"/>
            <ac:spMk id="3" creationId="{D6D40C2C-B997-BDE5-07FF-E45B45739B91}"/>
          </ac:spMkLst>
        </pc:spChg>
      </pc:sldChg>
      <pc:sldChg chg="addSp delSp modSp new mod">
        <pc:chgData name="Lucie Konečná" userId="e77d300807919a1d" providerId="LiveId" clId="{B74EB421-00A6-47DA-89E8-DD2A501D43E6}" dt="2023-10-25T15:29:01.518" v="142" actId="20577"/>
        <pc:sldMkLst>
          <pc:docMk/>
          <pc:sldMk cId="3404504038" sldId="349"/>
        </pc:sldMkLst>
        <pc:spChg chg="mod">
          <ac:chgData name="Lucie Konečná" userId="e77d300807919a1d" providerId="LiveId" clId="{B74EB421-00A6-47DA-89E8-DD2A501D43E6}" dt="2023-10-25T15:29:01.518" v="142" actId="20577"/>
          <ac:spMkLst>
            <pc:docMk/>
            <pc:sldMk cId="3404504038" sldId="349"/>
            <ac:spMk id="2" creationId="{11217A51-00B8-4467-4036-CDFAD46C3CB5}"/>
          </ac:spMkLst>
        </pc:spChg>
        <pc:spChg chg="del">
          <ac:chgData name="Lucie Konečná" userId="e77d300807919a1d" providerId="LiveId" clId="{B74EB421-00A6-47DA-89E8-DD2A501D43E6}" dt="2023-10-25T15:25:51.481" v="126"/>
          <ac:spMkLst>
            <pc:docMk/>
            <pc:sldMk cId="3404504038" sldId="349"/>
            <ac:spMk id="3" creationId="{8014A6F2-1810-49C7-73D1-56BA30D1382F}"/>
          </ac:spMkLst>
        </pc:spChg>
        <pc:picChg chg="add mod">
          <ac:chgData name="Lucie Konečná" userId="e77d300807919a1d" providerId="LiveId" clId="{B74EB421-00A6-47DA-89E8-DD2A501D43E6}" dt="2023-10-25T15:26:10.779" v="132" actId="14100"/>
          <ac:picMkLst>
            <pc:docMk/>
            <pc:sldMk cId="3404504038" sldId="349"/>
            <ac:picMk id="1026" creationId="{FDE63286-D0CE-8CB1-C8B4-0D456AF66726}"/>
          </ac:picMkLst>
        </pc:picChg>
      </pc:sldChg>
    </pc:docChg>
  </pc:docChgLst>
  <pc:docChgLst>
    <pc:chgData name="Lucie Konečná" userId="e77d300807919a1d" providerId="LiveId" clId="{8577133F-3E55-4E19-B3A5-29EC7AC38611}"/>
    <pc:docChg chg="addSld delSld modSld modSection">
      <pc:chgData name="Lucie Konečná" userId="e77d300807919a1d" providerId="LiveId" clId="{8577133F-3E55-4E19-B3A5-29EC7AC38611}" dt="2023-09-19T09:33:25.146" v="21"/>
      <pc:docMkLst>
        <pc:docMk/>
      </pc:docMkLst>
      <pc:sldChg chg="modSp mod">
        <pc:chgData name="Lucie Konečná" userId="e77d300807919a1d" providerId="LiveId" clId="{8577133F-3E55-4E19-B3A5-29EC7AC38611}" dt="2023-09-19T08:34:09.380" v="13" actId="20577"/>
        <pc:sldMkLst>
          <pc:docMk/>
          <pc:sldMk cId="491265574" sldId="276"/>
        </pc:sldMkLst>
        <pc:spChg chg="mod">
          <ac:chgData name="Lucie Konečná" userId="e77d300807919a1d" providerId="LiveId" clId="{8577133F-3E55-4E19-B3A5-29EC7AC38611}" dt="2023-09-19T08:34:09.380" v="13" actId="20577"/>
          <ac:spMkLst>
            <pc:docMk/>
            <pc:sldMk cId="491265574" sldId="276"/>
            <ac:spMk id="3" creationId="{F6315E40-6CA1-4E9E-8C1B-157D4E20C76F}"/>
          </ac:spMkLst>
        </pc:spChg>
      </pc:sldChg>
      <pc:sldChg chg="del">
        <pc:chgData name="Lucie Konečná" userId="e77d300807919a1d" providerId="LiveId" clId="{8577133F-3E55-4E19-B3A5-29EC7AC38611}" dt="2023-09-19T08:37:51.551" v="14" actId="47"/>
        <pc:sldMkLst>
          <pc:docMk/>
          <pc:sldMk cId="1506342755" sldId="309"/>
        </pc:sldMkLst>
      </pc:sldChg>
      <pc:sldChg chg="add">
        <pc:chgData name="Lucie Konečná" userId="e77d300807919a1d" providerId="LiveId" clId="{8577133F-3E55-4E19-B3A5-29EC7AC38611}" dt="2023-09-19T08:53:43.905" v="15"/>
        <pc:sldMkLst>
          <pc:docMk/>
          <pc:sldMk cId="3388282540" sldId="312"/>
        </pc:sldMkLst>
      </pc:sldChg>
      <pc:sldChg chg="add">
        <pc:chgData name="Lucie Konečná" userId="e77d300807919a1d" providerId="LiveId" clId="{8577133F-3E55-4E19-B3A5-29EC7AC38611}" dt="2023-09-19T09:20:41.332" v="19"/>
        <pc:sldMkLst>
          <pc:docMk/>
          <pc:sldMk cId="2458679932" sldId="316"/>
        </pc:sldMkLst>
      </pc:sldChg>
      <pc:sldChg chg="add">
        <pc:chgData name="Lucie Konečná" userId="e77d300807919a1d" providerId="LiveId" clId="{8577133F-3E55-4E19-B3A5-29EC7AC38611}" dt="2023-09-19T08:55:18.023" v="16"/>
        <pc:sldMkLst>
          <pc:docMk/>
          <pc:sldMk cId="3065525745" sldId="318"/>
        </pc:sldMkLst>
      </pc:sldChg>
      <pc:sldChg chg="new del">
        <pc:chgData name="Lucie Konečná" userId="e77d300807919a1d" providerId="LiveId" clId="{8577133F-3E55-4E19-B3A5-29EC7AC38611}" dt="2023-09-19T09:10:06.680" v="18" actId="47"/>
        <pc:sldMkLst>
          <pc:docMk/>
          <pc:sldMk cId="364271755" sldId="332"/>
        </pc:sldMkLst>
      </pc:sldChg>
      <pc:sldChg chg="add">
        <pc:chgData name="Lucie Konečná" userId="e77d300807919a1d" providerId="LiveId" clId="{8577133F-3E55-4E19-B3A5-29EC7AC38611}" dt="2023-09-19T09:24:05.690" v="20"/>
        <pc:sldMkLst>
          <pc:docMk/>
          <pc:sldMk cId="3859364428" sldId="338"/>
        </pc:sldMkLst>
      </pc:sldChg>
      <pc:sldChg chg="add">
        <pc:chgData name="Lucie Konečná" userId="e77d300807919a1d" providerId="LiveId" clId="{8577133F-3E55-4E19-B3A5-29EC7AC38611}" dt="2023-09-19T09:33:25.146" v="21"/>
        <pc:sldMkLst>
          <pc:docMk/>
          <pc:sldMk cId="282557079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78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cvKvxWaCE" TargetMode="External"/><Relationship Id="rId2" Type="http://schemas.openxmlformats.org/officeDocument/2006/relationships/hyperlink" Target="https://www.youtube.com/watch?v=ZxPLxU8-Hx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/>
              <a:t>Great </a:t>
            </a:r>
            <a:r>
              <a:rPr lang="cs-CZ" sz="6000" b="1" dirty="0" err="1"/>
              <a:t>Lakes</a:t>
            </a:r>
            <a:r>
              <a:rPr lang="cs-CZ" sz="6000" b="1" dirty="0"/>
              <a:t> Region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BSSn4457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Complexes</a:t>
            </a:r>
            <a:r>
              <a:rPr lang="cs-CZ" dirty="0"/>
              <a:t> </a:t>
            </a:r>
          </a:p>
          <a:p>
            <a:r>
              <a:rPr lang="cs-CZ" dirty="0"/>
              <a:t>26/10/2023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34DA0-3C85-4D9A-8BAB-65FAAE3C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Rwanda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FBB2E-238F-4BA3-8FF5-E79B10B4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6" y="657922"/>
            <a:ext cx="9601200" cy="6086142"/>
          </a:xfrm>
        </p:spPr>
        <p:txBody>
          <a:bodyPr>
            <a:normAutofit/>
          </a:bodyPr>
          <a:lstStyle/>
          <a:p>
            <a:r>
              <a:rPr lang="cs-CZ" dirty="0"/>
              <a:t>13 mil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Protestant 49.5%,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Roman Catholic 43.7%, Muslim 2%</a:t>
            </a:r>
            <a:endParaRPr lang="cs-CZ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Independence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1962,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MDR-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Parmehutu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The National Revolutionary Movement for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Development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                                                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(MRND) was the ruling political party of Rwanda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                                                     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from 1975 to 1994 under President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Juvénal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Habyarimana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Civil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war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1990-1994 (RPF –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Rwandan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Patriotic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Front)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Genocide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1994 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Interahamwe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Impuzamugambi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                                                                    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x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Inkotanyi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Involvement in the first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and second civil wars in the DRC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2933D4-C303-42C5-AFD3-AB77631E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88" y="1401416"/>
            <a:ext cx="4600612" cy="53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4E050-5DEC-4AA8-A5E7-EDED32F3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Tanzania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F18D4-055B-4E5F-BA23-A91338C8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42950"/>
            <a:ext cx="9601200" cy="3581400"/>
          </a:xfrm>
        </p:spPr>
        <p:txBody>
          <a:bodyPr/>
          <a:lstStyle/>
          <a:p>
            <a:r>
              <a:rPr lang="cs-CZ" dirty="0"/>
              <a:t>64 mil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Christian 61.4%, Muslim 35.2%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Creation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Tanzania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1964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Kagera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war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1978-1979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New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capital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city Dodoma</a:t>
            </a:r>
          </a:p>
          <a:p>
            <a:endParaRPr lang="cs-CZ" dirty="0">
              <a:solidFill>
                <a:schemeClr val="tx1"/>
              </a:solidFill>
              <a:latin typeface="+mj-lt"/>
            </a:endParaRPr>
          </a:p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18AB8-A788-4090-BC9F-4F3794BBE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24" y="1250035"/>
            <a:ext cx="5063884" cy="55192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F17767-10A1-4B15-B0FB-03AD705D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4" y="2495636"/>
            <a:ext cx="4589121" cy="42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D7A81-5CEB-2DFA-B57E-2B0A6B4B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79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DRC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BE60CA-0177-F793-6D9A-A03775EE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23" y="1008043"/>
            <a:ext cx="9601200" cy="3581400"/>
          </a:xfrm>
        </p:spPr>
        <p:txBody>
          <a:bodyPr/>
          <a:lstStyle/>
          <a:p>
            <a:r>
              <a:rPr lang="cs-CZ" dirty="0"/>
              <a:t>96 – 108? mil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dirty="0" err="1"/>
              <a:t>Christians</a:t>
            </a:r>
            <a:r>
              <a:rPr lang="cs-CZ" dirty="0"/>
              <a:t> </a:t>
            </a:r>
            <a:r>
              <a:rPr lang="cs-CZ" dirty="0" err="1"/>
              <a:t>constituted</a:t>
            </a:r>
            <a:r>
              <a:rPr lang="cs-CZ" dirty="0"/>
              <a:t> 93.7%</a:t>
            </a:r>
          </a:p>
          <a:p>
            <a:r>
              <a:rPr lang="cs-CZ" dirty="0" err="1">
                <a:solidFill>
                  <a:schemeClr val="tx1"/>
                </a:solidFill>
              </a:rPr>
              <a:t>Independence</a:t>
            </a:r>
            <a:r>
              <a:rPr lang="cs-CZ" dirty="0">
                <a:solidFill>
                  <a:schemeClr val="tx1"/>
                </a:solidFill>
              </a:rPr>
              <a:t> 1960</a:t>
            </a:r>
          </a:p>
          <a:p>
            <a:r>
              <a:rPr lang="cs-CZ" dirty="0" err="1">
                <a:solidFill>
                  <a:schemeClr val="tx1"/>
                </a:solidFill>
              </a:rPr>
              <a:t>First</a:t>
            </a:r>
            <a:r>
              <a:rPr lang="cs-CZ" dirty="0">
                <a:solidFill>
                  <a:schemeClr val="tx1"/>
                </a:solidFill>
              </a:rPr>
              <a:t> civil </a:t>
            </a:r>
            <a:r>
              <a:rPr lang="cs-CZ" dirty="0" err="1">
                <a:solidFill>
                  <a:schemeClr val="tx1"/>
                </a:solidFill>
              </a:rPr>
              <a:t>war</a:t>
            </a:r>
            <a:r>
              <a:rPr lang="cs-CZ" dirty="0">
                <a:solidFill>
                  <a:schemeClr val="tx1"/>
                </a:solidFill>
              </a:rPr>
              <a:t> 1996-1997</a:t>
            </a:r>
          </a:p>
          <a:p>
            <a:r>
              <a:rPr lang="cs-CZ" dirty="0">
                <a:solidFill>
                  <a:schemeClr val="tx1"/>
                </a:solidFill>
              </a:rPr>
              <a:t>Second civil </a:t>
            </a:r>
            <a:r>
              <a:rPr lang="cs-CZ" dirty="0" err="1">
                <a:solidFill>
                  <a:schemeClr val="tx1"/>
                </a:solidFill>
              </a:rPr>
              <a:t>war</a:t>
            </a:r>
            <a:r>
              <a:rPr lang="cs-CZ" dirty="0">
                <a:solidFill>
                  <a:schemeClr val="tx1"/>
                </a:solidFill>
              </a:rPr>
              <a:t> 1998-2003</a:t>
            </a:r>
          </a:p>
          <a:p>
            <a:r>
              <a:rPr lang="en-US" dirty="0">
                <a:solidFill>
                  <a:schemeClr val="tx1"/>
                </a:solidFill>
              </a:rPr>
              <a:t>Alliance of Democratic Forces for the </a:t>
            </a:r>
            <a:r>
              <a:rPr lang="cs-CZ" dirty="0">
                <a:solidFill>
                  <a:schemeClr val="tx1"/>
                </a:solidFill>
              </a:rPr>
              <a:t>					  </a:t>
            </a:r>
            <a:r>
              <a:rPr lang="en-US" dirty="0">
                <a:solidFill>
                  <a:schemeClr val="tx1"/>
                </a:solidFill>
              </a:rPr>
              <a:t>Liberation of Congo-Zaire </a:t>
            </a:r>
            <a:r>
              <a:rPr lang="cs-CZ" dirty="0">
                <a:solidFill>
                  <a:schemeClr val="tx1"/>
                </a:solidFill>
              </a:rPr>
              <a:t>(AFDLC)</a:t>
            </a:r>
          </a:p>
          <a:p>
            <a:r>
              <a:rPr lang="cs-CZ" dirty="0">
                <a:solidFill>
                  <a:schemeClr val="tx1"/>
                </a:solidFill>
              </a:rPr>
              <a:t>M23, </a:t>
            </a:r>
            <a:r>
              <a:rPr lang="cs-CZ" dirty="0" err="1">
                <a:solidFill>
                  <a:schemeClr val="tx1"/>
                </a:solidFill>
              </a:rPr>
              <a:t>Mai-Mai</a:t>
            </a:r>
            <a:r>
              <a:rPr lang="cs-CZ" dirty="0">
                <a:solidFill>
                  <a:schemeClr val="tx1"/>
                </a:solidFill>
              </a:rPr>
              <a:t>, CODECO</a:t>
            </a:r>
          </a:p>
          <a:p>
            <a:r>
              <a:rPr lang="cs-CZ" dirty="0" err="1">
                <a:solidFill>
                  <a:schemeClr val="tx1"/>
                </a:solidFill>
              </a:rPr>
              <a:t>Félix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Tshisekedi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1028" name="Picture 4" descr="Below the surface, a game changer in Congolese politics - Atlantic Council">
            <a:extLst>
              <a:ext uri="{FF2B5EF4-FFF2-40B4-BE49-F238E27FC236}">
                <a16:creationId xmlns:a16="http://schemas.microsoft.com/office/drawing/2014/main" id="{D499E976-A9F2-43D0-8FA5-F412DDF5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26" y="1740665"/>
            <a:ext cx="5823174" cy="51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959E8F-6AD4-8C37-2315-2A606ADDD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23" y="4436707"/>
            <a:ext cx="5221717" cy="23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17A51-00B8-4467-4036-CDFAD46C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006" y="1527464"/>
            <a:ext cx="6016336" cy="1485900"/>
          </a:xfrm>
        </p:spPr>
        <p:txBody>
          <a:bodyPr/>
          <a:lstStyle/>
          <a:p>
            <a:pPr algn="ctr"/>
            <a:r>
              <a:rPr lang="cs-CZ" dirty="0"/>
              <a:t>DRC - </a:t>
            </a:r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VNSAs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E63286-D0CE-8CB1-C8B4-0D456AF66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36" y="-13098"/>
            <a:ext cx="4897582" cy="68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0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7326A-4D5E-8933-6A93-37259EC7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79513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HIV in </a:t>
            </a:r>
            <a:r>
              <a:rPr lang="cs-CZ" dirty="0" err="1"/>
              <a:t>Africa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7A8F64-E201-A3AD-839F-4CB62DA805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85022"/>
            <a:ext cx="5404402" cy="54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715B3A3-5FD0-B91E-99F5-FE1725185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82077"/>
              </p:ext>
            </p:extLst>
          </p:nvPr>
        </p:nvGraphicFramePr>
        <p:xfrm>
          <a:off x="1465470" y="2324183"/>
          <a:ext cx="406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801362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2106024"/>
                    </a:ext>
                  </a:extLst>
                </a:gridCol>
              </a:tblGrid>
              <a:tr h="293075">
                <a:tc>
                  <a:txBody>
                    <a:bodyPr/>
                    <a:lstStyle/>
                    <a:p>
                      <a:r>
                        <a:rPr lang="cs-CZ" dirty="0" err="1"/>
                        <a:t>State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% in 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population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908235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r>
                        <a:rPr lang="cs-CZ" dirty="0" err="1"/>
                        <a:t>Eswatini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932661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r>
                        <a:rPr lang="cs-CZ" dirty="0"/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67498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r>
                        <a:rPr lang="cs-CZ" dirty="0" err="1"/>
                        <a:t>South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Africa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02472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r>
                        <a:rPr lang="cs-CZ" dirty="0" err="1">
                          <a:highlight>
                            <a:srgbClr val="FFFF00"/>
                          </a:highlight>
                        </a:rPr>
                        <a:t>Tanzania</a:t>
                      </a:r>
                      <a:endParaRPr lang="cs-CZ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14600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349778"/>
                  </a:ext>
                </a:extLst>
              </a:tr>
              <a:tr h="293075"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Burundi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96894"/>
                  </a:ext>
                </a:extLst>
              </a:tr>
              <a:tr h="175379">
                <a:tc>
                  <a:txBody>
                    <a:bodyPr/>
                    <a:lstStyle/>
                    <a:p>
                      <a:r>
                        <a:rPr lang="cs-CZ" u="none" dirty="0">
                          <a:highlight>
                            <a:srgbClr val="FFFF00"/>
                          </a:highlight>
                        </a:rPr>
                        <a:t>Uganda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highlight>
                            <a:srgbClr val="FFFF00"/>
                          </a:highlight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15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04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3DA75-3503-A6C4-9B0E-4D4E10D3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HIV/AIDS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F414520-3F12-359E-5D62-ABA618F7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324" y="994141"/>
            <a:ext cx="9807191" cy="5863859"/>
          </a:xfrm>
        </p:spPr>
      </p:pic>
    </p:spTree>
    <p:extLst>
      <p:ext uri="{BB962C8B-B14F-4D97-AF65-F5344CB8AC3E}">
        <p14:creationId xmlns:p14="http://schemas.microsoft.com/office/powerpoint/2010/main" val="338828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7326A-4D5E-8933-6A93-37259EC7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79513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HIV in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45AC4-5323-DF00-30BC-3D8105D7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954157"/>
            <a:ext cx="9601200" cy="3581400"/>
          </a:xfrm>
        </p:spPr>
        <p:txBody>
          <a:bodyPr/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Bushmeat theory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Cameroon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b="1" dirty="0">
              <a:latin typeface="+mj-lt"/>
            </a:endParaRPr>
          </a:p>
          <a:p>
            <a:r>
              <a:rPr lang="en-US" dirty="0">
                <a:latin typeface="+mj-lt"/>
              </a:rPr>
              <a:t>71% of the total HIV population lives in Sub-Africa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Desmond Tutu HIV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UNAIDS - </a:t>
            </a:r>
            <a:r>
              <a:rPr lang="cs-CZ" dirty="0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Joint United </a:t>
            </a:r>
            <a:r>
              <a:rPr lang="cs-CZ" dirty="0" err="1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Nations</a:t>
            </a:r>
            <a:r>
              <a:rPr lang="cs-CZ" dirty="0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Programme</a:t>
            </a:r>
            <a:r>
              <a:rPr lang="cs-CZ" dirty="0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 on HIV/AIDS.</a:t>
            </a:r>
          </a:p>
          <a:p>
            <a:r>
              <a:rPr lang="en-AU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Causes of expansion in Africa: </a:t>
            </a:r>
            <a:r>
              <a:rPr lang="en-AU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en-AU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factors, lack of money, natural disasters and conflicts,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suspicion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circumcision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religious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level,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poverty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Uganda – AIDS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endParaRPr lang="cs-CZ" dirty="0">
              <a:solidFill>
                <a:srgbClr val="20212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2AFF91-FF7B-7368-066D-AF4DB6FA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57" y="3500433"/>
            <a:ext cx="4913243" cy="32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4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E79AE-BC37-1F96-FAD8-A76E170F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HIV in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40C2C-B997-BDE5-07FF-E45B4573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64146"/>
            <a:ext cx="9601200" cy="5126106"/>
          </a:xfrm>
        </p:spPr>
        <p:txBody>
          <a:bodyPr>
            <a:normAutofit/>
          </a:bodyPr>
          <a:lstStyle/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Justus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Amuche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Nweze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HIV/AIDS in sub-Saharan Africa: Current status, challenges and prospects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Reasons for the high prevalence of HIV/AIDS in sub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Saharan Africa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HIV in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West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b)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Widow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inheritance</a:t>
            </a:r>
            <a:r>
              <a:rPr lang="cs-CZ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Postpartum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sexual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abstinence</a:t>
            </a:r>
            <a:r>
              <a:rPr lang="cs-CZ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Sexual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cleansing</a:t>
            </a:r>
            <a:r>
              <a:rPr lang="cs-CZ" i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Virgin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cleansing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fable</a:t>
            </a:r>
            <a:r>
              <a:rPr lang="cs-CZ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Ritualised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non-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marital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sexual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intercourse</a:t>
            </a:r>
            <a:r>
              <a:rPr lang="cs-CZ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Multiple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sexual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Poverty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migration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and HIV/AIDS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transfusion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HIV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HIV/AIDS-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stigma and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discrimination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52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514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Food </a:t>
            </a:r>
            <a:r>
              <a:rPr lang="cs-CZ" dirty="0" err="1"/>
              <a:t>Security</a:t>
            </a:r>
            <a:r>
              <a:rPr lang="cs-CZ" dirty="0"/>
              <a:t> -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352" y="966464"/>
            <a:ext cx="9601200" cy="448254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Food security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exists when all people, at all times, have physical and economic access to sufficient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safe and nutritious food that meets their dietary needs and food preferences for an active and healthy life.”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1996 </a:t>
            </a:r>
            <a:r>
              <a:rPr lang="cs-CZ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Food Summit.</a:t>
            </a:r>
          </a:p>
          <a:p>
            <a:pPr algn="just">
              <a:lnSpc>
                <a:spcPct val="80000"/>
              </a:lnSpc>
            </a:pPr>
            <a:r>
              <a:rPr lang="en-GB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ood</a:t>
            </a:r>
            <a:r>
              <a:rPr lang="en-GB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insecurity</a:t>
            </a:r>
            <a:r>
              <a:rPr lang="en-GB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on the other hand, is defined by the United States Department of Agriculture (USDA) as a situation of "limited or uncertain availability of nutritionally adequate and safe foods or limited or uncertain ability to acquire acceptable foods in socially acceptable ways</a:t>
            </a:r>
            <a:r>
              <a:rPr lang="cs-CZ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cs-CZ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Dimensions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+ 2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dimensions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Agency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cs-CZ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B1F84E1-E18B-4EA0-8AE6-9E52636C9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51362" y="3429000"/>
            <a:ext cx="6643180" cy="33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C0053-7D5E-4B02-8C54-C94193D7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Hunger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6526F4-494A-415A-9341-805F4B4F7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79C5B8F5-512E-47F2-82F3-10B6EB25F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176" y="1630680"/>
            <a:ext cx="8029534" cy="423672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9E774DB-8592-4146-94D4-C8123963E7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54868" y="2715577"/>
            <a:ext cx="34480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B4EA8-B914-6786-0B6B-7B502B9A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cap="all"/>
              <a:t>Regional Security Complexes</a:t>
            </a:r>
            <a:endParaRPr lang="en-US" sz="4700" cap="all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63E47878-0CED-3A3B-12B0-F574DC16E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0" y="995308"/>
            <a:ext cx="7406445" cy="50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3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3F603-B611-7CE7-3E25-6FBFDA6C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9391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Food </a:t>
            </a:r>
            <a:r>
              <a:rPr lang="cs-CZ" dirty="0" err="1"/>
              <a:t>Security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30201-8D86-77DF-266F-C3253C53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1" y="842341"/>
            <a:ext cx="9601200" cy="5047421"/>
          </a:xfrm>
        </p:spPr>
        <p:txBody>
          <a:bodyPr/>
          <a:lstStyle/>
          <a:p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281.6 million people in Africa face hunger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(2021).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ood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determined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drivers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including conflict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climate variability and extremes, economic slowdowns and downturns, and the unaffordability of healthy diets.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202122"/>
                </a:solidFill>
                <a:effectLst/>
                <a:latin typeface="+mj-lt"/>
              </a:rPr>
              <a:t>Food and Agriculture Organization of the United Nations, FAO</a:t>
            </a:r>
            <a:r>
              <a:rPr lang="cs-CZ" dirty="0">
                <a:solidFill>
                  <a:srgbClr val="202122"/>
                </a:solidFill>
                <a:effectLst/>
                <a:latin typeface="+mj-lt"/>
              </a:rPr>
              <a:t> (1945).</a:t>
            </a:r>
          </a:p>
          <a:p>
            <a:pPr marL="457200" algn="just">
              <a:lnSpc>
                <a:spcPct val="107000"/>
              </a:lnSpc>
            </a:pPr>
            <a:r>
              <a:rPr lang="cs-CZ" dirty="0" err="1">
                <a:solidFill>
                  <a:srgbClr val="202122"/>
                </a:solidFill>
                <a:latin typeface="+mj-lt"/>
              </a:rPr>
              <a:t>The</a:t>
            </a:r>
            <a:r>
              <a:rPr lang="cs-CZ" dirty="0">
                <a:solidFill>
                  <a:srgbClr val="2021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</a:rPr>
              <a:t>biggest</a:t>
            </a:r>
            <a:r>
              <a:rPr lang="cs-CZ" dirty="0">
                <a:solidFill>
                  <a:srgbClr val="202122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deterioration occurred between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2019 and 2020.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125.1 million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people live in Eastern Africa, followed by Western Africa (75.2 million), Central Africa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(57.1 million), Northern Africa (17.4 million) and Southern Africa (6.8 million).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202122"/>
              </a:solidFill>
              <a:effectLst/>
              <a:latin typeface="+mj-lt"/>
            </a:endParaRPr>
          </a:p>
          <a:p>
            <a:endParaRPr lang="cs-CZ" dirty="0">
              <a:solidFill>
                <a:srgbClr val="202122"/>
              </a:solidFill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CC572E-2FE1-7376-6344-318BD1743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64" y="4344228"/>
            <a:ext cx="7886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0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BEAA38-A588-BFD4-C7F6-DE2E14A9F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005" y="1299542"/>
            <a:ext cx="7141832" cy="503891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AFDBDA-758E-1C3C-10DB-7001170C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Food </a:t>
            </a:r>
            <a:r>
              <a:rPr lang="cs-CZ" dirty="0" err="1"/>
              <a:t>Security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9C8436-AC51-CEF1-FD2E-74044745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251" y="2186608"/>
            <a:ext cx="4939749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18846-AD85-14D5-5450-E2C03130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9269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Food </a:t>
            </a:r>
            <a:r>
              <a:rPr lang="cs-CZ" dirty="0" err="1"/>
              <a:t>Security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928CDA-ADAC-3DFA-9CCE-7F3C3639F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49" y="1387706"/>
            <a:ext cx="8858302" cy="535102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927D0B-10F0-04B5-DCA3-891828DE692C}"/>
              </a:ext>
            </a:extLst>
          </p:cNvPr>
          <p:cNvSpPr txBox="1"/>
          <p:nvPr/>
        </p:nvSpPr>
        <p:spPr>
          <a:xfrm>
            <a:off x="1577837" y="822084"/>
            <a:ext cx="9822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hared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vision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humanity and a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world’s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44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A2308-FC60-14F8-29E7-DED4BA5E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83127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Food </a:t>
            </a:r>
            <a:r>
              <a:rPr lang="cs-CZ" dirty="0" err="1"/>
              <a:t>Security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DC3FD-8AAF-D2DF-941B-0E1029C5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919596"/>
            <a:ext cx="9601200" cy="3581400"/>
          </a:xfrm>
        </p:spPr>
        <p:txBody>
          <a:bodyPr/>
          <a:lstStyle/>
          <a:p>
            <a:r>
              <a:rPr lang="en-US" dirty="0"/>
              <a:t>The Food Insecurity Experience Scale</a:t>
            </a:r>
            <a:r>
              <a:rPr lang="cs-CZ" dirty="0"/>
              <a:t> </a:t>
            </a:r>
            <a:r>
              <a:rPr lang="en-US" dirty="0"/>
              <a:t>- (FIES) 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cs-CZ" dirty="0" err="1"/>
              <a:t>Moderate</a:t>
            </a:r>
            <a:r>
              <a:rPr lang="cs-CZ" dirty="0"/>
              <a:t> food </a:t>
            </a:r>
            <a:r>
              <a:rPr lang="cs-CZ" dirty="0" err="1"/>
              <a:t>insecurity</a:t>
            </a:r>
            <a:r>
              <a:rPr lang="cs-CZ" dirty="0"/>
              <a:t> (</a:t>
            </a:r>
            <a:r>
              <a:rPr lang="en-US" dirty="0"/>
              <a:t>uncertain ability to obtain</a:t>
            </a:r>
            <a:r>
              <a:rPr lang="cs-CZ" dirty="0"/>
              <a:t> </a:t>
            </a:r>
            <a:r>
              <a:rPr lang="en-US" dirty="0"/>
              <a:t>food and have been </a:t>
            </a:r>
            <a:r>
              <a:rPr lang="cs-CZ" dirty="0"/>
              <a:t>	</a:t>
            </a:r>
            <a:r>
              <a:rPr lang="en-US" dirty="0"/>
              <a:t>forced to reduce, at times over the year, the quality and/or quantity</a:t>
            </a:r>
            <a:r>
              <a:rPr lang="cs-CZ" dirty="0"/>
              <a:t> </a:t>
            </a:r>
            <a:r>
              <a:rPr lang="en-US" dirty="0"/>
              <a:t>of food they </a:t>
            </a:r>
            <a:r>
              <a:rPr lang="cs-CZ" dirty="0"/>
              <a:t>	</a:t>
            </a:r>
            <a:r>
              <a:rPr lang="en-US" dirty="0"/>
              <a:t>consume due to lack of money or other resources.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Severe food </a:t>
            </a:r>
            <a:r>
              <a:rPr lang="cs-CZ" dirty="0" err="1"/>
              <a:t>insecurity</a:t>
            </a:r>
            <a:r>
              <a:rPr lang="cs-CZ" dirty="0"/>
              <a:t> (</a:t>
            </a:r>
            <a:r>
              <a:rPr lang="en-US" dirty="0"/>
              <a:t>run out of food, experienced hunger and, at the</a:t>
            </a:r>
            <a:r>
              <a:rPr lang="cs-CZ" dirty="0"/>
              <a:t> </a:t>
            </a:r>
            <a:r>
              <a:rPr lang="en-US" dirty="0"/>
              <a:t>most </a:t>
            </a:r>
            <a:r>
              <a:rPr lang="cs-CZ" dirty="0"/>
              <a:t>	</a:t>
            </a:r>
            <a:r>
              <a:rPr lang="en-US" dirty="0"/>
              <a:t>extreme, have gone for days without eating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FC79AF-EEB4-E598-A0E2-337B451B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93" y="3111582"/>
            <a:ext cx="5153024" cy="33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4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5F2CB-02F4-B7E9-1921-CE44BDA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513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Food </a:t>
            </a:r>
            <a:r>
              <a:rPr lang="cs-CZ" dirty="0" err="1"/>
              <a:t>Security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D333A3-C7A5-84E6-1FCB-4CD1A91D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3" y="1398933"/>
            <a:ext cx="9601200" cy="5379554"/>
          </a:xfrm>
        </p:spPr>
        <p:txBody>
          <a:bodyPr/>
          <a:lstStyle/>
          <a:p>
            <a:r>
              <a:rPr lang="cs-CZ" dirty="0"/>
              <a:t>Food </a:t>
            </a:r>
            <a:r>
              <a:rPr lang="cs-CZ" dirty="0" err="1"/>
              <a:t>security</a:t>
            </a:r>
            <a:r>
              <a:rPr lang="cs-CZ" dirty="0"/>
              <a:t> and </a:t>
            </a:r>
            <a:r>
              <a:rPr lang="cs-CZ" dirty="0" err="1"/>
              <a:t>nutrition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cs-CZ" dirty="0"/>
              <a:t>:</a:t>
            </a:r>
          </a:p>
          <a:p>
            <a:pPr marL="457200" indent="-457200">
              <a:buAutoNum type="alphaLcParenR"/>
            </a:pPr>
            <a:r>
              <a:rPr lang="cs-CZ" dirty="0" err="1"/>
              <a:t>Undernourishment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/>
              <a:t>Food </a:t>
            </a:r>
            <a:r>
              <a:rPr lang="cs-CZ" dirty="0" err="1"/>
              <a:t>Insecurity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  <a:p>
            <a:pPr marL="457200" indent="-457200">
              <a:buAutoNum type="alphaLcParenR"/>
            </a:pPr>
            <a:r>
              <a:rPr lang="en-US" dirty="0"/>
              <a:t>Stunting, wasting and overweight in children under five years of age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birthweight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Adult</a:t>
            </a:r>
            <a:r>
              <a:rPr lang="cs-CZ" dirty="0"/>
              <a:t> obesity</a:t>
            </a:r>
          </a:p>
          <a:p>
            <a:pPr marL="457200" indent="-457200">
              <a:buAutoNum type="alphaLcParenR"/>
            </a:pPr>
            <a:r>
              <a:rPr lang="cs-CZ" dirty="0" err="1"/>
              <a:t>Anaemia</a:t>
            </a:r>
            <a:r>
              <a:rPr lang="cs-CZ" dirty="0"/>
              <a:t> in </a:t>
            </a:r>
            <a:r>
              <a:rPr lang="cs-CZ" dirty="0" err="1"/>
              <a:t>women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reproductive</a:t>
            </a:r>
            <a:r>
              <a:rPr lang="cs-CZ" dirty="0"/>
              <a:t> </a:t>
            </a:r>
            <a:r>
              <a:rPr lang="cs-CZ" dirty="0" err="1"/>
              <a:t>age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Exclusive</a:t>
            </a:r>
            <a:r>
              <a:rPr lang="cs-CZ" dirty="0"/>
              <a:t> </a:t>
            </a:r>
            <a:r>
              <a:rPr lang="cs-CZ" dirty="0" err="1"/>
              <a:t>breastfeeding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https://www.youtube.com/watch?v=ZxPLxU8-Hxg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https://www.youtube.com/watch?v=5YcvKvxWaCE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006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BDA5-FA87-B73E-1366-15DD9088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59" y="296230"/>
            <a:ext cx="9601200" cy="1485900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Hunger</a:t>
            </a:r>
            <a:r>
              <a:rPr lang="cs-CZ" dirty="0"/>
              <a:t> Index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15DD00-52EC-D65E-B757-90636F1B5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42561"/>
            <a:ext cx="5915439" cy="591543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204760-D328-E529-C8A0-24405C5496C5}"/>
              </a:ext>
            </a:extLst>
          </p:cNvPr>
          <p:cNvSpPr txBox="1"/>
          <p:nvPr/>
        </p:nvSpPr>
        <p:spPr>
          <a:xfrm>
            <a:off x="684972" y="1782130"/>
            <a:ext cx="530832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Around 20% of people in Africa are facing chronic hunger, compared with only 10% globally.</a:t>
            </a:r>
            <a:endParaRPr lang="cs-CZ" sz="200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sz="200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Russia's war on Ukraine has exacerbated food supply problems, while climate change and the pandemic have also contributed</a:t>
            </a:r>
            <a:r>
              <a:rPr lang="cs-CZ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b="1" i="0" dirty="0">
              <a:solidFill>
                <a:srgbClr val="14141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830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DBDA5-FA87-B73E-1366-15DD9088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59" y="296230"/>
            <a:ext cx="9601200" cy="1485900"/>
          </a:xfrm>
        </p:spPr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Hunger</a:t>
            </a:r>
            <a:r>
              <a:rPr lang="cs-CZ" dirty="0"/>
              <a:t> Index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204760-D328-E529-C8A0-24405C5496C5}"/>
              </a:ext>
            </a:extLst>
          </p:cNvPr>
          <p:cNvSpPr txBox="1"/>
          <p:nvPr/>
        </p:nvSpPr>
        <p:spPr>
          <a:xfrm>
            <a:off x="1412336" y="1963581"/>
            <a:ext cx="4718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endParaRPr lang="cs-CZ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b="1" i="0" dirty="0">
              <a:solidFill>
                <a:srgbClr val="141414"/>
              </a:solidFill>
              <a:effectLst/>
              <a:latin typeface="+mj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8819ED-2900-F4E2-478A-C5B138C0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2022 Global Hunger Index | Concern Worldwide">
            <a:extLst>
              <a:ext uri="{FF2B5EF4-FFF2-40B4-BE49-F238E27FC236}">
                <a16:creationId xmlns:a16="http://schemas.microsoft.com/office/drawing/2014/main" id="{4967A915-00D2-666F-80FC-121F0EE3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990600"/>
            <a:ext cx="9483436" cy="53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63734-29B8-9BE4-88D7-8EDA57A5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Hunger</a:t>
            </a:r>
            <a:r>
              <a:rPr lang="cs-CZ" dirty="0"/>
              <a:t> Index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0606CF-8255-D9A2-3BDC-61800D818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201" y="1535808"/>
            <a:ext cx="9728286" cy="4351470"/>
          </a:xfrm>
        </p:spPr>
      </p:pic>
    </p:spTree>
    <p:extLst>
      <p:ext uri="{BB962C8B-B14F-4D97-AF65-F5344CB8AC3E}">
        <p14:creationId xmlns:p14="http://schemas.microsoft.com/office/powerpoint/2010/main" val="386322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7DF39-FAAF-4FBA-9DD0-7648F971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Great </a:t>
            </a:r>
            <a:r>
              <a:rPr lang="cs-CZ" dirty="0" err="1"/>
              <a:t>Lakes</a:t>
            </a:r>
            <a:r>
              <a:rPr lang="cs-CZ" dirty="0"/>
              <a:t> Region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AAA9532-1E5E-4ACD-85E2-E1DF55A2DE1A}"/>
              </a:ext>
            </a:extLst>
          </p:cNvPr>
          <p:cNvSpPr txBox="1">
            <a:spLocks/>
          </p:cNvSpPr>
          <p:nvPr/>
        </p:nvSpPr>
        <p:spPr>
          <a:xfrm>
            <a:off x="1450258" y="1617973"/>
            <a:ext cx="9601200" cy="4583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Uganda, Burundi, Rwanda, </a:t>
            </a:r>
            <a:r>
              <a:rPr lang="en-US" dirty="0" err="1">
                <a:latin typeface="+mj-lt"/>
              </a:rPr>
              <a:t>Tanzan</a:t>
            </a:r>
            <a:r>
              <a:rPr lang="cs-CZ" dirty="0">
                <a:latin typeface="+mj-lt"/>
              </a:rPr>
              <a:t>i</a:t>
            </a:r>
            <a:r>
              <a:rPr lang="en-US" dirty="0">
                <a:latin typeface="+mj-lt"/>
              </a:rPr>
              <a:t>a</a:t>
            </a:r>
            <a:r>
              <a:rPr lang="cs-CZ" dirty="0">
                <a:latin typeface="+mj-lt"/>
              </a:rPr>
              <a:t>, DRC				       (Malawi, </a:t>
            </a:r>
            <a:r>
              <a:rPr lang="cs-CZ" dirty="0" err="1">
                <a:latin typeface="+mj-lt"/>
              </a:rPr>
              <a:t>Kenya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Mozambique</a:t>
            </a:r>
            <a:r>
              <a:rPr lang="cs-CZ" dirty="0">
                <a:latin typeface="+mj-lt"/>
              </a:rPr>
              <a:t>).</a:t>
            </a:r>
            <a:endParaRPr lang="en-US" baseline="30000" dirty="0">
              <a:latin typeface="+mj-lt"/>
            </a:endParaRPr>
          </a:p>
          <a:p>
            <a:endParaRPr lang="cs-CZ" baseline="30000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F897D-F5B8-7368-2162-2970497B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A3FBBC3-ED75-958C-211D-1B393B22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40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9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044"/>
            <a:ext cx="9601200" cy="741556"/>
          </a:xfrm>
        </p:spPr>
        <p:txBody>
          <a:bodyPr/>
          <a:lstStyle/>
          <a:p>
            <a:pPr algn="ctr"/>
            <a:r>
              <a:rPr lang="en-US" dirty="0"/>
              <a:t>Facts about </a:t>
            </a:r>
            <a:r>
              <a:rPr lang="cs-CZ" dirty="0"/>
              <a:t>GLR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round </a:t>
            </a:r>
            <a:r>
              <a:rPr lang="cs-CZ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230 </a:t>
            </a:r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million inhabitants</a:t>
            </a:r>
            <a:r>
              <a:rPr lang="cs-CZ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Geography - African Great Lakes</a:t>
            </a:r>
            <a:r>
              <a:rPr lang="en-US" dirty="0">
                <a:solidFill>
                  <a:srgbClr val="222222"/>
                </a:solidFill>
                <a:latin typeface="Franklin Gothic Book" panose="020B0503020102020204" pitchFamily="34" charset="0"/>
              </a:rPr>
              <a:t>  - Victoria and </a:t>
            </a:r>
            <a:r>
              <a:rPr lang="en-US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Tanganyik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a, Mount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Kilimanjaro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 (4,900 metres),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high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concentrations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of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wild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animals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(big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five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Rwenzoris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Eastern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Rift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Mountains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and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Ethiopian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Highlands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FSI (FFP) – Burundi (20), Uganda (26), Rwanda (44), 			    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Tanzania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(65), DRC (4).</a:t>
            </a:r>
          </a:p>
          <a:p>
            <a:pPr marL="0" indent="0">
              <a:buNone/>
            </a:pP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(, DRC(</a:t>
            </a:r>
            <a:endParaRPr lang="cs-CZ" baseline="30000" dirty="0">
              <a:solidFill>
                <a:srgbClr val="222222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6BDD07-3F6E-467E-9373-256A438D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33" y="1991785"/>
            <a:ext cx="4637049" cy="46370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EC2D48-AB3A-46CD-A2F1-13C4A904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15" y="3020411"/>
            <a:ext cx="6439133" cy="37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CEFFC-1C38-41CC-A019-4A355AB7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EE1A33-4F3C-47E2-A472-B81F2AD97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" y="685800"/>
            <a:ext cx="12079000" cy="5713140"/>
          </a:xfrm>
        </p:spPr>
      </p:pic>
    </p:spTree>
    <p:extLst>
      <p:ext uri="{BB962C8B-B14F-4D97-AF65-F5344CB8AC3E}">
        <p14:creationId xmlns:p14="http://schemas.microsoft.com/office/powerpoint/2010/main" val="244475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75E3C-9235-2E4C-B7F8-64DB2914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96" y="99391"/>
            <a:ext cx="9601200" cy="1485900"/>
          </a:xfrm>
        </p:spPr>
        <p:txBody>
          <a:bodyPr/>
          <a:lstStyle/>
          <a:p>
            <a:r>
              <a:rPr lang="cs-CZ" dirty="0"/>
              <a:t>EA –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A11F68-4B17-FD46-F5F4-C84B9D7C20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3285"/>
            <a:ext cx="4767855" cy="48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F0BF65-9725-9D77-5E2B-66F6C1583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466" y="1585291"/>
            <a:ext cx="3652630" cy="37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5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222D6-5EFC-43B3-93C5-5E39B914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Uganda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D584B-4F94-4F93-8F37-31F91794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47132"/>
            <a:ext cx="9601200" cy="5120268"/>
          </a:xfrm>
        </p:spPr>
        <p:txBody>
          <a:bodyPr/>
          <a:lstStyle/>
          <a:p>
            <a:r>
              <a:rPr lang="cs-CZ" dirty="0"/>
              <a:t>47 mil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Protestant 45.1%,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Roman Catholic 39.3%, Muslim 13.7%</a:t>
            </a:r>
            <a:endParaRPr lang="cs-CZ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Independence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1962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Apollo Milton Obote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x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Idi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Amin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Kagera </a:t>
            </a:r>
            <a:r>
              <a:rPr lang="cs-CZ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war</a:t>
            </a:r>
            <a:endParaRPr lang="cs-CZ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Civil </a:t>
            </a:r>
            <a:r>
              <a:rPr lang="cs-CZ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war</a:t>
            </a:r>
            <a:r>
              <a:rPr lang="cs-CZ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1980-1986 (Bush </a:t>
            </a:r>
            <a:r>
              <a:rPr lang="cs-CZ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war</a:t>
            </a:r>
            <a:r>
              <a:rPr lang="cs-CZ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)</a:t>
            </a:r>
            <a:endParaRPr lang="cs-CZ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Times New Roman,Italic"/>
              </a:rPr>
              <a:t>Lord’s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Times New Roman,Italic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Times New Roman,Italic"/>
              </a:rPr>
              <a:t>Resistance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Times New Roman,Italic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Times New Roman,Italic"/>
              </a:rPr>
              <a:t>Army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Times New Roman,Italic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Involvement in the first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+mj-lt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and second civil wars in the DRC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51456E7-5415-477C-9075-26D921E3C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35" y="1323337"/>
            <a:ext cx="4860305" cy="51627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0C582F-A308-705F-4C7D-F1319A7BA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11" y="4375864"/>
            <a:ext cx="3713292" cy="21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0C5AC-A2B7-4A23-90E2-8DE53458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903249"/>
          </a:xfrm>
        </p:spPr>
        <p:txBody>
          <a:bodyPr/>
          <a:lstStyle/>
          <a:p>
            <a:pPr algn="ctr"/>
            <a:r>
              <a:rPr lang="cs-CZ" dirty="0"/>
              <a:t>Burundi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6B2BD6-77F0-4E9C-94D7-340262B5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14039"/>
            <a:ext cx="9601200" cy="5687122"/>
          </a:xfrm>
        </p:spPr>
        <p:txBody>
          <a:bodyPr/>
          <a:lstStyle/>
          <a:p>
            <a:r>
              <a:rPr lang="cs-CZ" dirty="0"/>
              <a:t>12 mil </a:t>
            </a:r>
            <a:r>
              <a:rPr lang="cs-CZ" dirty="0" err="1"/>
              <a:t>inhabintants</a:t>
            </a:r>
            <a:r>
              <a:rPr lang="cs-CZ" dirty="0"/>
              <a:t>, 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Roman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+mj-lt"/>
              </a:rPr>
              <a:t>Catholic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62.1%, Protestant 23.9%, Muslim 2.5%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Ruanda-Urundi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1919-1962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Independence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1962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UPRONA – Union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National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Progress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Civil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war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1993-2005/08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National Council for the Defense of Democracy–Forces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                                                    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for the Defense of Democracy (CNDD-FDD). 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Crisis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2015 - Pierre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Nkurunziza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x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general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Niyombare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;                                                   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Popular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Forces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Burundi, RED-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Tabara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x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Imbonerakure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                                                                                                             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2020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new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president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Évariste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Ndayishimiye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(CNDD-FDD)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Gitega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(New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capital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city)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7C1E4C-8E41-4ED4-9B90-ACFB47E94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21" y="1717288"/>
            <a:ext cx="4247049" cy="46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7F6A3-82E6-49CB-A535-FEA6ACB2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56" y="1850587"/>
            <a:ext cx="9601200" cy="1485900"/>
          </a:xfrm>
        </p:spPr>
        <p:txBody>
          <a:bodyPr>
            <a:normAutofit/>
          </a:bodyPr>
          <a:lstStyle/>
          <a:p>
            <a:r>
              <a:rPr lang="cs-CZ" sz="2800" dirty="0"/>
              <a:t>Bujumbura </a:t>
            </a:r>
            <a:br>
              <a:rPr lang="cs-CZ" sz="2800" dirty="0"/>
            </a:br>
            <a:r>
              <a:rPr lang="cs-CZ" sz="2800" dirty="0"/>
              <a:t>vs.</a:t>
            </a:r>
            <a:br>
              <a:rPr lang="cs-CZ" sz="2800" dirty="0"/>
            </a:br>
            <a:r>
              <a:rPr lang="cs-CZ" sz="2800" dirty="0" err="1"/>
              <a:t>Gitega</a:t>
            </a:r>
            <a:endParaRPr lang="cs-CZ" sz="2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E6E8B2-FC4F-40C1-A499-F55B32F94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3659" cy="42726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D5F191-69C7-45B3-A048-6B7C301F1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" y="3815454"/>
            <a:ext cx="6168837" cy="36266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0C4EA4-9B24-4A8E-9BDE-03B9E8D5F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17" y="0"/>
            <a:ext cx="5201920" cy="39014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6096E72-FF01-4B58-ADBF-FD4408192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98" y="3901440"/>
            <a:ext cx="5508702" cy="30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153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17097</TotalTime>
  <Words>1046</Words>
  <Application>Microsoft Office PowerPoint</Application>
  <PresentationFormat>Širokoúhlá obrazovka</PresentationFormat>
  <Paragraphs>140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Times New Roman</vt:lpstr>
      <vt:lpstr>Wingdings</vt:lpstr>
      <vt:lpstr>Crop</vt:lpstr>
      <vt:lpstr>Great Lakes Region </vt:lpstr>
      <vt:lpstr>Regional Security Complexes</vt:lpstr>
      <vt:lpstr>Great Lakes Region</vt:lpstr>
      <vt:lpstr>Facts about GLR</vt:lpstr>
      <vt:lpstr>Prezentace aplikace PowerPoint</vt:lpstr>
      <vt:lpstr>EA – Form of Government</vt:lpstr>
      <vt:lpstr>Uganda</vt:lpstr>
      <vt:lpstr>Burundi</vt:lpstr>
      <vt:lpstr>Bujumbura  vs. Gitega</vt:lpstr>
      <vt:lpstr>Rwanda</vt:lpstr>
      <vt:lpstr>Tanzania</vt:lpstr>
      <vt:lpstr>DRC</vt:lpstr>
      <vt:lpstr>DRC - Division between VNSAs</vt:lpstr>
      <vt:lpstr>HIV in Africa</vt:lpstr>
      <vt:lpstr>HIV/AIDS</vt:lpstr>
      <vt:lpstr>HIV in Africa</vt:lpstr>
      <vt:lpstr>HIV in Africa</vt:lpstr>
      <vt:lpstr>Food Security - Definition</vt:lpstr>
      <vt:lpstr>Hunger in the World</vt:lpstr>
      <vt:lpstr>Food Security</vt:lpstr>
      <vt:lpstr>Food Security</vt:lpstr>
      <vt:lpstr>Food Security</vt:lpstr>
      <vt:lpstr>Food Security</vt:lpstr>
      <vt:lpstr>Food Security</vt:lpstr>
      <vt:lpstr>Global Hunger Index</vt:lpstr>
      <vt:lpstr>Global Hunger Index</vt:lpstr>
      <vt:lpstr>Global Hunger Index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216</cp:revision>
  <dcterms:created xsi:type="dcterms:W3CDTF">2017-10-06T12:11:29Z</dcterms:created>
  <dcterms:modified xsi:type="dcterms:W3CDTF">2023-10-25T15:29:11Z</dcterms:modified>
</cp:coreProperties>
</file>