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2" r:id="rId7"/>
    <p:sldId id="292" r:id="rId8"/>
    <p:sldId id="265" r:id="rId9"/>
    <p:sldId id="264" r:id="rId10"/>
    <p:sldId id="299" r:id="rId11"/>
    <p:sldId id="289" r:id="rId12"/>
    <p:sldId id="271" r:id="rId13"/>
    <p:sldId id="272" r:id="rId14"/>
    <p:sldId id="273" r:id="rId15"/>
    <p:sldId id="286" r:id="rId16"/>
    <p:sldId id="278" r:id="rId17"/>
    <p:sldId id="280" r:id="rId18"/>
    <p:sldId id="261" r:id="rId19"/>
    <p:sldId id="274" r:id="rId20"/>
    <p:sldId id="268" r:id="rId21"/>
    <p:sldId id="281" r:id="rId22"/>
    <p:sldId id="282" r:id="rId23"/>
    <p:sldId id="279" r:id="rId24"/>
    <p:sldId id="296" r:id="rId25"/>
    <p:sldId id="297" r:id="rId26"/>
    <p:sldId id="275" r:id="rId27"/>
    <p:sldId id="266" r:id="rId28"/>
    <p:sldId id="277" r:id="rId29"/>
    <p:sldId id="276" r:id="rId30"/>
    <p:sldId id="288" r:id="rId31"/>
    <p:sldId id="270" r:id="rId32"/>
    <p:sldId id="269" r:id="rId33"/>
    <p:sldId id="287" r:id="rId3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6C20ACBB-39B2-4888-B1AF-C0ED9CF3EB1F}">
          <p14:sldIdLst>
            <p14:sldId id="256"/>
            <p14:sldId id="257"/>
            <p14:sldId id="258"/>
            <p14:sldId id="259"/>
          </p14:sldIdLst>
        </p14:section>
        <p14:section name="Oddíl bez názvu" id="{C051B838-E4E0-4443-ADED-8C08A32F9019}">
          <p14:sldIdLst>
            <p14:sldId id="260"/>
            <p14:sldId id="262"/>
            <p14:sldId id="292"/>
            <p14:sldId id="265"/>
            <p14:sldId id="264"/>
            <p14:sldId id="299"/>
            <p14:sldId id="289"/>
            <p14:sldId id="271"/>
            <p14:sldId id="272"/>
            <p14:sldId id="273"/>
            <p14:sldId id="286"/>
            <p14:sldId id="278"/>
            <p14:sldId id="280"/>
            <p14:sldId id="261"/>
            <p14:sldId id="274"/>
            <p14:sldId id="268"/>
            <p14:sldId id="281"/>
            <p14:sldId id="282"/>
            <p14:sldId id="279"/>
            <p14:sldId id="296"/>
            <p14:sldId id="297"/>
            <p14:sldId id="275"/>
            <p14:sldId id="266"/>
            <p14:sldId id="277"/>
            <p14:sldId id="276"/>
            <p14:sldId id="288"/>
            <p14:sldId id="270"/>
            <p14:sldId id="269"/>
            <p14:sldId id="28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95" autoAdjust="0"/>
  </p:normalViewPr>
  <p:slideViewPr>
    <p:cSldViewPr snapToGrid="0">
      <p:cViewPr varScale="1">
        <p:scale>
          <a:sx n="60" d="100"/>
          <a:sy n="60" d="100"/>
        </p:scale>
        <p:origin x="78" y="10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13ED6-108B-47DF-902D-E1BC42DDA1C8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7CF97-F27D-45D1-BF5E-E590221F07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165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Jamming</a:t>
            </a:r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- 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Typically, this is achieved by bombarding a satellite and/or its receivers with noise on the same radio frequency as its intended transmissions. </a:t>
            </a:r>
            <a:endParaRPr lang="cs-CZ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Eutelsat is among the world's largest</a:t>
            </a:r>
            <a:r>
              <a:rPr lang="cs-CZ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cs-CZ" b="0" i="0" dirty="0" err="1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satellite</a:t>
            </a:r>
            <a:r>
              <a:rPr lang="en-GB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 operators and broadcasts thousands of television and radio stations throughout Europe, the Middle East, Africa and Asia.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7CF97-F27D-45D1-BF5E-E590221F0763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3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562668-8F60-480A-908C-3134D7F10EC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781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2019 </a:t>
            </a: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Mission Shakti</a:t>
            </a:r>
            <a:endParaRPr lang="cs-CZ" b="0" i="0" dirty="0">
              <a:solidFill>
                <a:srgbClr val="4D5156"/>
              </a:solidFill>
              <a:effectLst/>
              <a:latin typeface="arial" panose="020B0604020202020204" pitchFamily="34" charset="0"/>
            </a:endParaRPr>
          </a:p>
          <a:p>
            <a:r>
              <a:rPr lang="cs-CZ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2021 </a:t>
            </a:r>
            <a:r>
              <a:rPr lang="en-GB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Russia conducted a direct-ascent anti-satellite (DA-ASAT) test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07CF97-F27D-45D1-BF5E-E590221F0763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099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B148CF-52A0-49CA-8161-6B4E43CF7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1918F3-A48D-46B9-85EE-8790F4EA07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1E8567-F27F-4615-9866-5D6C0BB6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398A90-CC30-44BD-A538-6EA13A89B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6603C5-FBB5-40A0-A21E-18123E1A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3576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BD167-8CCB-4ECA-88A2-1488159B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5D7C5-B9DD-4CB8-B38C-EEA77CDF7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C63631-1009-48C5-9F9E-227DC18F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5AC0FDE-AD2D-474A-B427-A2C95815C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99710F-0D96-4A82-9D5B-2DF1A765C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2348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0C4DE7A-F39D-4409-8BEE-DFF8880BE9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4C0DB9B-A977-4C7C-A395-435DFDF1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B42C63-DAE8-45F3-A4B2-B07F7F162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07CCB8-3FDE-4D1C-822B-29FFC173E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5228C3-8AC7-4ED4-A6A2-318AC6DC0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764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EE7D0-A867-4DD7-8CB6-2AC9638AE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86E215-CBF3-48B8-9372-86C225894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A36F12-F9FC-48B1-B46B-3F7FF968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05D625-D4CF-4106-A19D-B73CDC120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ED58A7-54EF-44DE-AFD8-64E602DB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8509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A98222-A5BC-4D84-A22E-E2F0AB2FE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75A7705-C599-4D65-80B3-9E1FACE0B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D14DBF-87D2-4072-9037-64C9215A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2B4E3B-4092-4369-A494-FD41BA119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81643D-E4CD-48CF-9B49-784EDE39D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424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B45973-7A32-4004-A063-158F3C80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399D73-5D59-4041-B455-E7DDB7D1D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FF9CF7D-EF1E-44C1-AAA4-46B91961E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1A9406-038C-4BE1-86DA-6C16E3BF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AD89A4-6479-401D-AEF4-315224665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F50B87-138E-402E-9160-CEE3A7619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48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78780A-2E80-4E69-92DB-79AF14C0F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BDD9E71-B18E-439A-A216-3D3CF142D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1FE11A9-E676-4C89-9B1E-C652B13FB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1A79208-F0A0-4D6D-8E08-88DD4CDAE8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5F0DBE9-CB3F-4187-86D1-9BA85C9A0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1F391A9-1F92-4D79-AF75-10F44FBB9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2EA9A2F-FEEB-416F-8E3F-43A970AC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6547D4F-03A6-4B09-BC98-25BCCC154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705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873A3-8C2D-4766-A8F4-5DFB1C52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B81BEBC-F945-4F33-97DF-5A31CE800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560D737-3D6D-46C3-B7DF-555BBD212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702157D-EEE1-4026-8A58-7E667D873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387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402D3BF-42D7-43B7-919C-C4B18A783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45DCA70-C9D7-4161-BCCC-4C0755DA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80D1B06-ED43-40D5-A28D-4448D0828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86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03D1C8-4208-4BD2-86B9-4C094558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E11AED-D72F-4528-B124-344591EA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298A53-CC53-46D9-8306-580DD9833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B326D28-BF1C-425C-816A-46E213FAA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7484660-ACB4-47D8-88E8-9A9EC5555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B7675B-51B3-4194-831C-D95C614AA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0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61772-6CA9-45F6-BA8C-0F0DE94A5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0140BFE-BADA-48E4-A630-1C62B10E76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A18C51C5-0554-47F2-AE4E-BBC3FF32D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E28338-9EAA-4626-A069-721FABD0A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E5D9E-4592-43E7-A280-C0B38856AB61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19484BA-E12C-458A-A31F-0925987B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E387D1-1BC8-4F12-BD7D-50727302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4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A02EA2F-87C5-44E1-BEC2-288796CF3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0815E90-C6ED-4F79-8497-B381D4C05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6E7D7F3-CC57-4D45-A179-18A39F834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5D9E-4592-43E7-A280-C0B38856AB61}" type="datetimeFigureOut">
              <a:rPr lang="cs-CZ" smtClean="0"/>
              <a:t>16.10.2023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2AE65C-3222-4084-8B87-1944A8C676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ED5301-706B-40B4-BCD6-B4CAA7A7E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BDE49-06B5-4C73-8375-EDF51A31EBF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893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www.bing.com/videos/search?q=iridium+cosmos+collision+video&amp;&amp;view=detail&amp;mid=E44D5496242627422D66E44D5496242627422D66&amp;&amp;FORM=VRDGAR&amp;ru=%2Fvideos%2Fsearch%3Fq%3Diridium%2Bcosmos%2Bcollision%2Bvideo%26FORM%3DHDRSC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f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spacereview.com/article/3331/1" TargetMode="External"/><Relationship Id="rId7" Type="http://schemas.openxmlformats.org/officeDocument/2006/relationships/hyperlink" Target="https://www.satcen.europa.eu/key_documents/EU%20SatCen%20Annual%20Report%2020175af3f893f9d71b08a8d92b9d.pdf" TargetMode="External"/><Relationship Id="rId2" Type="http://schemas.openxmlformats.org/officeDocument/2006/relationships/hyperlink" Target="https://www.businessinsider.com/space-race-anti-satellite-china-russia-war-us-2017-07#ampshare=http://www.businessinsider.com/space-race-anti-satellite-china-russia-war-us-2017-0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ssets.publishing.service.gov.uk/government/uploads/system/uploads/attachment_data/file/33691/SpacePrimerFinalWebVersion.pdf" TargetMode="External"/><Relationship Id="rId5" Type="http://schemas.openxmlformats.org/officeDocument/2006/relationships/hyperlink" Target="https://www.youtube.com/watch?v=xGKdT8oYBX0" TargetMode="External"/><Relationship Id="rId4" Type="http://schemas.openxmlformats.org/officeDocument/2006/relationships/hyperlink" Target="https://www.ted.com/talks/will_marshall_the_mission_to_create_a_searchable_database_of_earth_s_surfac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229458-63ED-4A03-B845-12B83BD3A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5817" y="0"/>
            <a:ext cx="9144000" cy="2387600"/>
          </a:xfrm>
        </p:spPr>
        <p:txBody>
          <a:bodyPr>
            <a:normAutofit/>
          </a:bodyPr>
          <a:lstStyle/>
          <a:p>
            <a:pPr algn="r"/>
            <a:r>
              <a:rPr lang="en-GB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Modern Technologies and Conflicts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F699AC-DAA6-4852-B1E6-A8493F53D0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08421" y="2858610"/>
            <a:ext cx="4015665" cy="3999390"/>
          </a:xfrm>
        </p:spPr>
        <p:txBody>
          <a:bodyPr>
            <a:normAutofit fontScale="92500" lnSpcReduction="20000"/>
          </a:bodyPr>
          <a:lstStyle/>
          <a:p>
            <a:r>
              <a:rPr lang="en-GB" sz="6000" i="1" dirty="0">
                <a:latin typeface="Arial" panose="020B0604020202020204" pitchFamily="34" charset="0"/>
                <a:cs typeface="Arial" panose="020B0604020202020204" pitchFamily="34" charset="0"/>
              </a:rPr>
              <a:t>Space Security</a:t>
            </a:r>
          </a:p>
          <a:p>
            <a:pPr algn="l"/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						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18.10.20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l"/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					Marek Dvořáček</a:t>
            </a: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9329CD7-F0E7-489A-8BF6-AB417E4C4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7" y="1913656"/>
            <a:ext cx="7649680" cy="42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5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CC16F3A4-A3B0-8AA3-E28E-FED8BB4CF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31247" y="2055813"/>
            <a:ext cx="3531145" cy="4351338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3BA9AC-66DF-2CB4-7814-D850B37AE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640" y="0"/>
            <a:ext cx="6590360" cy="287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1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012882-4348-4822-B428-3EB5620B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400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en-GB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3C81822-D369-48EE-B0F1-6E8CEE3E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1" y="2707880"/>
            <a:ext cx="4648199" cy="310038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F2CB622-C579-4C35-B699-AE7297319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3"/>
          <a:stretch/>
        </p:blipFill>
        <p:spPr>
          <a:xfrm>
            <a:off x="5042263" y="96953"/>
            <a:ext cx="7149737" cy="3100387"/>
          </a:xfrm>
          <a:prstGeom prst="rect">
            <a:avLst/>
          </a:prstGeom>
        </p:spPr>
      </p:pic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43E3374D-4815-4685-BBB0-E04607F4F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16707" y="3115361"/>
            <a:ext cx="3200847" cy="349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328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BF4AA-246B-45AD-9A6E-8F19904C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0375" y="0"/>
            <a:ext cx="5257800" cy="1325563"/>
          </a:xfrm>
        </p:spPr>
        <p:txBody>
          <a:bodyPr/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GeoInt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82BAC9C-BFE0-4F8D-9555-687C0F9FF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49" y="977225"/>
            <a:ext cx="4241049" cy="57668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A68BC63-07ED-4174-AEBB-959C51D2E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8" y="1258253"/>
            <a:ext cx="6660954" cy="491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4F9303-A746-4134-86F1-E39359E9E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EA44B41-3C2E-4632-84CD-B355569B7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53" y="272033"/>
            <a:ext cx="6911262" cy="4974670"/>
          </a:xfr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9FA6277-12D7-4125-99B3-A0A85CE1C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79" y="2998452"/>
            <a:ext cx="7135221" cy="373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0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1744BE-63C0-4BC1-BC16-9AC1EB6B8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A5CB6C9-3E80-4A06-8C3E-9F508311A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7" b="7437"/>
          <a:stretch/>
        </p:blipFill>
        <p:spPr>
          <a:xfrm>
            <a:off x="2244500" y="365125"/>
            <a:ext cx="7703000" cy="6279173"/>
          </a:xfrm>
        </p:spPr>
      </p:pic>
    </p:spTree>
    <p:extLst>
      <p:ext uri="{BB962C8B-B14F-4D97-AF65-F5344CB8AC3E}">
        <p14:creationId xmlns:p14="http://schemas.microsoft.com/office/powerpoint/2010/main" val="3358317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3D3A300-A876-4497-B139-556DC20C9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477" y="294104"/>
            <a:ext cx="3248478" cy="13622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01BE2D-D303-4467-B833-A2375BEA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5DCC8D-EF7E-42E7-9574-839A72E2B5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4400"/>
          <a:stretch/>
        </p:blipFill>
        <p:spPr>
          <a:xfrm>
            <a:off x="4907784" y="2055864"/>
            <a:ext cx="7201134" cy="43513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C8549-224E-47C0-A361-FDDE68155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993" y="185124"/>
            <a:ext cx="3743847" cy="3391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35A5AF-5EF8-487F-AF35-203C85705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2" y="3647518"/>
            <a:ext cx="5052416" cy="26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68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CC68B8-9035-40D8-A307-3DB008A25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Copernicus</a:t>
            </a:r>
            <a:endParaRPr lang="en-GB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8E224B-67E5-411C-A3E6-59D5AD5ED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431" y="5672830"/>
            <a:ext cx="3959441" cy="100539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https://www.youtube.com/watch?v=MGJss4lDaBo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900620-0FE0-45D8-B1E3-5BEA17623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0516"/>
            <a:ext cx="5108739" cy="505583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A6DE389-EA1B-4286-89E0-501900170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31" y="1548583"/>
            <a:ext cx="5761608" cy="342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7E8255-F8AC-4713-A45F-AC108DE18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19E9BF9-87B4-41A6-9D75-F292E86572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Support to EU External Actions (implemented in partnership with the European Union Satellite Centre and the Emergency Management Service); 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en-US" dirty="0"/>
              <a:t>Maritime surveillance (implemented in partnership with the European Maritime Safety Agency, EMSA);</a:t>
            </a:r>
            <a:endParaRPr lang="cs-CZ" dirty="0"/>
          </a:p>
          <a:p>
            <a:endParaRPr lang="cs-CZ" dirty="0"/>
          </a:p>
          <a:p>
            <a:pPr marL="0" indent="0">
              <a:buNone/>
            </a:pPr>
            <a:r>
              <a:rPr lang="en-US" dirty="0"/>
              <a:t> </a:t>
            </a:r>
            <a:endParaRPr lang="cs-CZ" dirty="0"/>
          </a:p>
          <a:p>
            <a:r>
              <a:rPr lang="en-US" dirty="0"/>
              <a:t>Border surveillance (implemented in partnership with FRONTEX).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21A30FC-292F-4EA0-B797-CC803D6E2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1" y="570642"/>
            <a:ext cx="6496957" cy="914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62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21E80E-FC0F-4E5A-91D6-B58C31373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Security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3A2902-38DB-47ED-9CB0-A9D0B0ED3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866" y="3620758"/>
            <a:ext cx="10515600" cy="2593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 err="1"/>
              <a:t>Clay</a:t>
            </a:r>
            <a:r>
              <a:rPr lang="cs-CZ" u="sng" dirty="0"/>
              <a:t> </a:t>
            </a:r>
            <a:r>
              <a:rPr lang="cs-CZ" u="sng" dirty="0" err="1"/>
              <a:t>Moltz</a:t>
            </a:r>
            <a:r>
              <a:rPr lang="cs-CZ" dirty="0"/>
              <a:t>: </a:t>
            </a:r>
          </a:p>
          <a:p>
            <a:pPr marL="0" indent="0">
              <a:buNone/>
            </a:pPr>
            <a:r>
              <a:rPr lang="en-US" dirty="0"/>
              <a:t>the ability to place and operate assets outside the Earth’s atmosphere without external interference, damage, or destruction</a:t>
            </a:r>
            <a:endParaRPr lang="cs-CZ" dirty="0"/>
          </a:p>
          <a:p>
            <a:pPr marL="0" indent="0">
              <a:buNone/>
            </a:pPr>
            <a:br>
              <a:rPr lang="cs-CZ" dirty="0"/>
            </a:b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three</a:t>
            </a:r>
            <a:r>
              <a:rPr lang="cs-CZ" dirty="0"/>
              <a:t> </a:t>
            </a:r>
            <a:r>
              <a:rPr lang="cs-CZ" dirty="0" err="1"/>
              <a:t>dimensions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by </a:t>
            </a:r>
            <a:r>
              <a:rPr lang="cs-CZ" u="sng" dirty="0"/>
              <a:t>Jean-</a:t>
            </a:r>
            <a:r>
              <a:rPr lang="cs-CZ" u="sng" dirty="0" err="1"/>
              <a:t>François</a:t>
            </a:r>
            <a:r>
              <a:rPr lang="cs-CZ" u="sng" dirty="0"/>
              <a:t> </a:t>
            </a:r>
            <a:r>
              <a:rPr lang="cs-CZ" u="sng" dirty="0" err="1"/>
              <a:t>Mayence</a:t>
            </a:r>
            <a:r>
              <a:rPr lang="cs-CZ" u="sng" dirty="0"/>
              <a:t>:</a:t>
            </a:r>
          </a:p>
          <a:p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D00C745-6A25-4D0D-BDC8-FDCE95E3BFCD}"/>
              </a:ext>
            </a:extLst>
          </p:cNvPr>
          <p:cNvSpPr txBox="1"/>
          <p:nvPr/>
        </p:nvSpPr>
        <p:spPr>
          <a:xfrm>
            <a:off x="662866" y="1219029"/>
            <a:ext cx="113397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Secure and sustainable access to space and its use, as well as freedom from threats emanating from space</a:t>
            </a:r>
            <a:r>
              <a:rPr lang="cs-CZ" sz="28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Definition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upon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Treaty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principles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1967)</a:t>
            </a:r>
          </a:p>
          <a:p>
            <a:pPr marL="457200" indent="-457200">
              <a:buFontTx/>
              <a:buChar char="-"/>
            </a:pP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Outer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pace should remain freely sustainable for all to peaceful use now and in the future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988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C0E141-632D-4CA4-B297-9C34A4504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dimensions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interrelated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areas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059F5F-6A0F-456C-AAC1-CC8DA651A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410"/>
            <a:ext cx="10515600" cy="527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I) O</a:t>
            </a:r>
            <a:r>
              <a:rPr lang="en-US" b="1" dirty="0" err="1"/>
              <a:t>uter</a:t>
            </a:r>
            <a:r>
              <a:rPr lang="en-US" b="1" dirty="0"/>
              <a:t> space for security</a:t>
            </a:r>
            <a:r>
              <a:rPr lang="cs-CZ" b="1" dirty="0"/>
              <a:t>: </a:t>
            </a:r>
          </a:p>
          <a:p>
            <a:pPr marL="0" indent="0">
              <a:buNone/>
            </a:pPr>
            <a:r>
              <a:rPr lang="cs-CZ" dirty="0" err="1"/>
              <a:t>Satellite</a:t>
            </a:r>
            <a:r>
              <a:rPr lang="cs-CZ" dirty="0"/>
              <a:t> </a:t>
            </a:r>
            <a:r>
              <a:rPr lang="cs-CZ" dirty="0" err="1"/>
              <a:t>systems</a:t>
            </a:r>
            <a:r>
              <a:rPr lang="cs-CZ" dirty="0"/>
              <a:t> </a:t>
            </a:r>
            <a:r>
              <a:rPr lang="cs-CZ" dirty="0" err="1"/>
              <a:t>contributing</a:t>
            </a:r>
            <a:r>
              <a:rPr lang="cs-CZ" dirty="0"/>
              <a:t> to </a:t>
            </a:r>
            <a:r>
              <a:rPr lang="cs-CZ" dirty="0" err="1"/>
              <a:t>security</a:t>
            </a:r>
            <a:r>
              <a:rPr lang="cs-CZ" dirty="0"/>
              <a:t> and </a:t>
            </a:r>
            <a:r>
              <a:rPr lang="cs-CZ" dirty="0" err="1"/>
              <a:t>defence</a:t>
            </a:r>
            <a:r>
              <a:rPr lang="cs-CZ" dirty="0"/>
              <a:t> </a:t>
            </a:r>
            <a:r>
              <a:rPr lang="cs-CZ" dirty="0" err="1"/>
              <a:t>initiatives</a:t>
            </a: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r>
              <a:rPr lang="cs-CZ" b="1" dirty="0"/>
              <a:t>II) Security in </a:t>
            </a:r>
            <a:r>
              <a:rPr lang="cs-CZ" b="1" dirty="0" err="1"/>
              <a:t>outer</a:t>
            </a:r>
            <a:r>
              <a:rPr lang="cs-CZ" b="1" dirty="0"/>
              <a:t> </a:t>
            </a:r>
            <a:r>
              <a:rPr lang="cs-CZ" b="1" dirty="0" err="1"/>
              <a:t>space</a:t>
            </a:r>
            <a:r>
              <a:rPr lang="cs-CZ" b="1" dirty="0"/>
              <a:t>: </a:t>
            </a:r>
          </a:p>
          <a:p>
            <a:pPr marL="0" lvl="0" indent="0">
              <a:buNone/>
            </a:pPr>
            <a:r>
              <a:rPr lang="en-US" dirty="0"/>
              <a:t>Keeping space assets and infrastructure intact against natural and human risks. Maintaining sustainable development</a:t>
            </a:r>
            <a:br>
              <a:rPr lang="cs-CZ" dirty="0"/>
            </a:br>
            <a:endParaRPr lang="cs-CZ" dirty="0"/>
          </a:p>
          <a:p>
            <a:pPr marL="0" lvl="0" indent="0">
              <a:buNone/>
            </a:pPr>
            <a:r>
              <a:rPr lang="cs-CZ" b="1" dirty="0"/>
              <a:t>III) S</a:t>
            </a:r>
            <a:r>
              <a:rPr lang="en-US" b="1" dirty="0" err="1"/>
              <a:t>ecurity</a:t>
            </a:r>
            <a:r>
              <a:rPr lang="en-US" b="1" dirty="0"/>
              <a:t> from outer space</a:t>
            </a:r>
            <a:r>
              <a:rPr lang="cs-CZ" b="1" dirty="0"/>
              <a:t>: </a:t>
            </a:r>
          </a:p>
          <a:p>
            <a:pPr marL="0" lvl="0" indent="0">
              <a:buNone/>
            </a:pPr>
            <a:r>
              <a:rPr lang="cs-CZ" dirty="0" err="1"/>
              <a:t>Protecting</a:t>
            </a:r>
            <a:r>
              <a:rPr lang="cs-CZ" dirty="0"/>
              <a:t> humanity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environment</a:t>
            </a:r>
            <a:r>
              <a:rPr lang="cs-CZ" dirty="0"/>
              <a:t> </a:t>
            </a:r>
            <a:r>
              <a:rPr lang="cs-CZ" dirty="0" err="1"/>
              <a:t>from</a:t>
            </a:r>
            <a:r>
              <a:rPr lang="cs-CZ" dirty="0"/>
              <a:t> natural </a:t>
            </a:r>
            <a:r>
              <a:rPr lang="cs-CZ" dirty="0" err="1"/>
              <a:t>threats</a:t>
            </a:r>
            <a:r>
              <a:rPr lang="cs-CZ" dirty="0"/>
              <a:t> and </a:t>
            </a:r>
            <a:r>
              <a:rPr lang="cs-CZ" dirty="0" err="1"/>
              <a:t>risks</a:t>
            </a:r>
            <a:r>
              <a:rPr lang="cs-CZ" dirty="0"/>
              <a:t> </a:t>
            </a:r>
            <a:r>
              <a:rPr lang="cs-CZ" dirty="0" err="1"/>
              <a:t>originating</a:t>
            </a:r>
            <a:r>
              <a:rPr lang="cs-CZ" dirty="0"/>
              <a:t> in </a:t>
            </a:r>
            <a:r>
              <a:rPr lang="cs-CZ" dirty="0" err="1"/>
              <a:t>outer</a:t>
            </a:r>
            <a:r>
              <a:rPr lang="cs-CZ" dirty="0"/>
              <a:t> </a:t>
            </a:r>
            <a:r>
              <a:rPr lang="cs-CZ" dirty="0" err="1"/>
              <a:t>space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485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38699-21E8-4CB9-B9AF-468493EC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657BE93-2A5A-4B46-BC16-0B69A630F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407" y="1546976"/>
            <a:ext cx="6084714" cy="405147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E327157-C46F-42B6-8ECE-B82F03B98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7" y="1353388"/>
            <a:ext cx="5524500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824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Risks</a:t>
            </a:r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threats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2256"/>
            <a:ext cx="10515600" cy="53247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Kessler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syndrome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2) Anti-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weapons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Direct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radiofrequency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microwave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laser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techniques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Jamming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disruption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destruction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3) Cyber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non-kinetic capabilities are actively being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in current military operations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F04833-B09F-4D5F-9639-E4BE12B3D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4" y="852256"/>
            <a:ext cx="7816576" cy="456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EB805C-7697-411D-8015-E5954CAB4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9">
            <a:extLst>
              <a:ext uri="{FF2B5EF4-FFF2-40B4-BE49-F238E27FC236}">
                <a16:creationId xmlns:a16="http://schemas.microsoft.com/office/drawing/2014/main" id="{471145D9-2145-4F55-A90B-DA75D1BDD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3" y="658925"/>
            <a:ext cx="9849153" cy="5540149"/>
          </a:xfrm>
        </p:spPr>
      </p:pic>
    </p:spTree>
    <p:extLst>
      <p:ext uri="{BB962C8B-B14F-4D97-AF65-F5344CB8AC3E}">
        <p14:creationId xmlns:p14="http://schemas.microsoft.com/office/powerpoint/2010/main" val="33511217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A75BC8-7066-4D88-A11D-9871FFA27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9065FA7F-A88B-4A57-91F8-42F44D4A6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252" y="703829"/>
            <a:ext cx="9689496" cy="5450342"/>
          </a:xfrm>
        </p:spPr>
      </p:pic>
    </p:spTree>
    <p:extLst>
      <p:ext uri="{BB962C8B-B14F-4D97-AF65-F5344CB8AC3E}">
        <p14:creationId xmlns:p14="http://schemas.microsoft.com/office/powerpoint/2010/main" val="255889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17D527-E2F1-4D67-B4B9-B26C2297A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04D69B8-9DB5-44DD-89C5-4570BA133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113" y="733332"/>
            <a:ext cx="6095774" cy="5391336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56A481D2-34CC-4E61-B58B-43FFB0AA36E0}"/>
              </a:ext>
            </a:extLst>
          </p:cNvPr>
          <p:cNvSpPr txBox="1"/>
          <p:nvPr/>
        </p:nvSpPr>
        <p:spPr>
          <a:xfrm>
            <a:off x="476344" y="2059866"/>
            <a:ext cx="921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Sources</a:t>
            </a:r>
            <a:endParaRPr lang="en-GB" b="1" u="sng" dirty="0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70244B78-9BCA-451E-A50A-0593B78AEAF5}"/>
              </a:ext>
            </a:extLst>
          </p:cNvPr>
          <p:cNvSpPr txBox="1"/>
          <p:nvPr/>
        </p:nvSpPr>
        <p:spPr>
          <a:xfrm>
            <a:off x="476344" y="2501504"/>
            <a:ext cx="165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Launches </a:t>
            </a:r>
            <a:r>
              <a:rPr lang="en-US" sz="1100" dirty="0"/>
              <a:t>(rocket bodies, payloads, mission related objects)</a:t>
            </a:r>
            <a:endParaRPr lang="en-GB" sz="1400" b="1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9633B53-2E5D-4646-8EB2-F077E57994A2}"/>
              </a:ext>
            </a:extLst>
          </p:cNvPr>
          <p:cNvSpPr txBox="1"/>
          <p:nvPr/>
        </p:nvSpPr>
        <p:spPr>
          <a:xfrm>
            <a:off x="476344" y="3573668"/>
            <a:ext cx="179816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Fragmentations </a:t>
            </a:r>
            <a:r>
              <a:rPr lang="en-US" sz="1100" dirty="0"/>
              <a:t>(explosions, collisions)</a:t>
            </a:r>
            <a:endParaRPr lang="en-GB" b="1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276D2157-0C50-4BD3-9820-5A97A2AB48DA}"/>
              </a:ext>
            </a:extLst>
          </p:cNvPr>
          <p:cNvSpPr txBox="1"/>
          <p:nvPr/>
        </p:nvSpPr>
        <p:spPr>
          <a:xfrm>
            <a:off x="476344" y="4544363"/>
            <a:ext cx="2125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Non-fragmentation debris </a:t>
            </a:r>
            <a:r>
              <a:rPr lang="en-US" sz="1100" dirty="0"/>
              <a:t>(surface degradation, solid rocket motor particles)</a:t>
            </a:r>
            <a:endParaRPr lang="en-GB" b="1" dirty="0"/>
          </a:p>
        </p:txBody>
      </p:sp>
      <p:sp>
        <p:nvSpPr>
          <p:cNvPr id="10" name="Up Arrow 8">
            <a:extLst>
              <a:ext uri="{FF2B5EF4-FFF2-40B4-BE49-F238E27FC236}">
                <a16:creationId xmlns:a16="http://schemas.microsoft.com/office/drawing/2014/main" id="{5F828149-5E00-4385-A33F-425C8BF13ACF}"/>
              </a:ext>
            </a:extLst>
          </p:cNvPr>
          <p:cNvSpPr/>
          <p:nvPr/>
        </p:nvSpPr>
        <p:spPr>
          <a:xfrm rot="6367487">
            <a:off x="253569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Up Arrow 8">
            <a:extLst>
              <a:ext uri="{FF2B5EF4-FFF2-40B4-BE49-F238E27FC236}">
                <a16:creationId xmlns:a16="http://schemas.microsoft.com/office/drawing/2014/main" id="{5D421D9A-CF6D-4A10-BA39-3D780FAE1126}"/>
              </a:ext>
            </a:extLst>
          </p:cNvPr>
          <p:cNvSpPr/>
          <p:nvPr/>
        </p:nvSpPr>
        <p:spPr>
          <a:xfrm rot="5400000">
            <a:off x="2524371" y="3449265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Up Arrow 8">
            <a:extLst>
              <a:ext uri="{FF2B5EF4-FFF2-40B4-BE49-F238E27FC236}">
                <a16:creationId xmlns:a16="http://schemas.microsoft.com/office/drawing/2014/main" id="{8AEFB383-7F08-41DE-A56C-1E9D8F318881}"/>
              </a:ext>
            </a:extLst>
          </p:cNvPr>
          <p:cNvSpPr/>
          <p:nvPr/>
        </p:nvSpPr>
        <p:spPr>
          <a:xfrm rot="2977899">
            <a:off x="2938580" y="4445137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73288DDF-2A1C-4432-8961-E2415DEDC397}"/>
              </a:ext>
            </a:extLst>
          </p:cNvPr>
          <p:cNvSpPr txBox="1"/>
          <p:nvPr/>
        </p:nvSpPr>
        <p:spPr>
          <a:xfrm>
            <a:off x="9590463" y="1896682"/>
            <a:ext cx="67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Sinks</a:t>
            </a:r>
            <a:endParaRPr lang="en-GB" b="1" u="sng" dirty="0"/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831FA3B-FA01-4E70-B0F7-E6CA3D09A02C}"/>
              </a:ext>
            </a:extLst>
          </p:cNvPr>
          <p:cNvSpPr txBox="1"/>
          <p:nvPr/>
        </p:nvSpPr>
        <p:spPr>
          <a:xfrm>
            <a:off x="9590464" y="2332227"/>
            <a:ext cx="16585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Natural decay </a:t>
            </a:r>
            <a:r>
              <a:rPr lang="en-US" sz="1100" dirty="0"/>
              <a:t>(atmospheric drag, solar radiation pressure, lunisolar perturbations)</a:t>
            </a:r>
            <a:endParaRPr lang="en-GB" sz="1400" b="1" dirty="0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5C5DF17-ACF8-4575-94EA-AC4E3B86D502}"/>
              </a:ext>
            </a:extLst>
          </p:cNvPr>
          <p:cNvSpPr txBox="1"/>
          <p:nvPr/>
        </p:nvSpPr>
        <p:spPr>
          <a:xfrm>
            <a:off x="9590463" y="4080938"/>
            <a:ext cx="1725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Active Removal </a:t>
            </a:r>
            <a:r>
              <a:rPr lang="en-US" sz="1100" dirty="0"/>
              <a:t>(de-orbit, non-propulsive maneuvers)</a:t>
            </a:r>
            <a:endParaRPr lang="en-GB" sz="1400" b="1" dirty="0"/>
          </a:p>
        </p:txBody>
      </p:sp>
      <p:sp>
        <p:nvSpPr>
          <p:cNvPr id="25" name="Up Arrow 15">
            <a:extLst>
              <a:ext uri="{FF2B5EF4-FFF2-40B4-BE49-F238E27FC236}">
                <a16:creationId xmlns:a16="http://schemas.microsoft.com/office/drawing/2014/main" id="{3415E43E-675B-42E7-9A65-A183EB51EF98}"/>
              </a:ext>
            </a:extLst>
          </p:cNvPr>
          <p:cNvSpPr/>
          <p:nvPr/>
        </p:nvSpPr>
        <p:spPr>
          <a:xfrm rot="4770611">
            <a:off x="8978486" y="24533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Up Arrow 15">
            <a:extLst>
              <a:ext uri="{FF2B5EF4-FFF2-40B4-BE49-F238E27FC236}">
                <a16:creationId xmlns:a16="http://schemas.microsoft.com/office/drawing/2014/main" id="{132BEFEE-5081-454F-A3B5-561807FDC062}"/>
              </a:ext>
            </a:extLst>
          </p:cNvPr>
          <p:cNvSpPr/>
          <p:nvPr/>
        </p:nvSpPr>
        <p:spPr>
          <a:xfrm rot="6443826">
            <a:off x="8974576" y="3737192"/>
            <a:ext cx="251228" cy="742555"/>
          </a:xfrm>
          <a:prstGeom prst="upArrow">
            <a:avLst>
              <a:gd name="adj1" fmla="val 6007"/>
              <a:gd name="adj2" fmla="val 44506"/>
            </a:avLst>
          </a:prstGeom>
          <a:solidFill>
            <a:srgbClr val="008542"/>
          </a:solidFill>
          <a:ln>
            <a:solidFill>
              <a:srgbClr val="0085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686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FE976C-9B68-4FA3-873F-9B808C28E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sz="5600" dirty="0"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cs-CZ" sz="5600" dirty="0" err="1">
                <a:latin typeface="Arial" panose="020B0604020202020204" pitchFamily="34" charset="0"/>
                <a:cs typeface="Arial" panose="020B0604020202020204" pitchFamily="34" charset="0"/>
              </a:rPr>
              <a:t>Debris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ADF99C-530A-4F27-AF55-B1F6425EC1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2256"/>
            <a:ext cx="10515600" cy="5324707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Space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Situational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radars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telescopes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Conjunction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Collision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Avoidance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(CA)</a:t>
            </a:r>
          </a:p>
          <a:p>
            <a:pPr lvl="1"/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ephemeris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catalog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predict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collisions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inform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operators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e.g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Sentinel 1A 2016)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Cosmos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2251 Iridium 33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collision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2009 Iridium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Cosmos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Collision Bing video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99FF90-2269-D8B1-8420-599C0148F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99" y="3254361"/>
            <a:ext cx="10071002" cy="345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910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F7E0B2-CC0C-D8C3-2284-DBB7050D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Space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Surveillance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Tracking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/ Space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Situational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Awareness</a:t>
            </a:r>
            <a:b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584A6-256C-3D95-1A4B-751B28ECDB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Objects are detected and tracked/monitored by a range of radars and telescopes, military, civilian, commercial</a:t>
            </a: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F5A8C0C-B9AB-2071-5F5A-AB08A24D0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038" y="2759530"/>
            <a:ext cx="9151924" cy="3622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68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BEFBA4-26E5-4695-8EF2-2C8464B06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85" y="5239099"/>
            <a:ext cx="10515600" cy="1325563"/>
          </a:xfrm>
        </p:spPr>
        <p:txBody>
          <a:bodyPr>
            <a:normAutofit/>
          </a:bodyPr>
          <a:lstStyle/>
          <a:p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Starfish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Prime				SM-3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missile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		 Fengyun-1C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1962					2008				 2007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F7881EB-6AF5-4FDE-8890-360A728BB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815" y="1618901"/>
            <a:ext cx="4170862" cy="284348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170B9DF-78A7-417B-B956-EF38303C4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3" y="1111259"/>
            <a:ext cx="3777818" cy="385877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5B897F2-DAFE-49B8-9ACC-06F034326B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693596"/>
            <a:ext cx="3354043" cy="46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54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4BE840-8775-4702-95B6-BDDD8F012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trends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08BE03-7066-4FD9-A403-58D13AF46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818"/>
            <a:ext cx="10515600" cy="4351338"/>
          </a:xfrm>
        </p:spPr>
        <p:txBody>
          <a:bodyPr/>
          <a:lstStyle/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Privati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commercionali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ation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Turism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Asteroid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mining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Growing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BE89E37-5017-4A04-924D-3ACD0870B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521" y="461638"/>
            <a:ext cx="6102819" cy="405837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E36CE4-9D5E-42CD-8527-461910549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33" y="3429000"/>
            <a:ext cx="4354497" cy="326587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D80E943-6356-4E61-9337-FD80D0819F32}"/>
              </a:ext>
            </a:extLst>
          </p:cNvPr>
          <p:cNvSpPr txBox="1"/>
          <p:nvPr/>
        </p:nvSpPr>
        <p:spPr>
          <a:xfrm flipH="1">
            <a:off x="5322162" y="4670434"/>
            <a:ext cx="59347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/</a:t>
            </a:r>
          </a:p>
          <a:p>
            <a:r>
              <a:rPr lang="cs-CZ" sz="6600" dirty="0" err="1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6600" dirty="0">
                <a:latin typeface="Arial" panose="020B0604020202020204" pitchFamily="34" charset="0"/>
                <a:cs typeface="Arial" panose="020B0604020202020204" pitchFamily="34" charset="0"/>
              </a:rPr>
              <a:t> 4.0 </a:t>
            </a:r>
            <a:endParaRPr lang="cs-CZ" sz="6600" dirty="0"/>
          </a:p>
        </p:txBody>
      </p:sp>
    </p:spTree>
    <p:extLst>
      <p:ext uri="{BB962C8B-B14F-4D97-AF65-F5344CB8AC3E}">
        <p14:creationId xmlns:p14="http://schemas.microsoft.com/office/powerpoint/2010/main" val="13070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2A30D3-897C-47C9-8398-E28A45959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8C284C1E-2D1E-4C96-A098-0A79A7572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3" y="1836028"/>
            <a:ext cx="5655737" cy="318594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60020FC-653D-4D9D-A7F9-DC60BF48F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36028"/>
            <a:ext cx="5667302" cy="31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95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479A9D-9AFF-4872-A9FB-3A989A5D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C5240-E60D-4779-B5D4-AC5EC45BAC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81" y="3100233"/>
            <a:ext cx="5465145" cy="307414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A05083C-62AB-4066-8405-7AF393B38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56" y="108854"/>
            <a:ext cx="3710856" cy="29043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24DAB8B-7C66-4645-8C1B-2C391E362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833" y="94955"/>
            <a:ext cx="5598838" cy="287640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3C8C373-4C8C-47FE-9E02-753C2118A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726" y="3100233"/>
            <a:ext cx="5117052" cy="2876403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ACDC3B1-88A4-BDB1-FFA3-4B16D76021B3}"/>
              </a:ext>
            </a:extLst>
          </p:cNvPr>
          <p:cNvSpPr txBox="1"/>
          <p:nvPr/>
        </p:nvSpPr>
        <p:spPr>
          <a:xfrm>
            <a:off x="572655" y="6308436"/>
            <a:ext cx="454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Rosetta</a:t>
            </a:r>
            <a:r>
              <a:rPr lang="cs-CZ" dirty="0"/>
              <a:t> </a:t>
            </a:r>
            <a:r>
              <a:rPr lang="cs-CZ" dirty="0" err="1"/>
              <a:t>Mission</a:t>
            </a:r>
            <a:r>
              <a:rPr lang="cs-CZ" dirty="0"/>
              <a:t> - 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 detailed study of</a:t>
            </a:r>
            <a:r>
              <a:rPr lang="cs-CZ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comet</a:t>
            </a:r>
            <a:r>
              <a:rPr lang="cs-CZ" dirty="0"/>
              <a:t>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E6F3A7F-57DC-EDB6-C96C-34F78608CF81}"/>
              </a:ext>
            </a:extLst>
          </p:cNvPr>
          <p:cNvSpPr txBox="1"/>
          <p:nvPr/>
        </p:nvSpPr>
        <p:spPr>
          <a:xfrm>
            <a:off x="7075055" y="6077527"/>
            <a:ext cx="454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Hayabusa2 – asteroid sample return </a:t>
            </a:r>
            <a:r>
              <a:rPr lang="cs-CZ" dirty="0" err="1"/>
              <a:t>mission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882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7DABE0-BB7B-462E-83FC-FC13736BC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A2CCFB-4B89-4936-BA47-D7AF84D32D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04" y="54375"/>
            <a:ext cx="5643175" cy="3794549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6ECFA15-69CE-4875-B766-EF9424F49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45" y="3848924"/>
            <a:ext cx="3919491" cy="2939619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6F5A373E-3EB5-4192-B1A5-A3D8B7CDA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17" y="3394504"/>
            <a:ext cx="5039679" cy="3359786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81C1B62-42E8-4ACF-8E2F-FFA130B6D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720" y="16631"/>
            <a:ext cx="4047170" cy="334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30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45E7A6-5441-9E46-9B74-780B7F9FE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1DE383-4DB7-F298-AF30-46A3D918D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4270" y="365125"/>
            <a:ext cx="5214256" cy="4351338"/>
          </a:xfrm>
        </p:spPr>
        <p:txBody>
          <a:bodyPr/>
          <a:lstStyle/>
          <a:p>
            <a:r>
              <a:rPr lang="cs-CZ" dirty="0"/>
              <a:t>Asteroid Bennu</a:t>
            </a:r>
          </a:p>
          <a:p>
            <a:r>
              <a:rPr lang="cs-CZ" dirty="0"/>
              <a:t>Start 2016, </a:t>
            </a:r>
            <a:r>
              <a:rPr lang="cs-CZ" dirty="0" err="1"/>
              <a:t>collection</a:t>
            </a:r>
            <a:r>
              <a:rPr lang="cs-CZ" dirty="0"/>
              <a:t> 2020, </a:t>
            </a:r>
            <a:r>
              <a:rPr lang="cs-CZ" dirty="0" err="1"/>
              <a:t>September</a:t>
            </a:r>
            <a:r>
              <a:rPr lang="cs-CZ" dirty="0"/>
              <a:t> 2023 return to </a:t>
            </a:r>
            <a:r>
              <a:rPr lang="cs-CZ" dirty="0" err="1"/>
              <a:t>Earth</a:t>
            </a:r>
            <a:endParaRPr lang="cs-CZ" dirty="0"/>
          </a:p>
          <a:p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250 gram</a:t>
            </a:r>
            <a:r>
              <a:rPr lang="cs-CZ" b="0" i="0" dirty="0">
                <a:solidFill>
                  <a:srgbClr val="333333"/>
                </a:solidFill>
                <a:effectLst/>
                <a:latin typeface="Albert Sans"/>
              </a:rPr>
              <a:t>s</a:t>
            </a:r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lbert Sans"/>
              </a:rPr>
              <a:t>materi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a</a:t>
            </a:r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l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, </a:t>
            </a:r>
            <a:r>
              <a:rPr lang="cs-CZ" dirty="0" err="1">
                <a:solidFill>
                  <a:srgbClr val="333333"/>
                </a:solidFill>
                <a:latin typeface="Albert Sans"/>
              </a:rPr>
              <a:t>goal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lbert Sans"/>
              </a:rPr>
              <a:t>of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lbert Sans"/>
              </a:rPr>
              <a:t>mission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lbert Sans"/>
              </a:rPr>
              <a:t>was</a:t>
            </a:r>
            <a:r>
              <a:rPr lang="cs-CZ" dirty="0">
                <a:solidFill>
                  <a:srgbClr val="333333"/>
                </a:solidFill>
                <a:latin typeface="Albert Sans"/>
              </a:rPr>
              <a:t> </a:t>
            </a:r>
            <a:r>
              <a:rPr lang="en-GB" b="0" i="0" dirty="0">
                <a:solidFill>
                  <a:srgbClr val="333333"/>
                </a:solidFill>
                <a:effectLst/>
                <a:latin typeface="Albert Sans"/>
              </a:rPr>
              <a:t>60 </a:t>
            </a:r>
            <a:r>
              <a:rPr lang="en-GB" b="0" i="0" dirty="0" err="1">
                <a:solidFill>
                  <a:srgbClr val="333333"/>
                </a:solidFill>
                <a:effectLst/>
                <a:latin typeface="Albert Sans"/>
              </a:rPr>
              <a:t>gra</a:t>
            </a:r>
            <a:r>
              <a:rPr lang="cs-CZ" dirty="0" err="1">
                <a:solidFill>
                  <a:srgbClr val="333333"/>
                </a:solidFill>
                <a:latin typeface="Albert Sans"/>
              </a:rPr>
              <a:t>ms</a:t>
            </a:r>
            <a:endParaRPr lang="cs-CZ" dirty="0">
              <a:solidFill>
                <a:srgbClr val="333333"/>
              </a:solidFill>
              <a:latin typeface="Albert Sans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B906C72-5A33-F779-542A-10C7AB37E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0" y="84420"/>
            <a:ext cx="5958990" cy="647685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CB7E8C2-450A-7E7B-8164-0A7954ADBE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46" y="3043056"/>
            <a:ext cx="3346813" cy="334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81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9FFB1C-38D8-42D2-8576-86BECA670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1186"/>
            <a:ext cx="11212497" cy="6115135"/>
          </a:xfrm>
        </p:spPr>
        <p:txBody>
          <a:bodyPr>
            <a:normAutofit/>
          </a:bodyPr>
          <a:lstStyle/>
          <a:p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Technological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amount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actors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cs-CZ" sz="2500" dirty="0" err="1">
                <a:latin typeface="Arial" panose="020B0604020202020204" pitchFamily="34" charset="0"/>
                <a:cs typeface="Arial" panose="020B0604020202020204" pitchFamily="34" charset="0"/>
              </a:rPr>
              <a:t>assets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Cheape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development, production and operation of satellites and launchers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Various industrial sectors 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such as IT companies, investment and media companies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New approaches, emphasis on innovation, lowering the overall price due to competition</a:t>
            </a:r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500" dirty="0" err="1">
                <a:latin typeface="Arial" panose="020B0604020202020204" pitchFamily="34" charset="0"/>
                <a:cs typeface="Arial" panose="020B0604020202020204" pitchFamily="34" charset="0"/>
              </a:rPr>
              <a:t>roducts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 are not perfect but sufficient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Priority is given to a lower price before a perfect performance, reliability and endurance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5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ore efficient and simpler manufacturing processes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Cheaper components, 3D printing, open source software, adaptable production model</a:t>
            </a:r>
            <a:endParaRPr lang="cs-CZ" sz="2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D30A5D4-00FD-4971-B1E6-8373D1554CF1}"/>
              </a:ext>
            </a:extLst>
          </p:cNvPr>
          <p:cNvSpPr txBox="1"/>
          <p:nvPr/>
        </p:nvSpPr>
        <p:spPr>
          <a:xfrm>
            <a:off x="0" y="0"/>
            <a:ext cx="81674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NewSpace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5155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2B8A9B-633F-4CDA-8C28-EAF21A76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topics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cs-CZ" sz="5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F3762DE-6F30-4740-9697-1BCE8C82C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09711"/>
            <a:ext cx="10515600" cy="4351338"/>
          </a:xfrm>
        </p:spPr>
        <p:txBody>
          <a:bodyPr/>
          <a:lstStyle/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Private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sector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Miniaturization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microsatellites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autonomous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systems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Antisatellites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Planetary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Fifth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NATO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operational</a:t>
            </a:r>
            <a:r>
              <a:rPr lang="cs-CZ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000" dirty="0" err="1">
                <a:latin typeface="Arial" panose="020B0604020202020204" pitchFamily="34" charset="0"/>
                <a:cs typeface="Arial" panose="020B0604020202020204" pitchFamily="34" charset="0"/>
              </a:rPr>
              <a:t>domain</a:t>
            </a:r>
            <a:endParaRPr lang="cs-CZ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535B986-61D8-423A-9DC7-3FA82AE04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492" y="0"/>
            <a:ext cx="5829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23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3FCD30-A098-4A77-9001-164AD5EC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8C3E115-1C65-42C6-AD0E-F1BA15D69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70" y="440709"/>
            <a:ext cx="11369829" cy="6171758"/>
          </a:xfrm>
        </p:spPr>
        <p:txBody>
          <a:bodyPr>
            <a:normAutofit fontScale="47500" lnSpcReduction="20000"/>
          </a:bodyPr>
          <a:lstStyle/>
          <a:p>
            <a:r>
              <a:rPr lang="cs-CZ" dirty="0">
                <a:hlinkClick r:id="rId2"/>
              </a:rPr>
              <a:t>http://spacesecurityindex.org/ssi_editions/space-security-2019/</a:t>
            </a:r>
          </a:p>
          <a:p>
            <a:r>
              <a:rPr lang="cs-CZ" dirty="0">
                <a:hlinkClick r:id="rId2"/>
              </a:rPr>
              <a:t>https://espi.or.at/news/public-espi-report-64-security-in-outer-space-rising-stakes-for-europe</a:t>
            </a:r>
          </a:p>
          <a:p>
            <a:r>
              <a:rPr lang="cs-CZ" dirty="0">
                <a:hlinkClick r:id="rId2"/>
              </a:rPr>
              <a:t>https://edition.cnn.com/2020/10/31/us/psyche-asteroid-ultraviolet-trnd-scn/index.html?utm_source=fbCNNi&amp;utm_content=2020-10-31T15%3A09%3A31&amp;utm_medium=social&amp;utm_term=link&amp;fbclid=IwAR19p6YUeNxv4B8Vv7fWfgDbpIIt8I55LSgBrAPq31f4wa48AJuRXIkzaOQ</a:t>
            </a:r>
          </a:p>
          <a:p>
            <a:r>
              <a:rPr lang="cs-CZ" dirty="0">
                <a:hlinkClick r:id="rId2"/>
              </a:rPr>
              <a:t>https://www.thespacereview.com/article/4056/1?fbclid=IwAR3iKGDTs9VY3y2DXMz4hhxAmKSXeosjxS056AkAInx62W5ht1aA_PLIc5w</a:t>
            </a:r>
          </a:p>
          <a:p>
            <a:r>
              <a:rPr lang="cs-CZ" dirty="0">
                <a:hlinkClick r:id="rId2"/>
              </a:rPr>
              <a:t>https://www.japcc.org/portfolio/space-natos-newest-operational-domain/</a:t>
            </a:r>
          </a:p>
          <a:p>
            <a:r>
              <a:rPr lang="cs-CZ" dirty="0">
                <a:hlinkClick r:id="rId2"/>
              </a:rPr>
              <a:t>https://spacenews.com/pentagon-issues-new-strategy-to-defend-u-s-dominance-in-space/</a:t>
            </a:r>
          </a:p>
          <a:p>
            <a:r>
              <a:rPr lang="cs-CZ" dirty="0">
                <a:hlinkClick r:id="rId2"/>
              </a:rPr>
              <a:t>https://www.brookings.edu/blog/order-from-chaos/2020/04/22/nato-and-outer-space-now-what/</a:t>
            </a:r>
          </a:p>
          <a:p>
            <a:r>
              <a:rPr lang="cs-CZ" dirty="0">
                <a:hlinkClick r:id="rId2"/>
              </a:rPr>
              <a:t>https://arstechnica.com/science/2020/04/mission-extension-vehicle-succeeds-returns-aging-satellite-into-service/</a:t>
            </a:r>
          </a:p>
          <a:p>
            <a:r>
              <a:rPr lang="cs-CZ" dirty="0">
                <a:hlinkClick r:id="rId2"/>
              </a:rPr>
              <a:t>https://phys.org/news/2020-03-planetary-defenders-validate-asteroid-deflection.html</a:t>
            </a:r>
          </a:p>
          <a:p>
            <a:r>
              <a:rPr lang="cs-CZ" dirty="0"/>
              <a:t>MAYENCE, Jean-Francois. 2010.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Transatlantic</a:t>
            </a:r>
            <a:r>
              <a:rPr lang="cs-CZ" dirty="0"/>
              <a:t> </a:t>
            </a:r>
            <a:r>
              <a:rPr lang="cs-CZ" dirty="0" err="1"/>
              <a:t>Approach</a:t>
            </a:r>
            <a:r>
              <a:rPr lang="cs-CZ" dirty="0"/>
              <a:t> to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Governance</a:t>
            </a:r>
            <a:endParaRPr lang="cs-CZ" dirty="0"/>
          </a:p>
          <a:p>
            <a:r>
              <a:rPr lang="cs-CZ" dirty="0"/>
              <a:t>MOLTZ, James </a:t>
            </a:r>
            <a:r>
              <a:rPr lang="cs-CZ" dirty="0" err="1"/>
              <a:t>Clay</a:t>
            </a:r>
            <a:r>
              <a:rPr lang="cs-CZ" dirty="0"/>
              <a:t>. 2011.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Politics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Security: </a:t>
            </a:r>
            <a:r>
              <a:rPr lang="cs-CZ" dirty="0" err="1"/>
              <a:t>Strategic</a:t>
            </a:r>
            <a:r>
              <a:rPr lang="cs-CZ" dirty="0"/>
              <a:t> </a:t>
            </a:r>
            <a:r>
              <a:rPr lang="cs-CZ" dirty="0" err="1"/>
              <a:t>Restraint</a:t>
            </a:r>
            <a:r>
              <a:rPr lang="cs-CZ" dirty="0"/>
              <a:t> and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Pursuit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National</a:t>
            </a:r>
            <a:r>
              <a:rPr lang="cs-CZ" dirty="0"/>
              <a:t> </a:t>
            </a:r>
            <a:r>
              <a:rPr lang="cs-CZ" dirty="0" err="1"/>
              <a:t>Interests</a:t>
            </a:r>
            <a:endParaRPr lang="cs-CZ" dirty="0"/>
          </a:p>
          <a:p>
            <a:r>
              <a:rPr lang="cs-CZ" dirty="0"/>
              <a:t>DRMOLA, Jakub a Tomas HUBIK. 2018. </a:t>
            </a:r>
            <a:r>
              <a:rPr lang="cs-CZ" dirty="0" err="1"/>
              <a:t>Kessler</a:t>
            </a:r>
            <a:r>
              <a:rPr lang="cs-CZ" dirty="0"/>
              <a:t> syndrome: </a:t>
            </a:r>
            <a:r>
              <a:rPr lang="cs-CZ" dirty="0" err="1"/>
              <a:t>System</a:t>
            </a:r>
            <a:r>
              <a:rPr lang="cs-CZ" dirty="0"/>
              <a:t> </a:t>
            </a:r>
            <a:r>
              <a:rPr lang="cs-CZ" dirty="0" err="1"/>
              <a:t>dynamics</a:t>
            </a:r>
            <a:r>
              <a:rPr lang="cs-CZ" dirty="0"/>
              <a:t> model. </a:t>
            </a:r>
            <a:r>
              <a:rPr lang="cs-CZ" dirty="0" err="1"/>
              <a:t>Space</a:t>
            </a:r>
            <a:r>
              <a:rPr lang="cs-CZ" dirty="0"/>
              <a:t> </a:t>
            </a:r>
            <a:r>
              <a:rPr lang="cs-CZ" dirty="0" err="1"/>
              <a:t>Policy</a:t>
            </a:r>
            <a:r>
              <a:rPr lang="cs-CZ" dirty="0"/>
              <a:t>. Dostupné také z: http://linkinghub.elsevier.com/retrieve/pii/S0265964617300966</a:t>
            </a:r>
            <a:endParaRPr lang="cs-CZ" dirty="0">
              <a:hlinkClick r:id="rId2"/>
            </a:endParaRPr>
          </a:p>
          <a:p>
            <a:r>
              <a:rPr lang="cs-CZ" dirty="0">
                <a:hlinkClick r:id="rId2"/>
              </a:rPr>
              <a:t>https://www.businessinsider.com/space-race-anti-satellite-china-russia-war-us-2017-07#ampshare=http://www.businessinsider.com/space-race-anti-satellite-china-russia-war-us-2017-07</a:t>
            </a:r>
            <a:endParaRPr lang="cs-CZ" dirty="0"/>
          </a:p>
          <a:p>
            <a:r>
              <a:rPr lang="cs-CZ" dirty="0">
                <a:hlinkClick r:id="rId3"/>
              </a:rPr>
              <a:t>http://www.thespacereview.com/article/3331/1</a:t>
            </a:r>
            <a:endParaRPr lang="cs-CZ" dirty="0"/>
          </a:p>
          <a:p>
            <a:r>
              <a:rPr lang="cs-CZ" dirty="0">
                <a:hlinkClick r:id="rId4"/>
              </a:rPr>
              <a:t>https://www.ted.com/talks/will_marshall_the_mission_to_create_a_searchable_database_of_earth_s_surface</a:t>
            </a:r>
            <a:endParaRPr lang="cs-CZ" dirty="0"/>
          </a:p>
          <a:p>
            <a:r>
              <a:rPr lang="cs-CZ" dirty="0"/>
              <a:t>ASBECK, Frank, 2015. </a:t>
            </a:r>
            <a:r>
              <a:rPr lang="cs-CZ" dirty="0" err="1"/>
              <a:t>Policy</a:t>
            </a:r>
            <a:r>
              <a:rPr lang="cs-CZ" dirty="0"/>
              <a:t> Framework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 Security </a:t>
            </a:r>
            <a:r>
              <a:rPr lang="cs-CZ" dirty="0" err="1"/>
              <a:t>Activities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EU. In: Youtube.com [online]. Dostupné z: </a:t>
            </a:r>
            <a:r>
              <a:rPr lang="cs-CZ" dirty="0">
                <a:hlinkClick r:id="rId5"/>
              </a:rPr>
              <a:t>https://www.youtube.com/watch?v=xGKdT8oYBX0</a:t>
            </a:r>
            <a:endParaRPr lang="cs-CZ" dirty="0"/>
          </a:p>
          <a:p>
            <a:r>
              <a:rPr lang="cs-CZ" dirty="0"/>
              <a:t>THE UK MILITARY SPACE PRIMER. 2010. </a:t>
            </a:r>
            <a:r>
              <a:rPr lang="cs-CZ" dirty="0" err="1"/>
              <a:t>An</a:t>
            </a:r>
            <a:r>
              <a:rPr lang="cs-CZ" dirty="0"/>
              <a:t> </a:t>
            </a:r>
            <a:r>
              <a:rPr lang="cs-CZ" dirty="0" err="1"/>
              <a:t>introduction</a:t>
            </a:r>
            <a:r>
              <a:rPr lang="cs-CZ" dirty="0"/>
              <a:t> to </a:t>
            </a:r>
            <a:r>
              <a:rPr lang="cs-CZ" dirty="0" err="1"/>
              <a:t>potential</a:t>
            </a:r>
            <a:r>
              <a:rPr lang="cs-CZ" dirty="0"/>
              <a:t> </a:t>
            </a:r>
            <a:r>
              <a:rPr lang="cs-CZ" dirty="0" err="1"/>
              <a:t>military</a:t>
            </a:r>
            <a:r>
              <a:rPr lang="cs-CZ" dirty="0"/>
              <a:t> </a:t>
            </a:r>
            <a:r>
              <a:rPr lang="cs-CZ" dirty="0" err="1"/>
              <a:t>uses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space</a:t>
            </a:r>
            <a:r>
              <a:rPr lang="cs-CZ" dirty="0"/>
              <a:t>. [online. Dostupné z: </a:t>
            </a:r>
            <a:r>
              <a:rPr lang="cs-CZ" dirty="0">
                <a:hlinkClick r:id="rId6"/>
              </a:rPr>
              <a:t>https://assets.publishing.service.gov.uk/government/uploads/system/uploads/attachment_data/file/33691/SpacePrimerFinalWebVersion.pdf</a:t>
            </a:r>
            <a:endParaRPr lang="cs-CZ" dirty="0"/>
          </a:p>
          <a:p>
            <a:r>
              <a:rPr lang="cs-CZ" dirty="0"/>
              <a:t>SATCEN EU. 2018b. EU </a:t>
            </a:r>
            <a:r>
              <a:rPr lang="cs-CZ" dirty="0" err="1"/>
              <a:t>Satellite</a:t>
            </a:r>
            <a:r>
              <a:rPr lang="cs-CZ" dirty="0"/>
              <a:t> Centre </a:t>
            </a:r>
            <a:r>
              <a:rPr lang="cs-CZ" dirty="0" err="1"/>
              <a:t>Annual</a:t>
            </a:r>
            <a:r>
              <a:rPr lang="cs-CZ" dirty="0"/>
              <a:t> Report 2017. </a:t>
            </a:r>
            <a:r>
              <a:rPr lang="cs-CZ" dirty="0" err="1"/>
              <a:t>European</a:t>
            </a:r>
            <a:r>
              <a:rPr lang="cs-CZ" dirty="0"/>
              <a:t> Union </a:t>
            </a:r>
            <a:r>
              <a:rPr lang="cs-CZ" dirty="0" err="1"/>
              <a:t>Satellite</a:t>
            </a:r>
            <a:r>
              <a:rPr lang="cs-CZ" dirty="0"/>
              <a:t> Centre [online]. Dostupné z: </a:t>
            </a:r>
            <a:r>
              <a:rPr lang="cs-CZ" dirty="0">
                <a:hlinkClick r:id="rId7"/>
              </a:rPr>
              <a:t>https://www.satcen.europa.eu/key_documents/EU%20SatCen%20Annual%20Report%2020175af3f893f9d71b08a8d92b9d.pdf</a:t>
            </a:r>
            <a:endParaRPr lang="cs-CZ" dirty="0"/>
          </a:p>
          <a:p>
            <a:r>
              <a:rPr lang="cs-CZ" dirty="0"/>
              <a:t>https://www.nasa.gov/press-release/nasa-confirms-dart-mission-impact-changed-asteroid-s-motion-in-space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5910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64C677-47EF-4A32-829B-BFCFB5C0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0657DE-0B89-49ED-BFE5-10F434A83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461" y="1396076"/>
            <a:ext cx="10090212" cy="4275106"/>
          </a:xfrm>
        </p:spPr>
        <p:txBody>
          <a:bodyPr>
            <a:noAutofit/>
          </a:bodyPr>
          <a:lstStyle/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Neil Armstrong and Buzz Aldrin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Pete Conrad, Alan Bean,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Alan Shepard, Edgar Mitchell,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David Scott, James Irwin,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John Young, Charles Duke, </a:t>
            </a:r>
          </a:p>
          <a:p>
            <a:r>
              <a:rPr lang="en-GB" sz="3800" dirty="0">
                <a:latin typeface="Arial" panose="020B0604020202020204" pitchFamily="34" charset="0"/>
                <a:cs typeface="Arial" panose="020B0604020202020204" pitchFamily="34" charset="0"/>
              </a:rPr>
              <a:t>Eugene Cernan, Harrison Schmitt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743C217-FA00-43DC-B898-D3CE08026C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513" y="365125"/>
            <a:ext cx="4282487" cy="42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18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93246-F6C8-4791-A687-A0644077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8998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B86909C-2F08-8933-DCD6-DAC210163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305A527-DFAE-F26F-56FE-4ABB4FEC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71" y="0"/>
            <a:ext cx="8880445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761A28C-F2AA-E733-96EB-95C3942C3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890" y="70967"/>
            <a:ext cx="9202434" cy="67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8A7DA6-B0F4-44D1-AAEA-B9A679E60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62796DD1-B93D-412E-AF81-B012645DD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" y="54563"/>
            <a:ext cx="6543056" cy="4078253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5CEA502B-B8B0-4438-A5FB-1F47226BF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712" y="1149272"/>
            <a:ext cx="4116280" cy="4559456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81FF358-D052-4BEE-8FA5-3B0B7500A7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91" y="27742"/>
            <a:ext cx="6495808" cy="1325562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F65C09F7-18EC-470D-A2ED-3D79DADF81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672" y="1133167"/>
            <a:ext cx="6315901" cy="563082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810C59E-C675-4EBD-BEE5-C28CF577C8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215" y="4653995"/>
            <a:ext cx="7138785" cy="2204005"/>
          </a:xfrm>
          <a:prstGeom prst="rect">
            <a:avLst/>
          </a:prstGeo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B2C4EB1-0F42-4284-A08C-A6E9EE840C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8" y="2160190"/>
            <a:ext cx="6634010" cy="3257869"/>
          </a:xfr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198B02ED-F32C-4D3F-8E82-3250B382085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288" r="-2013" b="37285"/>
          <a:stretch/>
        </p:blipFill>
        <p:spPr>
          <a:xfrm>
            <a:off x="73921" y="4065973"/>
            <a:ext cx="3573173" cy="270417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9E2474B-87BD-4EC9-8D01-09718F4D9C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44" y="4476091"/>
            <a:ext cx="9116697" cy="20386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3D27B7-C436-4B48-8EAB-FA1965DE3A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96" y="0"/>
            <a:ext cx="6140408" cy="6858000"/>
          </a:xfrm>
          <a:prstGeom prst="rect">
            <a:avLst/>
          </a:prstGeom>
        </p:spPr>
      </p:pic>
      <p:pic>
        <p:nvPicPr>
          <p:cNvPr id="12" name="Obrázek 3">
            <a:extLst>
              <a:ext uri="{FF2B5EF4-FFF2-40B4-BE49-F238E27FC236}">
                <a16:creationId xmlns:a16="http://schemas.microsoft.com/office/drawing/2014/main" id="{7FB310B7-2B78-4207-8B7B-8E255B4A80B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8929" b="9079"/>
          <a:stretch/>
        </p:blipFill>
        <p:spPr>
          <a:xfrm>
            <a:off x="2265189" y="805998"/>
            <a:ext cx="6280140" cy="525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3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9BB5AF-59DE-4C6D-BB6D-DAF1CCFDC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98" y="4001051"/>
            <a:ext cx="4811602" cy="28142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3A49835-1A4E-180C-EBE0-19967A60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31D829-1B10-450E-9AF0-56A397E50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7868" y="94578"/>
            <a:ext cx="4942272" cy="25726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2E41FE-9987-4B30-BC53-E5B9801F7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7421" y="643244"/>
            <a:ext cx="6097064" cy="20948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40F541-8F19-47E0-B14B-A4A7EEC35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2694374"/>
            <a:ext cx="5039969" cy="3839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7E4306-CCB4-4B0D-B6E1-7266FAC81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68" y="2722493"/>
            <a:ext cx="1817464" cy="347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5DF85F-EE85-4A07-8723-03BB611FB2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34" y="3037920"/>
            <a:ext cx="4631387" cy="5397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0ACF90-9192-4B58-9D29-841A99C460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360" y="3575052"/>
            <a:ext cx="4566961" cy="425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30A3F4-5055-4EB2-8479-9E27A3F29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8718" y="1617067"/>
            <a:ext cx="6028252" cy="5005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B705B4C-1625-4334-81AC-3344462B9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20" y="62144"/>
            <a:ext cx="5459767" cy="670264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GB" sz="4000" dirty="0" err="1">
                <a:latin typeface="Arial" panose="020B0604020202020204" pitchFamily="34" charset="0"/>
                <a:cs typeface="Arial" panose="020B0604020202020204" pitchFamily="34" charset="0"/>
              </a:rPr>
              <a:t>uter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Kármán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</a:p>
          <a:p>
            <a:pPr>
              <a:buFontTx/>
              <a:buChar char="-"/>
            </a:pPr>
            <a:r>
              <a:rPr lang="en-US" dirty="0"/>
              <a:t>the atmospheric boundary at the altitude of 100 km (62 miles)the highest achievable point for ordinary aviation: Aeronautics</a:t>
            </a:r>
            <a:br>
              <a:rPr lang="cs-CZ" dirty="0"/>
            </a:br>
            <a:endParaRPr lang="cs-CZ" dirty="0"/>
          </a:p>
          <a:p>
            <a:pPr>
              <a:buFontTx/>
              <a:buChar char="-"/>
            </a:pPr>
            <a:r>
              <a:rPr lang="en-US" dirty="0"/>
              <a:t>the highest achievable point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ordinary</a:t>
            </a:r>
            <a:r>
              <a:rPr lang="cs-CZ" dirty="0"/>
              <a:t> </a:t>
            </a:r>
            <a:r>
              <a:rPr lang="cs-CZ" dirty="0" err="1"/>
              <a:t>aviation</a:t>
            </a:r>
            <a:r>
              <a:rPr lang="en-US" dirty="0"/>
              <a:t>: Aeronautic</a:t>
            </a:r>
            <a:r>
              <a:rPr lang="cs-CZ" dirty="0"/>
              <a:t>s</a:t>
            </a:r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r>
              <a:rPr lang="en-US" dirty="0"/>
              <a:t>the lowest point under which the atmosphere is too dense for a spacecraft to remain on a stable orbit without a continuous pull of its drive</a:t>
            </a:r>
            <a:r>
              <a:rPr lang="cs-CZ" dirty="0"/>
              <a:t>: </a:t>
            </a:r>
            <a:r>
              <a:rPr lang="cs-CZ" dirty="0" err="1"/>
              <a:t>Astronautics</a:t>
            </a:r>
            <a:endParaRPr lang="cs-CZ" dirty="0"/>
          </a:p>
          <a:p>
            <a:pPr>
              <a:buFontTx/>
              <a:buChar char="-"/>
            </a:pP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cs-CZ" i="1" dirty="0"/>
              <a:t>(</a:t>
            </a:r>
            <a:r>
              <a:rPr lang="en-US" i="1" dirty="0"/>
              <a:t>altitude where the speed necessary to aerodynamically support the airplane's full weight equals orbital velocity (assuming wing loading of a typical airplane). In practice, supporting full weight wouldn't be necessary to maintain altitude because the curvature of the Earth adds centrifugal lift as the airplane reaches orbital speed</a:t>
            </a:r>
            <a:r>
              <a:rPr lang="cs-CZ" i="1" dirty="0"/>
              <a:t>)</a:t>
            </a:r>
            <a:r>
              <a:rPr lang="en-US" dirty="0"/>
              <a:t> </a:t>
            </a:r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CD72F21-A20F-4762-AFDD-770822AA8495}"/>
              </a:ext>
            </a:extLst>
          </p:cNvPr>
          <p:cNvSpPr txBox="1"/>
          <p:nvPr/>
        </p:nvSpPr>
        <p:spPr>
          <a:xfrm>
            <a:off x="6096000" y="365125"/>
            <a:ext cx="57734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cs-CZ" sz="4000" dirty="0" err="1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 – 1942</a:t>
            </a:r>
          </a:p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Vergeltungswaffe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endParaRPr lang="cs-CZ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D435F62-5EE6-4490-85C8-91E937176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80" y="1609670"/>
            <a:ext cx="6096000" cy="231648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2EB82E0-94A0-49B8-B3D8-C91DD97F6B0D}"/>
              </a:ext>
            </a:extLst>
          </p:cNvPr>
          <p:cNvSpPr txBox="1"/>
          <p:nvPr/>
        </p:nvSpPr>
        <p:spPr>
          <a:xfrm>
            <a:off x="6267635" y="4216588"/>
            <a:ext cx="48649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5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1957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Sputnik-1  </a:t>
            </a:r>
          </a:p>
          <a:p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C1E722D3-E3F4-404A-93E7-E32323518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998" y="4216588"/>
            <a:ext cx="3063447" cy="236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54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D3014F-EB57-4916-B93E-31E621473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5000" dirty="0" err="1">
                <a:latin typeface="Arial" panose="020B0604020202020204" pitchFamily="34" charset="0"/>
                <a:cs typeface="Arial" panose="020B0604020202020204" pitchFamily="34" charset="0"/>
              </a:rPr>
              <a:t>Satellites</a:t>
            </a:r>
            <a:endParaRPr lang="cs-CZ" sz="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8852B25-F293-410F-A520-BC8433750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35" y="1690688"/>
            <a:ext cx="10346165" cy="5022866"/>
          </a:xfrm>
        </p:spPr>
      </p:pic>
    </p:spTree>
    <p:extLst>
      <p:ext uri="{BB962C8B-B14F-4D97-AF65-F5344CB8AC3E}">
        <p14:creationId xmlns:p14="http://schemas.microsoft.com/office/powerpoint/2010/main" val="38933299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2008</TotalTime>
  <Words>1303</Words>
  <Application>Microsoft Office PowerPoint</Application>
  <PresentationFormat>Širokoúhlá obrazovka</PresentationFormat>
  <Paragraphs>130</Paragraphs>
  <Slides>33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41" baseType="lpstr">
      <vt:lpstr>Albert Sans</vt:lpstr>
      <vt:lpstr>Arial</vt:lpstr>
      <vt:lpstr>Arial</vt:lpstr>
      <vt:lpstr>Calibri</vt:lpstr>
      <vt:lpstr>Calibri Light</vt:lpstr>
      <vt:lpstr>Georgia</vt:lpstr>
      <vt:lpstr>Open Sans</vt:lpstr>
      <vt:lpstr>Motiv Office</vt:lpstr>
      <vt:lpstr>Modern Technologies and Conflicts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Satellites</vt:lpstr>
      <vt:lpstr>Satellites</vt:lpstr>
      <vt:lpstr>Satellites</vt:lpstr>
      <vt:lpstr>GeoInt</vt:lpstr>
      <vt:lpstr>Prezentace aplikace PowerPoint</vt:lpstr>
      <vt:lpstr>Prezentace aplikace PowerPoint</vt:lpstr>
      <vt:lpstr>Prezentace aplikace PowerPoint</vt:lpstr>
      <vt:lpstr>Copernicus</vt:lpstr>
      <vt:lpstr>Prezentace aplikace PowerPoint</vt:lpstr>
      <vt:lpstr>Space Security Definition:</vt:lpstr>
      <vt:lpstr>Three dimensions - interrelated areas</vt:lpstr>
      <vt:lpstr>Risks and threats </vt:lpstr>
      <vt:lpstr>Prezentace aplikace PowerPoint</vt:lpstr>
      <vt:lpstr>Prezentace aplikace PowerPoint</vt:lpstr>
      <vt:lpstr>Prezentace aplikace PowerPoint</vt:lpstr>
      <vt:lpstr>Space Debris </vt:lpstr>
      <vt:lpstr>Space Surveillance &amp; Tracking / Space Situational Awareness </vt:lpstr>
      <vt:lpstr>Starfish Prime    SM-3 missile    Fengyun-1C 1962     2008     2007</vt:lpstr>
      <vt:lpstr>Current trends </vt:lpstr>
      <vt:lpstr>Prezentace aplikace PowerPoint</vt:lpstr>
      <vt:lpstr>Prezentace aplikace PowerPoint</vt:lpstr>
      <vt:lpstr>Prezentace aplikace PowerPoint</vt:lpstr>
      <vt:lpstr>Prezentace aplikace PowerPoint</vt:lpstr>
      <vt:lpstr>What topics to follow?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Moderní technologie a bezpečnost</dc:title>
  <dc:creator>Marek Dvořáček</dc:creator>
  <cp:lastModifiedBy>Jiri Dvoracek</cp:lastModifiedBy>
  <cp:revision>91</cp:revision>
  <dcterms:created xsi:type="dcterms:W3CDTF">2018-09-30T12:59:17Z</dcterms:created>
  <dcterms:modified xsi:type="dcterms:W3CDTF">2023-10-16T17:29:16Z</dcterms:modified>
</cp:coreProperties>
</file>