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259" r:id="rId4"/>
    <p:sldId id="260" r:id="rId5"/>
    <p:sldId id="262" r:id="rId6"/>
    <p:sldId id="266" r:id="rId7"/>
    <p:sldId id="275" r:id="rId8"/>
    <p:sldId id="265" r:id="rId9"/>
    <p:sldId id="264" r:id="rId10"/>
    <p:sldId id="278" r:id="rId11"/>
    <p:sldId id="279" r:id="rId12"/>
    <p:sldId id="280" r:id="rId13"/>
    <p:sldId id="281" r:id="rId14"/>
    <p:sldId id="282" r:id="rId15"/>
    <p:sldId id="283" r:id="rId16"/>
    <p:sldId id="276" r:id="rId17"/>
    <p:sldId id="285" r:id="rId18"/>
    <p:sldId id="284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0A19E-BA7D-435E-9B88-9167BF2769BB}" v="1" dt="2023-12-21T12:30:30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B2A6DF77-C3D1-4D9D-BC96-27CED8A8215E}"/>
    <pc:docChg chg="custSel modSld">
      <pc:chgData name="Peter Spáč" userId="2e8d26cd-55d7-4d78-8227-1866407259d9" providerId="ADAL" clId="{B2A6DF77-C3D1-4D9D-BC96-27CED8A8215E}" dt="2023-12-20T13:56:55.715" v="6" actId="478"/>
      <pc:docMkLst>
        <pc:docMk/>
      </pc:docMkLst>
      <pc:sldChg chg="modSp mod">
        <pc:chgData name="Peter Spáč" userId="2e8d26cd-55d7-4d78-8227-1866407259d9" providerId="ADAL" clId="{B2A6DF77-C3D1-4D9D-BC96-27CED8A8215E}" dt="2023-12-20T13:48:24.209" v="1" actId="20577"/>
        <pc:sldMkLst>
          <pc:docMk/>
          <pc:sldMk cId="1027643764" sldId="256"/>
        </pc:sldMkLst>
        <pc:spChg chg="mod">
          <ac:chgData name="Peter Spáč" userId="2e8d26cd-55d7-4d78-8227-1866407259d9" providerId="ADAL" clId="{B2A6DF77-C3D1-4D9D-BC96-27CED8A8215E}" dt="2023-12-20T13:48:24.209" v="1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delSp mod">
        <pc:chgData name="Peter Spáč" userId="2e8d26cd-55d7-4d78-8227-1866407259d9" providerId="ADAL" clId="{B2A6DF77-C3D1-4D9D-BC96-27CED8A8215E}" dt="2023-12-20T13:56:55.715" v="6" actId="478"/>
        <pc:sldMkLst>
          <pc:docMk/>
          <pc:sldMk cId="3058695402" sldId="286"/>
        </pc:sldMkLst>
        <pc:spChg chg="del">
          <ac:chgData name="Peter Spáč" userId="2e8d26cd-55d7-4d78-8227-1866407259d9" providerId="ADAL" clId="{B2A6DF77-C3D1-4D9D-BC96-27CED8A8215E}" dt="2023-12-20T13:56:55.715" v="6" actId="478"/>
          <ac:spMkLst>
            <pc:docMk/>
            <pc:sldMk cId="3058695402" sldId="286"/>
            <ac:spMk id="9" creationId="{C9CA9DBC-028B-4B56-B88C-BB2BE113537C}"/>
          </ac:spMkLst>
        </pc:spChg>
        <pc:spChg chg="del">
          <ac:chgData name="Peter Spáč" userId="2e8d26cd-55d7-4d78-8227-1866407259d9" providerId="ADAL" clId="{B2A6DF77-C3D1-4D9D-BC96-27CED8A8215E}" dt="2023-12-20T13:56:50.890" v="5" actId="478"/>
          <ac:spMkLst>
            <pc:docMk/>
            <pc:sldMk cId="3058695402" sldId="286"/>
            <ac:spMk id="10" creationId="{FD7FCD45-06A7-4B6A-A3B8-5AC3CBB67E1F}"/>
          </ac:spMkLst>
        </pc:spChg>
        <pc:spChg chg="del">
          <ac:chgData name="Peter Spáč" userId="2e8d26cd-55d7-4d78-8227-1866407259d9" providerId="ADAL" clId="{B2A6DF77-C3D1-4D9D-BC96-27CED8A8215E}" dt="2023-12-20T13:56:47.633" v="2" actId="478"/>
          <ac:spMkLst>
            <pc:docMk/>
            <pc:sldMk cId="3058695402" sldId="286"/>
            <ac:spMk id="11" creationId="{0D2CE8AB-87E2-49EF-92DC-89E74A67DC12}"/>
          </ac:spMkLst>
        </pc:spChg>
        <pc:cxnChg chg="del">
          <ac:chgData name="Peter Spáč" userId="2e8d26cd-55d7-4d78-8227-1866407259d9" providerId="ADAL" clId="{B2A6DF77-C3D1-4D9D-BC96-27CED8A8215E}" dt="2023-12-20T13:56:48.568" v="3" actId="478"/>
          <ac:cxnSpMkLst>
            <pc:docMk/>
            <pc:sldMk cId="3058695402" sldId="286"/>
            <ac:cxnSpMk id="6" creationId="{5A6975EC-A9EC-4DF6-8DD2-1C7333D31104}"/>
          </ac:cxnSpMkLst>
        </pc:cxnChg>
        <pc:cxnChg chg="del">
          <ac:chgData name="Peter Spáč" userId="2e8d26cd-55d7-4d78-8227-1866407259d9" providerId="ADAL" clId="{B2A6DF77-C3D1-4D9D-BC96-27CED8A8215E}" dt="2023-12-20T13:56:49.530" v="4" actId="478"/>
          <ac:cxnSpMkLst>
            <pc:docMk/>
            <pc:sldMk cId="3058695402" sldId="286"/>
            <ac:cxnSpMk id="8" creationId="{F2F3FBAF-B137-40D4-AC16-E61DD7796FE9}"/>
          </ac:cxnSpMkLst>
        </pc:cxnChg>
      </pc:sldChg>
    </pc:docChg>
  </pc:docChgLst>
  <pc:docChgLst>
    <pc:chgData name="Peter Spáč" userId="2e8d26cd-55d7-4d78-8227-1866407259d9" providerId="ADAL" clId="{EC50A19E-BA7D-435E-9B88-9167BF2769BB}"/>
    <pc:docChg chg="delSld modSld">
      <pc:chgData name="Peter Spáč" userId="2e8d26cd-55d7-4d78-8227-1866407259d9" providerId="ADAL" clId="{EC50A19E-BA7D-435E-9B88-9167BF2769BB}" dt="2023-12-21T12:30:30.321" v="2"/>
      <pc:docMkLst>
        <pc:docMk/>
      </pc:docMkLst>
      <pc:sldChg chg="del">
        <pc:chgData name="Peter Spáč" userId="2e8d26cd-55d7-4d78-8227-1866407259d9" providerId="ADAL" clId="{EC50A19E-BA7D-435E-9B88-9167BF2769BB}" dt="2023-12-21T12:30:24.774" v="0" actId="47"/>
        <pc:sldMkLst>
          <pc:docMk/>
          <pc:sldMk cId="1873327182" sldId="272"/>
        </pc:sldMkLst>
      </pc:sldChg>
      <pc:sldChg chg="modTransition">
        <pc:chgData name="Peter Spáč" userId="2e8d26cd-55d7-4d78-8227-1866407259d9" providerId="ADAL" clId="{EC50A19E-BA7D-435E-9B88-9167BF2769BB}" dt="2023-12-21T12:30:30.321" v="2"/>
        <pc:sldMkLst>
          <pc:docMk/>
          <pc:sldMk cId="930133494" sldId="275"/>
        </pc:sldMkLst>
      </pc:sldChg>
      <pc:sldChg chg="del">
        <pc:chgData name="Peter Spáč" userId="2e8d26cd-55d7-4d78-8227-1866407259d9" providerId="ADAL" clId="{EC50A19E-BA7D-435E-9B88-9167BF2769BB}" dt="2023-12-21T12:30:25.357" v="1" actId="47"/>
        <pc:sldMkLst>
          <pc:docMk/>
          <pc:sldMk cId="848171315" sldId="298"/>
        </pc:sldMkLst>
      </pc:sldChg>
    </pc:docChg>
  </pc:docChgLst>
  <pc:docChgLst>
    <pc:chgData name="Peter" userId="2e8d26cd-55d7-4d78-8227-1866407259d9" providerId="ADAL" clId="{FCF2778E-E019-4121-86B8-1464FFAE6F47}"/>
    <pc:docChg chg="custSel delSld modSld">
      <pc:chgData name="Peter" userId="2e8d26cd-55d7-4d78-8227-1866407259d9" providerId="ADAL" clId="{FCF2778E-E019-4121-86B8-1464FFAE6F47}" dt="2023-12-20T15:53:41.936" v="81" actId="1036"/>
      <pc:docMkLst>
        <pc:docMk/>
      </pc:docMkLst>
      <pc:sldChg chg="modSp mod">
        <pc:chgData name="Peter" userId="2e8d26cd-55d7-4d78-8227-1866407259d9" providerId="ADAL" clId="{FCF2778E-E019-4121-86B8-1464FFAE6F47}" dt="2023-12-20T15:50:12.700" v="2" actId="20577"/>
        <pc:sldMkLst>
          <pc:docMk/>
          <pc:sldMk cId="2156574439" sldId="262"/>
        </pc:sldMkLst>
        <pc:spChg chg="mod">
          <ac:chgData name="Peter" userId="2e8d26cd-55d7-4d78-8227-1866407259d9" providerId="ADAL" clId="{FCF2778E-E019-4121-86B8-1464FFAE6F47}" dt="2023-12-20T15:50:12.700" v="2" actId="20577"/>
          <ac:spMkLst>
            <pc:docMk/>
            <pc:sldMk cId="2156574439" sldId="262"/>
            <ac:spMk id="3" creationId="{5A49CEB5-A3BD-4B72-8DDF-68B4C2C49DD8}"/>
          </ac:spMkLst>
        </pc:spChg>
      </pc:sldChg>
      <pc:sldChg chg="del">
        <pc:chgData name="Peter" userId="2e8d26cd-55d7-4d78-8227-1866407259d9" providerId="ADAL" clId="{FCF2778E-E019-4121-86B8-1464FFAE6F47}" dt="2023-12-20T15:51:31.246" v="3" actId="2696"/>
        <pc:sldMkLst>
          <pc:docMk/>
          <pc:sldMk cId="1517994659" sldId="267"/>
        </pc:sldMkLst>
      </pc:sldChg>
      <pc:sldChg chg="del">
        <pc:chgData name="Peter" userId="2e8d26cd-55d7-4d78-8227-1866407259d9" providerId="ADAL" clId="{FCF2778E-E019-4121-86B8-1464FFAE6F47}" dt="2023-12-20T15:51:31.246" v="3" actId="2696"/>
        <pc:sldMkLst>
          <pc:docMk/>
          <pc:sldMk cId="4145825191" sldId="268"/>
        </pc:sldMkLst>
      </pc:sldChg>
      <pc:sldChg chg="del">
        <pc:chgData name="Peter" userId="2e8d26cd-55d7-4d78-8227-1866407259d9" providerId="ADAL" clId="{FCF2778E-E019-4121-86B8-1464FFAE6F47}" dt="2023-12-20T15:51:31.246" v="3" actId="2696"/>
        <pc:sldMkLst>
          <pc:docMk/>
          <pc:sldMk cId="3841679442" sldId="269"/>
        </pc:sldMkLst>
      </pc:sldChg>
      <pc:sldChg chg="modSp mod">
        <pc:chgData name="Peter" userId="2e8d26cd-55d7-4d78-8227-1866407259d9" providerId="ADAL" clId="{FCF2778E-E019-4121-86B8-1464FFAE6F47}" dt="2023-12-20T15:53:00.157" v="33" actId="790"/>
        <pc:sldMkLst>
          <pc:docMk/>
          <pc:sldMk cId="1798716757" sldId="282"/>
        </pc:sldMkLst>
        <pc:spChg chg="mod">
          <ac:chgData name="Peter" userId="2e8d26cd-55d7-4d78-8227-1866407259d9" providerId="ADAL" clId="{FCF2778E-E019-4121-86B8-1464FFAE6F47}" dt="2023-12-20T15:53:00.157" v="33" actId="790"/>
          <ac:spMkLst>
            <pc:docMk/>
            <pc:sldMk cId="1798716757" sldId="282"/>
            <ac:spMk id="3" creationId="{F76A2D80-3FB4-49A1-A57B-8D149502836D}"/>
          </ac:spMkLst>
        </pc:spChg>
      </pc:sldChg>
      <pc:sldChg chg="modSp mod">
        <pc:chgData name="Peter" userId="2e8d26cd-55d7-4d78-8227-1866407259d9" providerId="ADAL" clId="{FCF2778E-E019-4121-86B8-1464FFAE6F47}" dt="2023-12-20T15:53:41.936" v="81" actId="1036"/>
        <pc:sldMkLst>
          <pc:docMk/>
          <pc:sldMk cId="3058695402" sldId="286"/>
        </pc:sldMkLst>
        <pc:spChg chg="mod">
          <ac:chgData name="Peter" userId="2e8d26cd-55d7-4d78-8227-1866407259d9" providerId="ADAL" clId="{FCF2778E-E019-4121-86B8-1464FFAE6F47}" dt="2023-12-20T15:53:41.936" v="81" actId="1036"/>
          <ac:spMkLst>
            <pc:docMk/>
            <pc:sldMk cId="3058695402" sldId="286"/>
            <ac:spMk id="3" creationId="{BD962F7D-90A6-4249-B30C-96B9B45BD304}"/>
          </ac:spMkLst>
        </pc:spChg>
      </pc:sldChg>
    </pc:docChg>
  </pc:docChgLst>
  <pc:docChgLst>
    <pc:chgData name="Peter Spáč" userId="2e8d26cd-55d7-4d78-8227-1866407259d9" providerId="ADAL" clId="{0F1A792C-5318-44A3-96E6-14B43C43499F}"/>
    <pc:docChg chg="custSel addSld delSld modSld">
      <pc:chgData name="Peter Spáč" userId="2e8d26cd-55d7-4d78-8227-1866407259d9" providerId="ADAL" clId="{0F1A792C-5318-44A3-96E6-14B43C43499F}" dt="2022-12-05T08:50:57.791" v="37"/>
      <pc:docMkLst>
        <pc:docMk/>
      </pc:docMkLst>
      <pc:sldChg chg="modSp">
        <pc:chgData name="Peter Spáč" userId="2e8d26cd-55d7-4d78-8227-1866407259d9" providerId="ADAL" clId="{0F1A792C-5318-44A3-96E6-14B43C43499F}" dt="2022-12-05T08:35:54.249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0F1A792C-5318-44A3-96E6-14B43C43499F}" dt="2022-12-05T08:35:54.249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del">
        <pc:chgData name="Peter Spáč" userId="2e8d26cd-55d7-4d78-8227-1866407259d9" providerId="ADAL" clId="{0F1A792C-5318-44A3-96E6-14B43C43499F}" dt="2022-12-05T08:50:48.655" v="34" actId="2696"/>
        <pc:sldMkLst>
          <pc:docMk/>
          <pc:sldMk cId="1115395717" sldId="263"/>
        </pc:sldMkLst>
      </pc:sldChg>
      <pc:sldChg chg="del">
        <pc:chgData name="Peter Spáč" userId="2e8d26cd-55d7-4d78-8227-1866407259d9" providerId="ADAL" clId="{0F1A792C-5318-44A3-96E6-14B43C43499F}" dt="2022-12-05T08:50:36.889" v="31" actId="2696"/>
        <pc:sldMkLst>
          <pc:docMk/>
          <pc:sldMk cId="3310742958" sldId="271"/>
        </pc:sldMkLst>
      </pc:sldChg>
      <pc:sldChg chg="del">
        <pc:chgData name="Peter Spáč" userId="2e8d26cd-55d7-4d78-8227-1866407259d9" providerId="ADAL" clId="{0F1A792C-5318-44A3-96E6-14B43C43499F}" dt="2022-12-05T08:50:37.939" v="32" actId="2696"/>
        <pc:sldMkLst>
          <pc:docMk/>
          <pc:sldMk cId="1591966273" sldId="273"/>
        </pc:sldMkLst>
      </pc:sldChg>
      <pc:sldChg chg="del">
        <pc:chgData name="Peter Spáč" userId="2e8d26cd-55d7-4d78-8227-1866407259d9" providerId="ADAL" clId="{0F1A792C-5318-44A3-96E6-14B43C43499F}" dt="2022-12-05T08:50:45.245" v="33" actId="2696"/>
        <pc:sldMkLst>
          <pc:docMk/>
          <pc:sldMk cId="2626674124" sldId="274"/>
        </pc:sldMkLst>
      </pc:sldChg>
      <pc:sldChg chg="addSp delSp modSp">
        <pc:chgData name="Peter Spáč" userId="2e8d26cd-55d7-4d78-8227-1866407259d9" providerId="ADAL" clId="{0F1A792C-5318-44A3-96E6-14B43C43499F}" dt="2022-12-05T08:37:59.955" v="30" actId="20577"/>
        <pc:sldMkLst>
          <pc:docMk/>
          <pc:sldMk cId="4283377759" sldId="296"/>
        </pc:sldMkLst>
        <pc:spChg chg="mod">
          <ac:chgData name="Peter Spáč" userId="2e8d26cd-55d7-4d78-8227-1866407259d9" providerId="ADAL" clId="{0F1A792C-5318-44A3-96E6-14B43C43499F}" dt="2022-12-05T08:37:42.406" v="3" actId="6549"/>
          <ac:spMkLst>
            <pc:docMk/>
            <pc:sldMk cId="4283377759" sldId="296"/>
            <ac:spMk id="3" creationId="{D076C53A-17A8-4CE4-B361-2DFBEB0F78CB}"/>
          </ac:spMkLst>
        </pc:spChg>
        <pc:spChg chg="add mod">
          <ac:chgData name="Peter Spáč" userId="2e8d26cd-55d7-4d78-8227-1866407259d9" providerId="ADAL" clId="{0F1A792C-5318-44A3-96E6-14B43C43499F}" dt="2022-12-05T08:37:59.955" v="30" actId="20577"/>
          <ac:spMkLst>
            <pc:docMk/>
            <pc:sldMk cId="4283377759" sldId="296"/>
            <ac:spMk id="5" creationId="{233C786B-6E25-4A86-A9A3-335BE2F1E7E0}"/>
          </ac:spMkLst>
        </pc:spChg>
        <pc:picChg chg="mod">
          <ac:chgData name="Peter Spáč" userId="2e8d26cd-55d7-4d78-8227-1866407259d9" providerId="ADAL" clId="{0F1A792C-5318-44A3-96E6-14B43C43499F}" dt="2022-12-05T08:37:38.665" v="2" actId="1076"/>
          <ac:picMkLst>
            <pc:docMk/>
            <pc:sldMk cId="4283377759" sldId="296"/>
            <ac:picMk id="4" creationId="{470393A6-95E9-43E4-9AFD-25F4EF9ABE23}"/>
          </ac:picMkLst>
        </pc:picChg>
        <pc:picChg chg="del">
          <ac:chgData name="Peter Spáč" userId="2e8d26cd-55d7-4d78-8227-1866407259d9" providerId="ADAL" clId="{0F1A792C-5318-44A3-96E6-14B43C43499F}" dt="2022-12-05T08:37:34.383" v="1" actId="478"/>
          <ac:picMkLst>
            <pc:docMk/>
            <pc:sldMk cId="4283377759" sldId="296"/>
            <ac:picMk id="6" creationId="{A2109714-25B0-49B5-BF59-5090D1DF289C}"/>
          </ac:picMkLst>
        </pc:picChg>
      </pc:sldChg>
      <pc:sldChg chg="add">
        <pc:chgData name="Peter Spáč" userId="2e8d26cd-55d7-4d78-8227-1866407259d9" providerId="ADAL" clId="{0F1A792C-5318-44A3-96E6-14B43C43499F}" dt="2022-12-05T08:50:57.791" v="37"/>
        <pc:sldMkLst>
          <pc:docMk/>
          <pc:sldMk cId="848171315" sldId="298"/>
        </pc:sldMkLst>
      </pc:sldChg>
      <pc:sldChg chg="add del">
        <pc:chgData name="Peter Spáč" userId="2e8d26cd-55d7-4d78-8227-1866407259d9" providerId="ADAL" clId="{0F1A792C-5318-44A3-96E6-14B43C43499F}" dt="2022-12-05T08:50:57.781" v="36"/>
        <pc:sldMkLst>
          <pc:docMk/>
          <pc:sldMk cId="1673232564" sldId="29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AB9C4-1919-4FFF-BC5F-E046CEFDC593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3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21. 12. 2023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Regression Analysis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December </a:t>
            </a:r>
            <a:r>
              <a:rPr lang="sk-SK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turnout in local elections affected by town population?</a:t>
            </a:r>
          </a:p>
          <a:p>
            <a:endParaRPr lang="en-US" dirty="0"/>
          </a:p>
          <a:p>
            <a:r>
              <a:rPr lang="en-US" dirty="0"/>
              <a:t>Hypothesis: Turnout decreases as population increases</a:t>
            </a:r>
          </a:p>
          <a:p>
            <a:r>
              <a:rPr lang="en-US" dirty="0"/>
              <a:t>Null hypotheses: There is no relation between population size and turnout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/>
          <a:lstStyle/>
          <a:p>
            <a:r>
              <a:rPr lang="en-US" dirty="0"/>
              <a:t>Model Summary:</a:t>
            </a:r>
          </a:p>
          <a:p>
            <a:pPr lvl="1"/>
            <a:r>
              <a:rPr lang="en-US" dirty="0"/>
              <a:t>Our model explains 7 per cent (0,07 * 100) of variance of dependent variable</a:t>
            </a:r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5800643-FE02-4C60-9A14-905C1FA87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21" y="886535"/>
            <a:ext cx="4693519" cy="1461526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F1E0C3DA-D6A0-48DE-9063-C304E18F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46" y="566810"/>
            <a:ext cx="5873933" cy="21009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2873580" y="1153334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0783828" y="1013503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/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 the turnout in local election is predicted as 60.8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9B956D-A8CD-456A-83E9-532CB37D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78" y="75611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920355" y="1268028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8"/>
            <a:ext cx="10515600" cy="4095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is measured in thousands of people</a:t>
            </a:r>
            <a:r>
              <a:rPr lang="sk-SK" dirty="0"/>
              <a:t> (</a:t>
            </a:r>
            <a:r>
              <a:rPr lang="en-GB" dirty="0"/>
              <a:t>one unit </a:t>
            </a:r>
            <a:r>
              <a:rPr lang="sk-SK" dirty="0"/>
              <a:t>= 1,000 </a:t>
            </a:r>
            <a:r>
              <a:rPr lang="en-GB" dirty="0"/>
              <a:t>people</a:t>
            </a:r>
            <a:r>
              <a:rPr lang="sk-SK" dirty="0"/>
              <a:t>)</a:t>
            </a:r>
            <a:endParaRPr lang="en-US" dirty="0"/>
          </a:p>
          <a:p>
            <a:pPr lvl="1"/>
            <a:r>
              <a:rPr lang="en-US" dirty="0"/>
              <a:t>Interpretation – for each thousand people living in a town the turnout drops by 0.591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3B60437-D219-404F-AC0F-DBDAB402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84" y="75612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807234" y="1579112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5E7CD55-7567-422A-9D17-5674CEB4C6C8}"/>
              </a:ext>
            </a:extLst>
          </p:cNvPr>
          <p:cNvSpPr/>
          <p:nvPr/>
        </p:nvSpPr>
        <p:spPr>
          <a:xfrm>
            <a:off x="9030035" y="1579111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8716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Turnout = 60.8 </a:t>
            </a:r>
            <a:r>
              <a:rPr lang="sk-SK" dirty="0"/>
              <a:t>+</a:t>
            </a:r>
            <a:r>
              <a:rPr lang="en-US" dirty="0"/>
              <a:t> 0.591*</a:t>
            </a:r>
            <a:r>
              <a:rPr lang="en-US" dirty="0" err="1"/>
              <a:t>Population_th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770176"/>
              </p:ext>
            </p:extLst>
          </p:nvPr>
        </p:nvGraphicFramePr>
        <p:xfrm>
          <a:off x="763570" y="3924779"/>
          <a:ext cx="105902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 in thousands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60.8 - 0.591*25 = 60.8 - 14.775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turnout in local elections affected by town population, the local financial situation and whether there is a true competition?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variables: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  <a:p>
            <a:pPr lvl="1"/>
            <a:r>
              <a:rPr lang="en-US" dirty="0" err="1"/>
              <a:t>Fin_Index</a:t>
            </a:r>
            <a:r>
              <a:rPr lang="en-US" dirty="0"/>
              <a:t> – indicator of financial situation in town (</a:t>
            </a:r>
            <a:r>
              <a:rPr lang="sk-SK" dirty="0"/>
              <a:t>0</a:t>
            </a:r>
            <a:r>
              <a:rPr lang="en-US" dirty="0"/>
              <a:t>-6; </a:t>
            </a:r>
            <a:r>
              <a:rPr lang="sk-SK" dirty="0"/>
              <a:t>0</a:t>
            </a:r>
            <a:r>
              <a:rPr lang="en-US" dirty="0"/>
              <a:t> = worst, 6 = best) (scale)</a:t>
            </a:r>
          </a:p>
          <a:p>
            <a:pPr lvl="1"/>
            <a:r>
              <a:rPr lang="en-US" dirty="0"/>
              <a:t>Competition – 1 for at least two competitors or 0 for only one competitor (binary)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r>
              <a:rPr lang="en-US" dirty="0"/>
              <a:t>Because we have more than one IV:</a:t>
            </a:r>
          </a:p>
          <a:p>
            <a:pPr lvl="1"/>
            <a:r>
              <a:rPr lang="en-US" dirty="0"/>
              <a:t>Statistics &gt; Collinearity Diagnostics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854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explains 45.5 per cent of variance of dependent variable</a:t>
            </a:r>
          </a:p>
          <a:p>
            <a:r>
              <a:rPr lang="en-US" dirty="0"/>
              <a:t>Substantial improvement compared to model that included only one independent variable</a:t>
            </a:r>
          </a:p>
          <a:p>
            <a:endParaRPr lang="en-US" dirty="0"/>
          </a:p>
          <a:p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31FC35-8F09-4024-917B-97387480E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41" y="622257"/>
            <a:ext cx="5342290" cy="186642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6470A44A-5F73-4319-A6E1-9B8FE9CB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98" y="424500"/>
            <a:ext cx="6034600" cy="2158443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82566" y="950101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36146" y="950101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38041"/>
            <a:ext cx="10515600" cy="28681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population, financial index of 0 and with no competition the turnout in local election is predicted as 55.569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55.569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07" y="219057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251889" y="1270239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Analysis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techniques with the same aim</a:t>
            </a:r>
          </a:p>
          <a:p>
            <a:endParaRPr lang="en-US" dirty="0"/>
          </a:p>
          <a:p>
            <a:r>
              <a:rPr lang="en-US" dirty="0"/>
              <a:t>Identification of effects of one or more IVs on DV</a:t>
            </a:r>
          </a:p>
          <a:p>
            <a:endParaRPr lang="en-US" dirty="0"/>
          </a:p>
          <a:p>
            <a:r>
              <a:rPr lang="en-US" dirty="0"/>
              <a:t>What it allows:</a:t>
            </a:r>
          </a:p>
          <a:p>
            <a:pPr lvl="1"/>
            <a:r>
              <a:rPr lang="en-US" dirty="0"/>
              <a:t>Identify effect of each independent variable</a:t>
            </a:r>
          </a:p>
          <a:p>
            <a:pPr lvl="1"/>
            <a:r>
              <a:rPr lang="en-US" dirty="0"/>
              <a:t>Control of effects of other independent/control variables</a:t>
            </a:r>
          </a:p>
          <a:p>
            <a:pPr lvl="1"/>
            <a:r>
              <a:rPr lang="en-US" dirty="0"/>
              <a:t>Predict values of DV based on specific values of IVs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0.77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Fin_Index</a:t>
            </a:r>
            <a:r>
              <a:rPr lang="en-US" dirty="0"/>
              <a:t> is measured on a scale from </a:t>
            </a:r>
            <a:r>
              <a:rPr lang="sk-SK" dirty="0"/>
              <a:t>0 </a:t>
            </a:r>
            <a:r>
              <a:rPr lang="en-US" dirty="0"/>
              <a:t> to 6</a:t>
            </a:r>
          </a:p>
          <a:p>
            <a:pPr lvl="1"/>
            <a:r>
              <a:rPr lang="en-US" dirty="0"/>
              <a:t>Interpretation – for each increase on the financial scale by one the turnout drops by 1.382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972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/>
              <a:t>Competition</a:t>
            </a:r>
            <a:r>
              <a:rPr lang="en-US" dirty="0"/>
              <a:t> is a binary variable (0 = no competition; 1 = at least two candidates)</a:t>
            </a:r>
          </a:p>
          <a:p>
            <a:pPr lvl="1"/>
            <a:r>
              <a:rPr lang="en-US" dirty="0"/>
              <a:t>Interpretation – if there is a competition, the turnout in town increases by 17.995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0181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789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Unstandardized B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 v. Binary Variables</a:t>
            </a:r>
          </a:p>
          <a:p>
            <a:endParaRPr lang="en-US" dirty="0"/>
          </a:p>
          <a:p>
            <a:r>
              <a:rPr lang="en-US" dirty="0"/>
              <a:t>Same definition for scale and binary variables: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endParaRPr lang="en-US" dirty="0"/>
          </a:p>
          <a:p>
            <a:r>
              <a:rPr lang="en-US" dirty="0"/>
              <a:t>Binary (dummy) variables have only two values – 0 and 1</a:t>
            </a:r>
          </a:p>
          <a:p>
            <a:pPr lvl="1"/>
            <a:r>
              <a:rPr lang="en-US" dirty="0"/>
              <a:t>Unlike scale variables, there is only one possible increase by one unit</a:t>
            </a:r>
          </a:p>
          <a:p>
            <a:pPr lvl="1"/>
            <a:r>
              <a:rPr lang="en-US" dirty="0"/>
              <a:t>The estimated effect is thus completely exhausted by this one increase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Competition:</a:t>
            </a:r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anose="05000000000000000000" pitchFamily="2" charset="2"/>
              </a:rPr>
              <a:t>– no competition (only one candidate)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 – competition (at least two candidates)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Shift from 0 to 1 means that towns with competition are predicted to have a nearly 18 percentage points higher turnout than towns without competition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en-US" b="1" dirty="0" err="1"/>
              <a:t>Population_th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Shift of population from 1 thousand to 2 thousand leads to drop of turnout by 0.77 percentage points</a:t>
            </a:r>
          </a:p>
          <a:p>
            <a:pPr lvl="1"/>
            <a:r>
              <a:rPr lang="en-US" dirty="0"/>
              <a:t>Shift of population from 1 thousand to 5 thousand leads to drop of turnout by 3.08 percentage points (4 times decrease of 0.77)</a:t>
            </a:r>
          </a:p>
          <a:p>
            <a:pPr lvl="1"/>
            <a:r>
              <a:rPr lang="en-US" dirty="0"/>
              <a:t>Shift of population from 5 thousand to 12 thousand leads to drop of turnout by 5.39 percentage points (7 times decrease of 0.77)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162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Beta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information about importance of independent variables</a:t>
            </a:r>
          </a:p>
          <a:p>
            <a:endParaRPr lang="en-US" dirty="0"/>
          </a:p>
          <a:p>
            <a:r>
              <a:rPr lang="en-US" dirty="0"/>
              <a:t>Measured in standard deviation units </a:t>
            </a:r>
            <a:r>
              <a:rPr lang="en-US" dirty="0">
                <a:sym typeface="Wingdings" panose="05000000000000000000" pitchFamily="2" charset="2"/>
              </a:rPr>
              <a:t> allow to easily compare the IVs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Higher distance from zero (both positive and negative) indicates higher importance of the independent variables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Results show that Competition is the most important predictor of all three independent variables</a:t>
            </a:r>
          </a:p>
          <a:p>
            <a:endParaRPr lang="en-US" dirty="0"/>
          </a:p>
          <a:p>
            <a:r>
              <a:rPr lang="en-US" dirty="0" err="1"/>
              <a:t>Population_th</a:t>
            </a:r>
            <a:r>
              <a:rPr lang="en-US" dirty="0"/>
              <a:t> is less important and </a:t>
            </a:r>
            <a:r>
              <a:rPr lang="en-US" dirty="0" err="1"/>
              <a:t>Fin_Index</a:t>
            </a:r>
            <a:r>
              <a:rPr lang="en-US" dirty="0"/>
              <a:t> is the least important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6244033" y="154363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6244033" y="1819333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6244032" y="206600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226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</a:t>
            </a:r>
            <a:r>
              <a:rPr lang="en-US" sz="2400" dirty="0">
                <a:highlight>
                  <a:srgbClr val="FFFF00"/>
                </a:highlight>
              </a:rPr>
              <a:t>b</a:t>
            </a:r>
            <a:r>
              <a:rPr lang="en-US" sz="2400" baseline="-25000" dirty="0">
                <a:highlight>
                  <a:srgbClr val="FFFF00"/>
                </a:highlight>
              </a:rPr>
              <a:t>0</a:t>
            </a:r>
            <a:r>
              <a:rPr lang="en-US" sz="2400" dirty="0"/>
              <a:t>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1</a:t>
            </a:r>
            <a:r>
              <a:rPr lang="en-US" sz="2400" dirty="0"/>
              <a:t>*x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2</a:t>
            </a:r>
            <a:r>
              <a:rPr lang="en-US" sz="2400" dirty="0"/>
              <a:t>*y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3</a:t>
            </a:r>
            <a:r>
              <a:rPr lang="en-US" sz="2400" dirty="0"/>
              <a:t>*z</a:t>
            </a:r>
          </a:p>
          <a:p>
            <a:r>
              <a:rPr lang="en-US" sz="2400" dirty="0"/>
              <a:t>Turnout = 55.569 – 0.77*</a:t>
            </a:r>
            <a:r>
              <a:rPr lang="en-US" sz="2400" dirty="0" err="1"/>
              <a:t>Population_th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+ 17.995*Competition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07839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851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88896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Assumptions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– cases with extreme values</a:t>
            </a:r>
          </a:p>
          <a:p>
            <a:r>
              <a:rPr lang="en-US" dirty="0"/>
              <a:t>Collinearity – association between independent variables</a:t>
            </a:r>
          </a:p>
          <a:p>
            <a:endParaRPr lang="en-US" dirty="0"/>
          </a:p>
          <a:p>
            <a:r>
              <a:rPr lang="en-US" dirty="0"/>
              <a:t>How to do that:</a:t>
            </a:r>
          </a:p>
          <a:p>
            <a:pPr lvl="1"/>
            <a:r>
              <a:rPr lang="en-US" dirty="0"/>
              <a:t>Analyze &gt; Regression &gt; Linear</a:t>
            </a:r>
          </a:p>
          <a:p>
            <a:pPr lvl="1"/>
            <a:r>
              <a:rPr lang="en-US" dirty="0"/>
              <a:t>Statistics &gt; Collinearity diagnostics + </a:t>
            </a:r>
            <a:r>
              <a:rPr lang="en-US" dirty="0" err="1"/>
              <a:t>casewise</a:t>
            </a:r>
            <a:r>
              <a:rPr lang="en-US" dirty="0"/>
              <a:t> diagnostics (2.5)</a:t>
            </a:r>
          </a:p>
        </p:txBody>
      </p:sp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en-US" dirty="0"/>
              <a:t>VIF above 5 (10) or Tolerance below 0.2 (0.1) constitutes a problem</a:t>
            </a:r>
          </a:p>
          <a:p>
            <a:r>
              <a:rPr lang="en-US" dirty="0"/>
              <a:t>Solution – more models or dropping one of the variables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70393A6-95E9-43E4-9AFD-25F4EF9AB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431" y="1607083"/>
            <a:ext cx="7837874" cy="2348008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233C786B-6E25-4A86-A9A3-335BE2F1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Collinearity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Regression?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 depends on your dependent variable</a:t>
            </a:r>
          </a:p>
          <a:p>
            <a:endParaRPr lang="en-US" dirty="0"/>
          </a:p>
          <a:p>
            <a:r>
              <a:rPr lang="en-US" dirty="0"/>
              <a:t>Linear (OLS) regression:</a:t>
            </a:r>
          </a:p>
          <a:p>
            <a:pPr lvl="1"/>
            <a:r>
              <a:rPr lang="en-US" dirty="0"/>
              <a:t>Scale variable (or long ordinal)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Binary variable (0/1) – binary logistic regression</a:t>
            </a:r>
          </a:p>
          <a:p>
            <a:pPr lvl="1"/>
            <a:r>
              <a:rPr lang="en-US" dirty="0"/>
              <a:t>Nominal (0/1/2/3) – multinomial logistic regression</a:t>
            </a:r>
          </a:p>
          <a:p>
            <a:endParaRPr lang="en-US" dirty="0"/>
          </a:p>
          <a:p>
            <a:r>
              <a:rPr lang="en-US" dirty="0"/>
              <a:t>No limits on independent variables (all types allowed)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2FFF0-4B67-435E-8963-4F85F907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should contain up to:</a:t>
            </a:r>
          </a:p>
          <a:p>
            <a:pPr lvl="1"/>
            <a:r>
              <a:rPr lang="en-US" dirty="0"/>
              <a:t>5 % of cases with residual above 2 (below -2)</a:t>
            </a:r>
          </a:p>
          <a:p>
            <a:pPr lvl="1"/>
            <a:r>
              <a:rPr lang="en-US" dirty="0"/>
              <a:t>1 % of cases with residual above 2.5 (below -2.5)</a:t>
            </a:r>
          </a:p>
          <a:p>
            <a:endParaRPr lang="en-US" dirty="0"/>
          </a:p>
          <a:p>
            <a:r>
              <a:rPr lang="en-US" dirty="0"/>
              <a:t>If we find outliers we can rerun the model without these cases and compare whether the results change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regression:</a:t>
            </a:r>
          </a:p>
          <a:p>
            <a:pPr lvl="1"/>
            <a:r>
              <a:rPr lang="en-US" dirty="0"/>
              <a:t>How do age, gender and education affect income of people?</a:t>
            </a:r>
          </a:p>
          <a:p>
            <a:pPr lvl="1"/>
            <a:r>
              <a:rPr lang="en-US" dirty="0"/>
              <a:t>Does attendance on lectures increase % amount of obtained points in your courses?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Do men have higher chances to end up in jail than women?</a:t>
            </a:r>
          </a:p>
          <a:p>
            <a:pPr lvl="1"/>
            <a:r>
              <a:rPr lang="en-US" dirty="0"/>
              <a:t>Does attendance on lectures increase your chances to pass the course?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Regression - Requirements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Dependent variable:</a:t>
            </a:r>
          </a:p>
          <a:p>
            <a:pPr lvl="1"/>
            <a:r>
              <a:rPr lang="en-US" dirty="0"/>
              <a:t>Exactly one variable</a:t>
            </a:r>
            <a:endParaRPr lang="sk-SK" dirty="0"/>
          </a:p>
          <a:p>
            <a:pPr lvl="1"/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One or more variables, all types without limits</a:t>
            </a:r>
          </a:p>
          <a:p>
            <a:endParaRPr lang="en-US" dirty="0"/>
          </a:p>
          <a:p>
            <a:r>
              <a:rPr lang="en-US" dirty="0"/>
              <a:t>Some further requirements:</a:t>
            </a:r>
          </a:p>
          <a:p>
            <a:pPr lvl="1"/>
            <a:r>
              <a:rPr lang="en-US" dirty="0"/>
              <a:t>Independence of observations</a:t>
            </a:r>
          </a:p>
          <a:p>
            <a:pPr lvl="1"/>
            <a:r>
              <a:rPr lang="en-US" dirty="0"/>
              <a:t>No collinearity between independent variables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C07D8-4D0E-4478-870D-8B803FC2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OLS Regression about?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978546-D8DC-41CD-886A-EADDE95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Basically, it is about searching for ideal lines that best describe the relationship between independent and dependent variable</a:t>
            </a:r>
          </a:p>
          <a:p>
            <a:endParaRPr lang="en-US" dirty="0"/>
          </a:p>
          <a:p>
            <a:r>
              <a:rPr lang="en-US" dirty="0"/>
              <a:t>The best line is the one that is the least inaccurate of all possible lines</a:t>
            </a:r>
          </a:p>
          <a:p>
            <a:endParaRPr lang="en-US" dirty="0"/>
          </a:p>
          <a:p>
            <a:r>
              <a:rPr lang="en-US" dirty="0"/>
              <a:t>Accuracy measured using sum of squares of vertical differences between predicted and observed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688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square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information about the overall fit of the model</a:t>
            </a:r>
          </a:p>
          <a:p>
            <a:r>
              <a:rPr lang="en-US" dirty="0"/>
              <a:t>How well our model (= our IVs) explains the dependent variable</a:t>
            </a:r>
          </a:p>
          <a:p>
            <a:r>
              <a:rPr lang="en-US" dirty="0"/>
              <a:t>Comparison of improvement of regression line compared to mean</a:t>
            </a:r>
          </a:p>
          <a:p>
            <a:endParaRPr lang="en-US" dirty="0"/>
          </a:p>
          <a:p>
            <a:r>
              <a:rPr lang="en-US" dirty="0"/>
              <a:t>Ranges from 0 to 1 (zero to hundred per cent)</a:t>
            </a:r>
          </a:p>
          <a:p>
            <a:endParaRPr lang="en-US" dirty="0"/>
          </a:p>
          <a:p>
            <a:r>
              <a:rPr lang="en-US" dirty="0"/>
              <a:t>Show how much of the variance of dependent variable we are able to explain using our set of independent variables</a:t>
            </a:r>
          </a:p>
          <a:p>
            <a:r>
              <a:rPr lang="en-US" dirty="0"/>
              <a:t>Use Adjusted R square to control for inflation of number of IVs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331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 of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 estimates:</a:t>
            </a:r>
          </a:p>
          <a:p>
            <a:pPr lvl="1"/>
            <a:r>
              <a:rPr lang="en-US" dirty="0"/>
              <a:t>Intercept</a:t>
            </a:r>
          </a:p>
          <a:p>
            <a:pPr lvl="1"/>
            <a:r>
              <a:rPr lang="en-US" dirty="0"/>
              <a:t>Effects of each independent variable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stands for predicted value of dependent variable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stands for intercept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en-US" dirty="0"/>
              <a:t>etc. stand for slopes of independent variables </a:t>
            </a:r>
            <a:r>
              <a:rPr lang="en-US" b="1" i="1" dirty="0"/>
              <a:t>x, y, z</a:t>
            </a:r>
            <a:r>
              <a:rPr lang="en-US" dirty="0"/>
              <a:t> etc.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11226</TotalTime>
  <Words>1829</Words>
  <Application>Microsoft Office PowerPoint</Application>
  <PresentationFormat>Širokouhlá</PresentationFormat>
  <Paragraphs>283</Paragraphs>
  <Slides>30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Motív Office</vt:lpstr>
      <vt:lpstr>Regression Analysis</vt:lpstr>
      <vt:lpstr>Regression Analysis</vt:lpstr>
      <vt:lpstr>Which Regression?</vt:lpstr>
      <vt:lpstr>Examples</vt:lpstr>
      <vt:lpstr>OLS Regression - Requirements</vt:lpstr>
      <vt:lpstr>What is OLS Regression about?</vt:lpstr>
      <vt:lpstr>Prezentácia programu PowerPoint</vt:lpstr>
      <vt:lpstr>R square</vt:lpstr>
      <vt:lpstr>The Outcomes of OLS Regression</vt:lpstr>
      <vt:lpstr>Example</vt:lpstr>
      <vt:lpstr>How to Perform the OLS Regression</vt:lpstr>
      <vt:lpstr>Prezentácia programu PowerPoint</vt:lpstr>
      <vt:lpstr>Prezentácia programu PowerPoint</vt:lpstr>
      <vt:lpstr>Prezentácia programu PowerPoint</vt:lpstr>
      <vt:lpstr>Predictions Based on Results</vt:lpstr>
      <vt:lpstr>Example 2</vt:lpstr>
      <vt:lpstr>How to Perform the OLS Regression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Unstandardized B Coefficient</vt:lpstr>
      <vt:lpstr>Prezentácia programu PowerPoint</vt:lpstr>
      <vt:lpstr>Standardized Beta Coefficient</vt:lpstr>
      <vt:lpstr>Prezentácia programu PowerPoint</vt:lpstr>
      <vt:lpstr>Predictions Based on Results</vt:lpstr>
      <vt:lpstr>Control of Assumptions</vt:lpstr>
      <vt:lpstr>Collinearity</vt:lpstr>
      <vt:lpstr>Outliers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228</cp:revision>
  <dcterms:created xsi:type="dcterms:W3CDTF">2019-09-18T08:38:58Z</dcterms:created>
  <dcterms:modified xsi:type="dcterms:W3CDTF">2023-12-21T12:30:37Z</dcterms:modified>
</cp:coreProperties>
</file>