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7" r:id="rId2"/>
    <p:sldId id="438" r:id="rId3"/>
    <p:sldId id="442" r:id="rId4"/>
    <p:sldId id="439" r:id="rId5"/>
    <p:sldId id="440" r:id="rId6"/>
    <p:sldId id="44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uni Bold" panose="020B0604020202020204" charset="0"/>
      <p:regular r:id="rId13"/>
      <p:bold r:id="rId1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2D45C"/>
    <a:srgbClr val="4BC8FF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9"/>
    <p:restoredTop sz="94719"/>
  </p:normalViewPr>
  <p:slideViewPr>
    <p:cSldViewPr snapToGrid="0" snapToObjects="1">
      <p:cViewPr varScale="1">
        <p:scale>
          <a:sx n="153" d="100"/>
          <a:sy n="153" d="100"/>
        </p:scale>
        <p:origin x="8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Foltýnek" userId="e0e7ce6bdc1ef62e" providerId="LiveId" clId="{09B80CBA-AEDF-48D4-9158-54C05130EFB7}"/>
    <pc:docChg chg="modSld">
      <pc:chgData name="Tomáš Foltýnek" userId="e0e7ce6bdc1ef62e" providerId="LiveId" clId="{09B80CBA-AEDF-48D4-9158-54C05130EFB7}" dt="2023-10-05T12:58:03.827" v="57" actId="20577"/>
      <pc:docMkLst>
        <pc:docMk/>
      </pc:docMkLst>
      <pc:sldChg chg="modSp mod">
        <pc:chgData name="Tomáš Foltýnek" userId="e0e7ce6bdc1ef62e" providerId="LiveId" clId="{09B80CBA-AEDF-48D4-9158-54C05130EFB7}" dt="2023-10-05T12:58:03.827" v="57" actId="20577"/>
        <pc:sldMkLst>
          <pc:docMk/>
          <pc:sldMk cId="2103383322" sldId="257"/>
        </pc:sldMkLst>
        <pc:spChg chg="mod">
          <ac:chgData name="Tomáš Foltýnek" userId="e0e7ce6bdc1ef62e" providerId="LiveId" clId="{09B80CBA-AEDF-48D4-9158-54C05130EFB7}" dt="2023-10-05T12:58:03.827" v="57" actId="20577"/>
          <ac:spMkLst>
            <pc:docMk/>
            <pc:sldMk cId="2103383322" sldId="257"/>
            <ac:spMk id="3" creationId="{8B978E3C-7EAE-4942-BA07-E698111E5E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06A-D04C-4DCC-BF4E-4D3E9E88732A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56A-029A-4088-9405-F16CBA0EA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/>
              <a:t>Zde bude hlavní nadpis prezentace.</a:t>
            </a:r>
            <a:br>
              <a:rPr lang="cs-CZ"/>
            </a:b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#</a:t>
            </a:r>
            <a:r>
              <a:rPr lang="cs-CZ" err="1"/>
              <a:t>Hastag</a:t>
            </a:r>
            <a:r>
              <a:rPr lang="cs-CZ"/>
              <a:t> Konference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F4EED4B-4BA5-7742-A836-7E632C776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182" y="682892"/>
            <a:ext cx="1715017" cy="11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/>
              <a:t>Zde bude nadpis nové kapitoly</a:t>
            </a:r>
            <a:br>
              <a:rPr lang="cs-CZ"/>
            </a:br>
            <a:endParaRPr lang="cs-CZ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9285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#</a:t>
            </a:r>
            <a:r>
              <a:rPr lang="cs-CZ" err="1"/>
              <a:t>Hastag</a:t>
            </a:r>
            <a:r>
              <a:rPr lang="cs-CZ"/>
              <a:t> Konference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9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#</a:t>
            </a:r>
            <a:r>
              <a:rPr lang="cs-CZ" err="1"/>
              <a:t>Hastag</a:t>
            </a:r>
            <a:r>
              <a:rPr lang="cs-CZ"/>
              <a:t> Konference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1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#</a:t>
            </a:r>
            <a:r>
              <a:rPr lang="cs-CZ" err="1"/>
              <a:t>Hastag</a:t>
            </a:r>
            <a:r>
              <a:rPr lang="cs-CZ"/>
              <a:t> Konference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8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#</a:t>
            </a:r>
            <a:r>
              <a:rPr lang="cs-CZ" err="1"/>
              <a:t>Hastag</a:t>
            </a:r>
            <a:r>
              <a:rPr lang="cs-CZ"/>
              <a:t> Konference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#</a:t>
            </a:r>
            <a:r>
              <a:rPr lang="cs-CZ" err="1"/>
              <a:t>Hastag</a:t>
            </a:r>
            <a:r>
              <a:rPr lang="cs-CZ"/>
              <a:t> Konference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7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F05DAA2-6E2D-0A42-BFF1-955AE5C2F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r>
              <a:rPr lang="cs-CZ"/>
              <a:t>#Hastag Konference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2" r:id="rId4"/>
    <p:sldLayoutId id="2147483660" r:id="rId5"/>
    <p:sldLayoutId id="2147483653" r:id="rId6"/>
    <p:sldLayoutId id="2147483663" r:id="rId7"/>
    <p:sldLayoutId id="2147483661" r:id="rId8"/>
    <p:sldLayoutId id="21474836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nka@fss.muni.cz" TargetMode="External"/><Relationship Id="rId2" Type="http://schemas.openxmlformats.org/officeDocument/2006/relationships/hyperlink" Target="mailto:foltynek@fi.muni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C967B-9A5D-2249-9F0F-7D947C1D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865673"/>
            <a:ext cx="9097077" cy="1309512"/>
          </a:xfrm>
        </p:spPr>
        <p:txBody>
          <a:bodyPr/>
          <a:lstStyle/>
          <a:p>
            <a:r>
              <a:rPr lang="cs-CZ" dirty="0"/>
              <a:t>CORE103: Akademická etika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78E3C-7EAE-4942-BA07-E698111E5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Mgr. Tomáš Foltýnek, Ph.D.		</a:t>
            </a:r>
            <a:r>
              <a:rPr lang="cs-CZ" dirty="0">
                <a:hlinkClick r:id="rId2"/>
              </a:rPr>
              <a:t>foltynek@fi.muni.cz</a:t>
            </a:r>
            <a:endParaRPr lang="cs-CZ" dirty="0"/>
          </a:p>
          <a:p>
            <a:r>
              <a:rPr lang="cs-CZ" dirty="0"/>
              <a:t>Doc. Mgr. Bohuslav </a:t>
            </a:r>
            <a:r>
              <a:rPr lang="cs-CZ" dirty="0" err="1"/>
              <a:t>Binka</a:t>
            </a:r>
            <a:r>
              <a:rPr lang="cs-CZ" dirty="0"/>
              <a:t>, Ph.D.	</a:t>
            </a:r>
            <a:r>
              <a:rPr lang="cs-CZ" dirty="0">
                <a:hlinkClick r:id="rId3"/>
              </a:rPr>
              <a:t>binka@fss.muni.cz</a:t>
            </a:r>
            <a:r>
              <a:rPr lang="cs-CZ" dirty="0"/>
              <a:t> 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B49109-7820-2A4D-BC20-C812546088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38B4CD-23AE-A446-8EEB-8A94170CC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38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20B1-2FC9-A348-0D7B-32643682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Dilemma Game: Koupit si autorství?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C911B-663F-F81A-19A9-118449715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Jsem začínající lékař v Číně. Abych získal atestaci, potřebuji mít aspoň 1 vědecký článek. Na psaní ale nemám čas, pacientů je moc a sloužím hodně přesčasů. 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Všichni vědí, že tento požadavek je nesmyslný, ale systém je zkrátka takový.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Kolega mi nabídl, že mě za peníze připíše jako spoluautora k jeho studii, prý se to takhle běžně dělá.</a:t>
            </a:r>
          </a:p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Co mám udělat?</a:t>
            </a:r>
          </a:p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b="0" dirty="0">
              <a:effectLst/>
            </a:endParaRP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Přijmu nabídku od kolegy, hlavně ať mám ten článek a můžu se atestovat</a:t>
            </a:r>
            <a:endParaRPr lang="cs-CZ" sz="3600" b="0" dirty="0">
              <a:effectLst/>
            </a:endParaRP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Nabídku 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kolegy nepřijmu a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raději si nechám článek napsat od specializované firmy</a:t>
            </a:r>
            <a:endParaRPr lang="cs-CZ" sz="3600" b="0" dirty="0">
              <a:effectLst/>
            </a:endParaRP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Zruším některé plánované operace, abych měl čas napsat vlastní článek</a:t>
            </a:r>
            <a:endParaRPr lang="cs-CZ" sz="3600" b="0" dirty="0">
              <a:effectLst/>
            </a:endParaRP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Nahlásím primářovi, že kolega takto prodává spoluautorství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2C471-51A6-09F1-E571-387054886A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CORE103: Akademická etika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D1A9-AA5F-7A14-B58C-A7DD9C52E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36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21FC-31B6-EE44-F707-BA8CB7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Osnova předmětu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D47CE-9739-1459-9658-C5CE8DEAD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21. 9.	Úvod do etických konceptů a nástrojů morálního poznávání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28. 9.	</a:t>
            </a:r>
            <a:r>
              <a:rPr 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Přednáška odpadá – státní svátek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10.	Smysl vědy a vzdělání pro lidskou společnost 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12. 10.	Smysl vědy a vzdělání pro člověka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19. 10.	Jak řešit morální dilemata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26. 10.	Etika při studiu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11.	Zpracování větších projektů a závěrečných prací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9. 11.	Etika vědy a výzkumu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16. 11.	Plagiátorství</a:t>
            </a: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23. 11.	Umělá inteligence a akademická etika (proběhne na KISK FF MU, online)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30. 11.	Zvaná přednáška – prof. Phil Newton, </a:t>
            </a:r>
            <a:r>
              <a:rPr lang="cs-CZ" sz="20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Swansea</a:t>
            </a: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University: </a:t>
            </a:r>
            <a:r>
              <a:rPr lang="cs-CZ" sz="20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Contract</a:t>
            </a: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cheating</a:t>
            </a:r>
            <a:endParaRPr lang="cs-CZ" sz="20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 12.	Profesní etika a etické kodexy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14. 12.	Diskusní večer nad zvolenými etickými dilematy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8817D-3BCD-0E2C-4C4C-B10F91CB08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CORE103: Akademická etika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4C2FB-BD85-7841-F3C4-81A98F1A4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68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9830-A483-40C7-7883-3E93A182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Podmínky ukončení předmětu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7398E-D24E-9184-866A-BDFB7DE8F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 na znalost faktografických částí předmětu a na schopnost zaujmout hodnotový postoj u morálního dilematu a argumentovat pro něj (nutno získat nejméně 60%)</a:t>
            </a:r>
          </a:p>
          <a:p>
            <a:r>
              <a:rPr lang="cs-CZ" dirty="0"/>
              <a:t>Skupinový projekt a jeho prezentace na diskusním večeru (uspokojivá prezentace)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05057-34E7-541B-3CFD-7743EE6F0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CORE103: Akademická etika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53294-C2C2-46B1-6666-0DD654B63A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69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A132-7955-BB57-30D8-B3CA32C8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Skupinový projekt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7319-F449-D1A9-461B-9B34C1F6D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Z" dirty="0"/>
              <a:t>Vytvořte dvou až tříčlenné skupiny</a:t>
            </a:r>
          </a:p>
          <a:p>
            <a:pPr lvl="1"/>
            <a:r>
              <a:rPr lang="en-CZ" dirty="0"/>
              <a:t>Dbejte na pestrost skupiny (různé fakulty…)</a:t>
            </a:r>
          </a:p>
          <a:p>
            <a:pPr lvl="1"/>
            <a:endParaRPr lang="en-CZ" dirty="0"/>
          </a:p>
          <a:p>
            <a:r>
              <a:rPr lang="en-CZ" dirty="0"/>
              <a:t>Zvolte si netriviální morální dilema</a:t>
            </a:r>
          </a:p>
          <a:p>
            <a:pPr lvl="1"/>
            <a:r>
              <a:rPr lang="en-CZ" dirty="0"/>
              <a:t>z akademického či profesního života</a:t>
            </a:r>
          </a:p>
          <a:p>
            <a:pPr lvl="1"/>
            <a:r>
              <a:rPr lang="en-CZ" dirty="0"/>
              <a:t>vaše zkuešnost, proběhlý skandál,…</a:t>
            </a:r>
          </a:p>
          <a:p>
            <a:r>
              <a:rPr lang="en-CZ" dirty="0"/>
              <a:t>Proveďte analýzu dilematu</a:t>
            </a:r>
          </a:p>
          <a:p>
            <a:pPr lvl="1"/>
            <a:r>
              <a:rPr lang="en-CZ" dirty="0"/>
              <a:t>Relevantní kontext, komu vzniká újma, jaké jsou možnosti řešení</a:t>
            </a:r>
          </a:p>
          <a:p>
            <a:pPr lvl="1"/>
            <a:r>
              <a:rPr lang="en-CZ" dirty="0"/>
              <a:t>Zaujměte postoj a připravte si jeho obhajobu</a:t>
            </a:r>
          </a:p>
          <a:p>
            <a:pPr lvl="2"/>
            <a:r>
              <a:rPr lang="en-CZ" dirty="0"/>
              <a:t>není nutná shoda v rámci skupiny</a:t>
            </a:r>
          </a:p>
          <a:p>
            <a:r>
              <a:rPr lang="en-CZ" dirty="0"/>
              <a:t>Na diskusním večeru dilema prezentujte</a:t>
            </a:r>
          </a:p>
          <a:p>
            <a:pPr lvl="1"/>
            <a:r>
              <a:rPr lang="en-CZ" dirty="0"/>
              <a:t>cca 20 minut na skupinu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54CD9-E602-481E-3C77-993EE3DE2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CORE103: Akademická etika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3D487-F8E4-D86B-6791-4048DD5C9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81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F00E-91A3-B6AE-42C6-EDAB21CD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Skupinový projekt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4A650-CA5C-E1BF-3376-6FF550F11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Cílem projektu je rozvinout vaše schopnosti</a:t>
            </a:r>
          </a:p>
          <a:p>
            <a:r>
              <a:rPr lang="cs-CZ" dirty="0"/>
              <a:t>identifikovat a strukturovaně analyzovat morální dilemata</a:t>
            </a:r>
          </a:p>
          <a:p>
            <a:r>
              <a:rPr lang="cs-CZ" dirty="0"/>
              <a:t>debatovat o morálních dilematech</a:t>
            </a:r>
          </a:p>
          <a:p>
            <a:r>
              <a:rPr lang="cs-CZ" dirty="0"/>
              <a:t>porozumět oponentním názorům a dokázat je přijmout, a nebo se s nimi argumentačně vypořádat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Podstatný tedy není produkt, ale proces</a:t>
            </a:r>
          </a:p>
          <a:p>
            <a:r>
              <a:rPr lang="cs-CZ" dirty="0"/>
              <a:t>vaše diskuse v rámci skupiny</a:t>
            </a:r>
          </a:p>
          <a:p>
            <a:r>
              <a:rPr lang="cs-CZ" dirty="0"/>
              <a:t>prezentace spolužákům</a:t>
            </a:r>
          </a:p>
          <a:p>
            <a:r>
              <a:rPr lang="cs-CZ" dirty="0"/>
              <a:t>diskuse s ostatními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990EE-82B6-BF21-2781-78F68EB68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CORE103: Akademická etika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807B7-4AAD-D978-971B-9C9E305E26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1933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60" id="{08314B94-56F2-724E-A0F6-0C21416C2FD1}" vid="{4735374D-FACF-FA4E-A5AC-956B7A41EEA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1420</TotalTime>
  <Words>499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Muni Bold</vt:lpstr>
      <vt:lpstr>Arial</vt:lpstr>
      <vt:lpstr>Motiv Office</vt:lpstr>
      <vt:lpstr>CORE103: Akademická etika</vt:lpstr>
      <vt:lpstr>Dilemma Game: Koupit si autorství?</vt:lpstr>
      <vt:lpstr>Osnova předmětu</vt:lpstr>
      <vt:lpstr>Podmínky ukončení předmětu</vt:lpstr>
      <vt:lpstr>Skupinový projekt</vt:lpstr>
      <vt:lpstr>Skupinový projekt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Foltýnek</dc:creator>
  <cp:lastModifiedBy>Tomáš Foltýnek</cp:lastModifiedBy>
  <cp:revision>9</cp:revision>
  <dcterms:created xsi:type="dcterms:W3CDTF">2022-02-07T11:49:47Z</dcterms:created>
  <dcterms:modified xsi:type="dcterms:W3CDTF">2023-10-05T12:58:15Z</dcterms:modified>
</cp:coreProperties>
</file>