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media/image1.png" ContentType="image/png"/>
  <Override PartName="/ppt/media/image2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sk-SK" sz="1800" spc="-1" strike="noStrike">
                <a:latin typeface="Arial"/>
              </a:rPr>
              <a:t>Click to edit the title text format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://www.cc.com/video-clips/ehvwjx/the-daily-show-with-jon-stewart-inversion-of-the-money-snatchers" TargetMode="External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04000" y="301320"/>
            <a:ext cx="9064080" cy="584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5400" spc="-1" strike="noStrike">
                <a:solidFill>
                  <a:srgbClr val="000000"/>
                </a:solidFill>
                <a:latin typeface="Arial"/>
                <a:ea typeface="DejaVu Sans"/>
              </a:rPr>
              <a:t>Co je to kapitalismus</a:t>
            </a:r>
            <a:endParaRPr b="0" lang="sk-SK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(Neo)Liberální přístup (Friedman: Capitalism and Freedom)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Trh jako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přímý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 prvek svobody: dělba práce → vzájemná závislost: Q: Jak skombinovat vzájemnou závislost s individuální svobodou? Jak koordinovat? A1: Donucení, A2: Dobrovolná kooperace – svobodné soukromé podnikání v ekonomice založené na nýměně → kapitalismus soutěže 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Jelikož domácnost má vždy možnost produkovat přímo pro sebe, nemusí vstupovat do vztahů výmeny, jestli z nich neprofituje“ (s. 20)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(Neo)Liberální přístup (Friedman: Capitalism and Freedom)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Trh je jednoduše směna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Existuje množství prodávajících a kupujících, který se navzájem chrání jeden před druhým (předpoklad neexistence monopolu)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Svobodná ekonomika dává lidem to, co chtějí a ne to, co si nějaká skupina lidí myslí, že chtějí (jako v socialismu: předpoklad absence vlivu reklamy)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(Neo)Liberální přístup (Friedman: Capitalism and Freedom)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Trh jako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nepřímý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 komponent svobody:</a:t>
            </a:r>
            <a:endParaRPr b="0" lang="sk-SK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Decentralizovaný trh eliminuje ekonomickou moc jako zdroj politické moci </a:t>
            </a:r>
            <a:endParaRPr b="0" lang="sk-SK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Množství center ekonomické sily („hodně milionářů“) jsou protiváhou vlády a podporují různé myšlenky jako patroni 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V kapitalistické společnosti stačí přesvědčit pár bohatých lidí pro získaní peněz na rozběh jakékoliv myšlenky“ (oligarchie?)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Marxistický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Kapitalismus je sada konfigurací, asambláží neboli svazků sociálních vztahů a procesů orientovaných kolem systematické reprodukce vztahu ke kapitálu, ale neredukovatelná – ať už logicky nebo historicky – pouze na tento vztah“ (Anievas – Nisancioglu, p. 9)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Neexistuje esence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 nezávislá na jiných prvcích kapitalismu = intersekcionalismus.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Marxistický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Separace pracujících od majetku (výrobních prostředků) = proletarizace = farmáři, kteří pracují na svém poli (tedy vlastní výrobní prostředky) se stávají proletáři (námezdní zaměstnanci)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Výrobní prostředky se koncentrují v několika rukou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Proletáři jsou nuceni pracovat pro někoho jiného trhem - „ekonomickýma prostředkama“ ve feudalismu jsou nuceni násilím - „ne-ekonomickýma prostředkama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Marxistický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Jelikož domácnost má vždy možnost produkovat přímo pro sebe, nemusí vstupovat do vztahů výmeny, jestli z nich neprofituje“ (Friedman, s. 20)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V nekapitalistické společnosti může existovat námezdní práce, v kapitalismu je námezdní práce spojena s jeho zákony fungování – sytémovými imperativy.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Marxistický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Kapitalisté musí prodat svoji produkci na trhu aby měli zisk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Vztah kapitálu a práce (vykořisťování) znamená dolování nadhodnoty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Nadhodnota=zisk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Produkce je motivována ziskem, bez očekávání zisku nedojde k produkci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Marxistický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Soutěž mezi kapitalistami → trvalá akumulace, maximalizace zisku, ↑produktivity práce – je vnucená kapitalistům bez ohledu na kapitalisty a jejich preference (pro sociální odpovědnost) – není to chamtivost, ale systémový imperativ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Marxistický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Tento imperativ vede k technologickému pokroku a trvalému růstu (příklad: Nokia) – snaha o přežití je základem potřeby akumulace prostřednictvým rozšířené reprodukce__ - ↑rozsah produkce → ↓nákladů a ↑zisků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Tvorba tužeb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Reprezentace ekonomického růstu v médiích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Marxistický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První kontradikce kapitalismu: ↑moci kapitálu → ↑zisků, ↓mezd → ↓poptávky, nadprodukce → krize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Obsah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(Neo)liberální přístup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Marxistický přístup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Centristický přístup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Zelený marxistický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Zelená kritika: Druhá kontradikce kapitalismu (absolutní obecný zákon o degradaci ŽP v kapitalismu)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Produkce závisí od surovin zdarma – příroda je drancována a skutečné náklady jsou externalizovány do ní (t.j. znečišťovatel neplatí za znečišťovaní např. vzduchu, nikdo neplatí za klimatickou změnu)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Podhodnocena příroda → vyčerpání zdrojů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Zelený marxistický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Kapitalismus skolabuje (nebo bude ohrožena akumulace kapitálu) protože:</a:t>
            </a:r>
            <a:endParaRPr b="0" lang="sk-SK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1. ŽP bude zničeno (klimatická krize), nebo</a:t>
            </a:r>
            <a:endParaRPr b="0" lang="sk-SK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2. ↑Nákladů na výrobu kvůli ↑cen mizejících surovin nebo ↑potřeby vývoje jejich náhrad, nebo</a:t>
            </a:r>
            <a:endParaRPr b="0" lang="sk-SK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3. Stát požaduje příliš mnoho peněz, aby zamezil kolapsu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Zelený marxistický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Proti-argument: Přírodu lze korektně nacenit (např.: obchod s povolenkama CO2)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Proti-proti-argument: 1. Cena emisí je ve skutečnosti příliš nízká (mohla by být vyšší), 2. Nemůže být vyšší – žádný z top 20 nejšpinavších sektorů by nebyl ziskový, kdyby se všechny environmentální náklady zahrnuli do cen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Centristický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Mnohem blíž k neoliberalismu – kapitalismus musí být regulován aby mohl fungovat, musí být sám od sebe zachráněn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Příklad: Korporátní inverze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k-SK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http://www.cc.com/video-clips/ehvwjx/the-daily-show-with-jon-stewart-inversion-of-the-money-snatchers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Centristický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‘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When does this end … They just want, and want, and want, with no concern...’ 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Překlad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: [Kdy to skončí… Oni jen chtějí a chtějí a chtějí a neberou žádené ohledy…]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Čím se tahle věta liší od marxistické perspektivy?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4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Centristický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Obamova regulace (2016): Proti „sériovým obracečům“ – nehledí na poslední 3 roky po sloučení, aby se definovala velikost zahraniční společnosti – jestli po sloučení původní americká společnost vlastnila nejméně 80 % sloučené firmy, je považována za americkou, jestli 60 %, následují restrikce – Pfizer zrušil svoje slučování  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Obamova regulace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Zamezuje „Vyvádění zisků“ (Matka v zahraničí půjčí peníze americké dceři, daň se obejde prostřednictvím úroku – Obama: úroky [odpočitatelné] se mění na dividendy [neodpočitatelné]</a:t>
            </a:r>
            <a:endParaRPr b="0" lang="sk-SK" sz="3200" spc="-1" strike="noStrike">
              <a:latin typeface="Arial"/>
            </a:endParaRPr>
          </a:p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Protiargument: Je to příliš papírování v hodnotě 15 M$ pre korporace, které musí prokázat, že jejich půjčky jsou pouze půjčky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Obamova regulace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Duben 2017: Trump: tyto regulace „zvýšili daňové břemeno, zamezili ekonomickému růstu…“ Trump nařídil prozkoumání daňové regulace (proti své kampani, ve které chtěl zamezit korporacím aby odcházeli pryč)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Obamova regulace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Říjen 2017: Federální soud v Texasu prohlásil, že Obamova administrativa konala protiprávně (legislativa si vyžadoval čas na okomentování)</a:t>
            </a:r>
            <a:endParaRPr b="0" lang="sk-SK" sz="3200" spc="-1" strike="noStrike">
              <a:latin typeface="Arial"/>
            </a:endParaRPr>
          </a:p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Říjen 2017: Trump zachoval tuto legislativu. Ministr financí: „tyto regulace jsou potřebné proti vyvádění zisků do zahraničí.“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Trumpova daňová reforma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Únor 2018: Trumpova daňová reforma měla zredukovat výhody z relokace korporací snížením daní v USA 35→21 %</a:t>
            </a:r>
            <a:endParaRPr b="0" lang="sk-SK" sz="3200" spc="-1" strike="noStrike">
              <a:latin typeface="Arial"/>
            </a:endParaRPr>
          </a:p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Taky: omezení úrovně do které můžou společnosti odečíst náklady na úroky a podíly ze zisku zaplacené zahraničním partnerům (pro některé korporace daň ↑2-4% pro jiné neutrální)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3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(Neo)Liberální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investování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 peněz s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cíl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em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vydělat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 víc peněz“ (Fulcher)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Sada ekonomických a právních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institucí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, které dělají z výroby pro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zisk základní princip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 ekonomických organizací.“ (Oxford dictionary of world politics)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2018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Říjen 2018: „Americké korporace do velké míry přestaly se sporným slučovaním…“ ALE pořád převádí intelektuální vlastnictví do zahraničí, kde je příjem z něj zdaňováň (65 % hodnoty technologií produkovaných v Irsku bylo z amerických korporací)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2019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Návrat Mylan, Allergan PLC</a:t>
            </a:r>
            <a:endParaRPr b="0" lang="sk-SK" sz="3200" spc="-1" strike="noStrike">
              <a:latin typeface="Arial"/>
            </a:endParaRPr>
          </a:p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Inverze jsou pořád mírně finančně výhodné, ale ne z reputačních důvodů</a:t>
            </a:r>
            <a:endParaRPr b="0" lang="sk-SK" sz="3200" spc="-1" strike="noStrike">
              <a:latin typeface="Arial"/>
            </a:endParaRPr>
          </a:p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Trumpova administrativa odstranila část Obamovi regulace dokumentování vnitrofiremních půjček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Bidenova kampaň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10 % daňová úleva pro korporace, které investují do zařízení a přinesou výrobu do USA</a:t>
            </a:r>
            <a:endParaRPr b="0" lang="sk-SK" sz="3200" spc="-1" strike="noStrike">
              <a:latin typeface="Arial"/>
            </a:endParaRPr>
          </a:p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10% daňová přirážka (t.j. 10 % daně navíc k dani) na prodeje americkým zákazníkům od zahraniční sestry americké společnosti</a:t>
            </a:r>
            <a:endParaRPr b="0" lang="sk-SK" sz="3200" spc="-1" strike="noStrike">
              <a:latin typeface="Arial"/>
            </a:endParaRPr>
          </a:p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21% →28 % korporátní daň (ze zdanitelných příjmů)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7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Bidenova kampaň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55" name="CustomShape 8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GILTI (Globální minimální daň z nehmotného majetku, např.  patenty - Global Intangible Low Tax Income) 10,5%→21%</a:t>
            </a:r>
            <a:endParaRPr b="0" lang="sk-SK" sz="3200" spc="-1" strike="noStrike">
              <a:latin typeface="Arial"/>
            </a:endParaRPr>
          </a:p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Tvrdá pravidla proti korporátním inverzím</a:t>
            </a:r>
            <a:endParaRPr b="0" lang="sk-SK" sz="3200" spc="-1" strike="noStrike">
              <a:latin typeface="Arial"/>
            </a:endParaRPr>
          </a:p>
          <a:p>
            <a:pPr marL="432000" indent="-319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15 % daň z vykazovaného zisku (prijaté)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(Neo)Liberální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Soukromé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vlastnictví 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výrobních prostředků (např. Půda, stroje...) 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Právní regulace, která opravňuje majitele těchto prostředků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přivlastňovat si zisk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, který produkují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Systém kontraktů, které slouží realizaci prodeje a nákupu, zvláště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právo najímat zaměstnance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Právi vlastníků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používat zisk dle vlastní vůle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 s jasně definovanými omezeními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(Neo)Liberální přístup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Kapitalismus potřebuje trh, peníze, konkurenci, zisk a kontraktní právo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Dva způsoby koordinace hospodářství: centrální plánování (socialismus), trhová ekonomika (kapitalismus) (Fuchs-Tuleja: Základy ekonomie)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(Neo)Liberální přístup (Fuchs-Tuleja 2003)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Tržní hospodářství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 je systém, ve kterém jsou vztahy mezi jednotlivými subjekty zprostředkovány trhem a kde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impulsy změn vycházejí od kupujících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. Rozhodování je založeno na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svobodné volbě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 suverénního subjektu trhu. Tržní prostředí je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demokratický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 a liberální systém.“ (s. 49)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latin typeface="Arial"/>
              </a:rPr>
              <a:t>Milton Friedman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24840" y="3060000"/>
            <a:ext cx="5292000" cy="3376440"/>
          </a:xfrm>
          <a:prstGeom prst="rect">
            <a:avLst/>
          </a:prstGeom>
          <a:ln w="0">
            <a:noFill/>
          </a:ln>
        </p:spPr>
      </p:pic>
      <p:pic>
        <p:nvPicPr>
          <p:cNvPr id="203" name="" descr=""/>
          <p:cNvPicPr/>
          <p:nvPr/>
        </p:nvPicPr>
        <p:blipFill>
          <a:blip r:embed="rId2"/>
          <a:stretch/>
        </p:blipFill>
        <p:spPr>
          <a:xfrm>
            <a:off x="5333040" y="3471480"/>
            <a:ext cx="4745520" cy="296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latin typeface="Arial"/>
              </a:rPr>
              <a:t>Milton Freedman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698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1912-2006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Chicagská škola ekonomie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1976 – Nobel za analýzu spotřeby, monetární historie a teorie a demonstraci komplexnosti stabilizační politiky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Radil brutálnímu diktátorovi Chile Pinochetovi → medzinárodní kritika, ALE volný trh měl uvolnit režim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504000" y="301320"/>
            <a:ext cx="9064080" cy="12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(Neo)Liberální přístup (Friedman: Capitalism and Freedom)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504000" y="1769040"/>
            <a:ext cx="9064080" cy="43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Kapitalismus je svoboda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Ekonomická svoboda je</a:t>
            </a:r>
            <a:endParaRPr b="0" lang="sk-SK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1. cíl sám o sobě</a:t>
            </a:r>
            <a:endParaRPr b="0" lang="sk-SK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2. prostředek k politické svobodě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Narušení ekonomické a proto i politické svobody: devízová omezení, povinný důchodový systém, kvóty na tovary, povolení na výkon povolání</a:t>
            </a:r>
            <a:endParaRPr b="0" lang="sk-SK" sz="3200" spc="-1" strike="noStrike">
              <a:latin typeface="Arial"/>
            </a:endParaRPr>
          </a:p>
          <a:p>
            <a:pPr marL="432000" indent="-318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Kapitalismus separuje politickou moc od ekonomické moci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2019-03-02T12:00:14Z</dcterms:created>
  <dc:creator/>
  <dc:description/>
  <dc:language>sk-SK</dc:language>
  <cp:lastModifiedBy/>
  <dcterms:modified xsi:type="dcterms:W3CDTF">2023-12-09T12:19:22Z</dcterms:modified>
  <cp:revision>114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