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3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9.xml" ContentType="application/vnd.openxmlformats-officedocument.theme+xml"/>
  <Override PartName="/ppt/theme/theme14.xml" ContentType="application/vnd.openxmlformats-officedocument.theme+xml"/>
  <Override PartName="/ppt/theme/theme8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11.xml" ContentType="application/vnd.openxmlformats-officedocument.theme+xml"/>
  <Override PartName="/ppt/theme/theme6.xml" ContentType="application/vnd.openxmlformats-officedocument.theme+xml"/>
  <Override PartName="/ppt/theme/theme12.xml" ContentType="application/vnd.openxmlformats-officedocument.theme+xml"/>
  <Override PartName="/ppt/theme/theme7.xml" ContentType="application/vnd.openxmlformats-officedocument.theme+xml"/>
  <Override PartName="/ppt/theme/theme13.xml" ContentType="application/vnd.openxmlformats-officedocument.theme+xml"/>
  <Override PartName="/ppt/notesSlides/_rels/notesSlide21.xml.rels" ContentType="application/vnd.openxmlformats-package.relationships+xml"/>
  <Override PartName="/ppt/notesSlides/_rels/notesSlide20.xml.rels" ContentType="application/vnd.openxmlformats-package.relationship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5.xml.rels" ContentType="application/vnd.openxmlformats-package.relationships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95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7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23.xml.rels" ContentType="application/vnd.openxmlformats-package.relationships+xml"/>
  <Override PartName="/ppt/slides/_rels/slide28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37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3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Click to move the slide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sk-SK" sz="2000" spc="-1" strike="noStrike">
                <a:latin typeface="Arial"/>
              </a:rPr>
              <a:t>Click to edit the notes format</a:t>
            </a:r>
            <a:endParaRPr b="0" lang="sk-SK" sz="2000" spc="-1" strike="noStrike"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sk-SK" sz="1400" spc="-1" strike="noStrike">
                <a:latin typeface="Times New Roman"/>
              </a:rPr>
              <a:t>&lt;header&gt;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sk-SK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sk-SK" sz="1400" spc="-1" strike="noStrike">
                <a:latin typeface="Times New Roman"/>
              </a:rPr>
              <a:t>&lt;date/time&gt;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498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sk-SK" sz="1400" spc="-1" strike="noStrike">
                <a:latin typeface="Times New Roman"/>
              </a:defRPr>
            </a:lvl1pPr>
          </a:lstStyle>
          <a:p>
            <a:r>
              <a:rPr b="0" lang="sk-SK" sz="1400" spc="-1" strike="noStrike">
                <a:latin typeface="Times New Roman"/>
              </a:rPr>
              <a:t>&lt;footer&gt;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499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sk-SK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3D93183F-1566-4C8C-B5DE-70D378806AFD}" type="slidenum">
              <a:rPr b="0" lang="sk-SK" sz="1400" spc="-1" strike="noStrike">
                <a:latin typeface="Times New Roman"/>
              </a:rPr>
              <a:t>&lt;number&gt;</a:t>
            </a:fld>
            <a:endParaRPr b="0" lang="sk-SK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39160" cy="4002840"/>
          </a:xfrm>
          <a:prstGeom prst="rect">
            <a:avLst/>
          </a:prstGeom>
          <a:ln w="0">
            <a:noFill/>
          </a:ln>
        </p:spPr>
      </p:sp>
      <p:sp>
        <p:nvSpPr>
          <p:cNvPr id="569" name="CustomShape 2"/>
          <p:cNvSpPr/>
          <p:nvPr/>
        </p:nvSpPr>
        <p:spPr>
          <a:xfrm>
            <a:off x="755640" y="5078520"/>
            <a:ext cx="6042600" cy="480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34480" cy="3997800"/>
          </a:xfrm>
          <a:prstGeom prst="rect">
            <a:avLst/>
          </a:prstGeom>
          <a:ln w="0">
            <a:noFill/>
          </a:ln>
        </p:spPr>
      </p:sp>
      <p:sp>
        <p:nvSpPr>
          <p:cNvPr id="571" name="CustomShape 2"/>
          <p:cNvSpPr/>
          <p:nvPr/>
        </p:nvSpPr>
        <p:spPr>
          <a:xfrm>
            <a:off x="755640" y="5078520"/>
            <a:ext cx="6037920" cy="480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0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1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1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54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55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7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8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9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9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9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Click to edit the title text format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Click to edit the title text format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Click to edit the title text format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Click to edit the title text format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sk-SK" sz="1800" spc="-1" strike="noStrike">
                <a:latin typeface="Arial"/>
              </a:rPr>
              <a:t>Click to edit the title text format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Click to edit the title text format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Click to edit the title text format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Click to edit the title text format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Click to edit the title text format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Click to edit the title text format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Click to edit the title text format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Click to edit the title text format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Click to edit the title text format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Click to edit the outline text format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Second Outline Level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Third Outline Level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Fourth Outline Level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Fifth Outline Level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Sixth Outline Level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Seventh Outline Level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4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504000" y="226080"/>
            <a:ext cx="9068760" cy="43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Peníze, dluh a ekologie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" descr=""/>
          <p:cNvPicPr/>
          <p:nvPr/>
        </p:nvPicPr>
        <p:blipFill>
          <a:blip r:embed="rId1"/>
          <a:stretch/>
        </p:blipFill>
        <p:spPr>
          <a:xfrm>
            <a:off x="2224080" y="0"/>
            <a:ext cx="5667840" cy="566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Dar vs. obchod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20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Dar – sociální pouto – nepřesné „počítaní“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Obchod – absence vztahu – přesné počítání (mezi cizinci, nepřáteli)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Jak vznikli peníze?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83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Nejdřív existoval dluh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Sumer (5 000 p.n.l.) – stříbrný šekel – účetní jednotka uskladněná v chrámu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Zaměstnanci chrámu dostali ječmen a farmáři ho nosili do chrámu, ale počítal se v šekelech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Dluh existoval pouze na papíře, dokud nebyl splacen ječmenem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Kreditová teorie peněz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24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Peníze = dluh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Hodnota peněz ≠ hodnota stříbra, zlata…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Hodnota peněz = relativní hodnota stříbra/zlata vůči jinýmu zboží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Peníze jsou zúčtovací jednotka měřící dluh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Sociální teorie peněz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26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Peníze = dluh = vztah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10 € bankovka = dluh společnosti vůči majiteli bankovky v hodnotě 10 €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Kredit – z lat. „credere“ – věřit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Peníze = dluh (kredit) = vztah ~ důvěra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504000" y="226080"/>
            <a:ext cx="9068760" cy="43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Každý může vytvořit peníze. Problém je, aby je ostatní akceptovali.“ Hyman Minsky 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Chartalistická (státní) teorie peněz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29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76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Stát je tvůrcem peněz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Chartalismus – lat. </a:t>
            </a:r>
            <a:r>
              <a:rPr b="0" i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charta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, token, žeton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Důvěra v žetony se zakládá na moci a legalitě státu – stát nahrazuje důvěru mezi lidmi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Fiat 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peníze – peníze s nuceným oběhem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Fiat - z lat. „ať se stane“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Peníze vydané vládou nekryté zlatem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Sumář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31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Nejprve byl dluh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Peníze jsou zúčtovací jednotkou počítající dluhy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Lidé musí v tuto jednotku věřit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Víru mezi lidmi nahrazuje víra ve stát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3200" spc="-1" strike="noStrike">
                <a:latin typeface="Arial"/>
              </a:rPr>
              <a:t>Jak dnes vznikají peníze?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/>
          <p:cNvSpPr/>
          <p:nvPr/>
        </p:nvSpPr>
        <p:spPr>
          <a:xfrm>
            <a:off x="1512000" y="648000"/>
            <a:ext cx="6981480" cy="455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Banky nejsou pouze zprostředkovateli půjčujícími vklady střadatelů dlužníkům.</a:t>
            </a:r>
            <a:endParaRPr b="0" lang="sk-SK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sk-SK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Kdykoli banka poskytne úvěr, zároveň vytváří vklad na účtu dlužníka, čímž vytváří nové peníze.“</a:t>
            </a:r>
            <a:endParaRPr b="0" lang="sk-SK" sz="32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b="0" lang="sk-SK" sz="32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i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Čtvrtletní buletin </a:t>
            </a:r>
            <a:endParaRPr b="0" lang="sk-SK" sz="32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i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Bank of England 1/2014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Osnova přednášky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02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85000"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Původ peněz a dluhu</a:t>
            </a:r>
            <a:endParaRPr b="0" lang="sk-SK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Jak se tvoří peníze dnes</a:t>
            </a:r>
            <a:endParaRPr b="0" lang="sk-SK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Dluh a ekonomický růst</a:t>
            </a:r>
            <a:endParaRPr b="0" lang="sk-SK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Peníze jsou politické – demokratická kritika</a:t>
            </a:r>
            <a:endParaRPr b="0" lang="sk-SK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Právo ražby (seniorage)</a:t>
            </a:r>
            <a:endParaRPr b="0" lang="sk-SK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Alternativy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" descr=""/>
          <p:cNvPicPr/>
          <p:nvPr/>
        </p:nvPicPr>
        <p:blipFill>
          <a:blip r:embed="rId1"/>
          <a:stretch/>
        </p:blipFill>
        <p:spPr>
          <a:xfrm>
            <a:off x="39600" y="72000"/>
            <a:ext cx="10077480" cy="554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" descr=""/>
          <p:cNvPicPr/>
          <p:nvPr/>
        </p:nvPicPr>
        <p:blipFill>
          <a:blip r:embed="rId1"/>
          <a:stretch/>
        </p:blipFill>
        <p:spPr>
          <a:xfrm>
            <a:off x="1263600" y="0"/>
            <a:ext cx="7626240" cy="566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1"/>
          <p:cNvSpPr/>
          <p:nvPr/>
        </p:nvSpPr>
        <p:spPr>
          <a:xfrm>
            <a:off x="504000" y="226080"/>
            <a:ext cx="9069480" cy="438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342720" indent="-34200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Celková peněžní zásoba = vklad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erif"/>
              </a:rPr>
              <a:t>/rrr</a:t>
            </a:r>
            <a:endParaRPr b="0" lang="sk-SK" sz="3200" spc="-1" strike="noStrike">
              <a:latin typeface="Arial"/>
            </a:endParaRPr>
          </a:p>
          <a:p>
            <a:pPr marL="342720" indent="-34200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sk-SK" sz="3200" spc="-1" strike="noStrike">
              <a:latin typeface="Arial"/>
            </a:endParaRPr>
          </a:p>
          <a:p>
            <a:pPr marL="342720" indent="-34200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erif"/>
              </a:rPr>
              <a:t>1000/0,1=10 000</a:t>
            </a:r>
            <a:endParaRPr b="0" lang="sk-SK" sz="3200" spc="-1" strike="noStrike">
              <a:latin typeface="Arial"/>
            </a:endParaRPr>
          </a:p>
          <a:p>
            <a:pPr marL="342720" indent="-34200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sk-SK" sz="3200" spc="-1" strike="noStrike">
              <a:latin typeface="Arial"/>
            </a:endParaRPr>
          </a:p>
          <a:p>
            <a:pPr marL="342720" indent="-34200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erif"/>
              </a:rPr>
              <a:t>Nové peníze: 9 000</a:t>
            </a:r>
            <a:endParaRPr b="0" lang="sk-SK" sz="3200" spc="-1" strike="noStrike">
              <a:latin typeface="Arial"/>
            </a:endParaRPr>
          </a:p>
          <a:p>
            <a:pPr marL="342720" indent="-34200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sk-SK" sz="3200" spc="-1" strike="noStrike">
              <a:latin typeface="Arial"/>
            </a:endParaRPr>
          </a:p>
          <a:p>
            <a:pPr marL="342720" indent="-34200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erif"/>
              </a:rPr>
              <a:t>rrr – minimální požadované bankovní rezervy (reserve requirement ratio)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503280" y="225720"/>
            <a:ext cx="9057960" cy="9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RRR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38" name="CustomShape 2"/>
          <p:cNvSpPr/>
          <p:nvPr/>
        </p:nvSpPr>
        <p:spPr>
          <a:xfrm>
            <a:off x="503280" y="1325880"/>
            <a:ext cx="9057960" cy="32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 anchor="t">
            <a:normAutofit fontScale="84000"/>
          </a:bodyPr>
          <a:p>
            <a:pPr marL="558720" indent="-556560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FED rrr: 0%</a:t>
            </a:r>
            <a:endParaRPr b="0" lang="sk-SK" sz="3200" spc="-1" strike="noStrike">
              <a:latin typeface="Arial"/>
            </a:endParaRPr>
          </a:p>
          <a:p>
            <a:pPr marL="558720" indent="-556560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ECB 1 %</a:t>
            </a:r>
            <a:endParaRPr b="0" lang="sk-SK" sz="3200" spc="-1" strike="noStrike">
              <a:latin typeface="Arial"/>
            </a:endParaRPr>
          </a:p>
          <a:p>
            <a:pPr marL="558720" indent="-556560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Česko 2 %</a:t>
            </a:r>
            <a:endParaRPr b="0" lang="sk-SK" sz="3200" spc="-1" strike="noStrike">
              <a:latin typeface="Arial"/>
            </a:endParaRPr>
          </a:p>
          <a:p>
            <a:pPr marL="558720" indent="-556560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Čína 7,4 %</a:t>
            </a:r>
            <a:endParaRPr b="0" lang="sk-SK" sz="3200" spc="-1" strike="noStrike">
              <a:latin typeface="Arial"/>
            </a:endParaRPr>
          </a:p>
          <a:p>
            <a:pPr marL="558720" indent="-556560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Brazílie 21 %</a:t>
            </a:r>
            <a:endParaRPr b="0" lang="sk-SK" sz="3200" spc="-1" strike="noStrike">
              <a:latin typeface="Arial"/>
            </a:endParaRPr>
          </a:p>
          <a:p>
            <a:pPr marL="558720" indent="-556560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Argentína 20,2 %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Omezení bank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40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Úroková míra CB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Konkurence mezi bankami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Schopnost a vůle půjčovat si na straně dlužníků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3200" spc="-1" strike="noStrike">
                <a:latin typeface="Arial"/>
              </a:rPr>
              <a:t>Úrok a růst</a:t>
            </a:r>
            <a:endParaRPr b="0" lang="sk-SK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sk-SK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sk-SK" sz="3200" spc="-1" strike="noStrike">
                <a:latin typeface="Arial"/>
              </a:rPr>
              <a:t>Existuje monetární růstový imperativ?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Úrok a růst (Arnsperger et al)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43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65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Předpoklad růstu poptávky → půjčka (pro firmu) = ↑množství peněz v ekonomice → ↑produkce (poptávkový imperativ růstu) nebo ↑inflace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Úrok z půjčky: náklady banky (Ø růst) + zisk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Zisk: utracen v ekonomice (součást poptávkového imperativu-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Douthwaite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) nebo zadržen (hromadění peněz, investice do zlata, obrazů, nemovitostí, půdy – mezi-elitní reinvestice: hodnota 6% světových akcií)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Zadržení: peníze chybí v „reálné“ ekonomice, „která si“ MUSÍ vypůjčit a vyprodukovat víc, aby bylo na splacení zadržených peněz → monetární růstový imperativ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Úrok a růst (a kapitalismus)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79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Úrok nutně nevede k ↑HDP (když nedochází k hromadění)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Úrok je základní součástí kapitalistické ekonomiky – ta musí růst, jinak kolabuje</a:t>
            </a:r>
            <a:endParaRPr b="0" lang="sk-SK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800" spc="-1" strike="noStrike">
                <a:solidFill>
                  <a:srgbClr val="000000"/>
                </a:solidFill>
                <a:latin typeface="Arial"/>
                <a:ea typeface="DejaVu Sans"/>
              </a:rPr>
              <a:t>Úrok = hodnota peněz → peníze se stávají komoditou → jsou vhodné pro akumulaci</a:t>
            </a:r>
            <a:endParaRPr b="0" lang="sk-SK" sz="28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800" spc="-1" strike="noStrike">
                <a:solidFill>
                  <a:srgbClr val="000000"/>
                </a:solidFill>
                <a:latin typeface="Arial"/>
                <a:ea typeface="DejaVu Sans"/>
              </a:rPr>
              <a:t>Základem vztahu bank a státu je úvěr státu (BoA)</a:t>
            </a:r>
            <a:endParaRPr b="0" lang="sk-SK" sz="28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800" spc="-1" strike="noStrike">
                <a:solidFill>
                  <a:srgbClr val="000000"/>
                </a:solidFill>
                <a:latin typeface="Arial"/>
                <a:ea typeface="DejaVu Sans"/>
              </a:rPr>
              <a:t>Hladké fungování ekonomiky je potřebné pro ↑HDP – základ systému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546" name=""/>
          <p:cNvSpPr/>
          <p:nvPr/>
        </p:nvSpPr>
        <p:spPr>
          <a:xfrm>
            <a:off x="4500000" y="4860000"/>
            <a:ext cx="413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latin typeface="Arial"/>
              </a:rPr>
              <a:t>(Cahen-Fourot 2022)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5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Úrok a růst (kritika předpokladů)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48" name="CustomShape 6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99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Preference likvidity (a tudíž i ignorace inflace)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Absence dluhů u boháčů a pozdější splácení těchto dluhů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Moje reakce: Ad1: je to i preference věcí mimo reálnou ekonomiku, Ad2: Tohle zní spíš jako teoretická kritika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549" name=""/>
          <p:cNvSpPr/>
          <p:nvPr/>
        </p:nvSpPr>
        <p:spPr>
          <a:xfrm>
            <a:off x="4500000" y="4860000"/>
            <a:ext cx="413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latin typeface="Arial"/>
              </a:rPr>
              <a:t>(Cahen-Fourot 2022)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" descr=""/>
          <p:cNvPicPr/>
          <p:nvPr/>
        </p:nvPicPr>
        <p:blipFill>
          <a:blip r:embed="rId1"/>
          <a:srcRect l="26925" t="41767" r="17325" b="34037"/>
          <a:stretch/>
        </p:blipFill>
        <p:spPr>
          <a:xfrm>
            <a:off x="75240" y="1296000"/>
            <a:ext cx="10047960" cy="2445480"/>
          </a:xfrm>
          <a:prstGeom prst="rect">
            <a:avLst/>
          </a:prstGeom>
          <a:ln w="0">
            <a:noFill/>
          </a:ln>
        </p:spPr>
      </p:pic>
      <p:sp>
        <p:nvSpPr>
          <p:cNvPr id="551" name="CustomShape 1"/>
          <p:cNvSpPr/>
          <p:nvPr/>
        </p:nvSpPr>
        <p:spPr>
          <a:xfrm>
            <a:off x="2880000" y="4608000"/>
            <a:ext cx="2307600" cy="3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(Cahen-Fourot 2022)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" descr=""/>
          <p:cNvPicPr/>
          <p:nvPr/>
        </p:nvPicPr>
        <p:blipFill>
          <a:blip r:embed="rId1"/>
          <a:stretch/>
        </p:blipFill>
        <p:spPr>
          <a:xfrm>
            <a:off x="3061800" y="10800"/>
            <a:ext cx="3992040" cy="565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Demokratická“ kritika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53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99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Banky rozhodují o investicích, cíl: zisk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Etické banky (firmy) - cíl: ekologická udržitelnost, sociální ochrana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Stát omezuje své právo ražby, rozhodování o tvorbě peněz je „málo demokratické“ → peníze nejsou sociální zdroj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Demokratická“ kritika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55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Využití práva ražby na ekologické a sociální investice státem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Duben 2020 – UK CB „dala“ peníze UK MF kvůli COVIDu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Zneužití“ práva ražby → inflace, ↓důvěry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Text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Demokratická“ kritika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57" name="Text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Vlády (půjčky) - finančníci (zisky) - daňoví poplatníci (hypotéky) - veřejno-soukromé partnerství - konstantní vyjednávání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Nové formy peněz – uznání státem (např. finanční deriváty) – komu jdou zisky?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" descr=""/>
          <p:cNvPicPr/>
          <p:nvPr/>
        </p:nvPicPr>
        <p:blipFill>
          <a:blip r:embed="rId1"/>
          <a:stretch/>
        </p:blipFill>
        <p:spPr>
          <a:xfrm>
            <a:off x="193680" y="2163960"/>
            <a:ext cx="9599400" cy="2962080"/>
          </a:xfrm>
          <a:prstGeom prst="rect">
            <a:avLst/>
          </a:prstGeom>
          <a:ln w="0">
            <a:noFill/>
          </a:ln>
        </p:spPr>
      </p:pic>
      <p:sp>
        <p:nvSpPr>
          <p:cNvPr id="559" name="TextShape 1"/>
          <p:cNvSpPr/>
          <p:nvPr/>
        </p:nvSpPr>
        <p:spPr>
          <a:xfrm>
            <a:off x="504000" y="73800"/>
            <a:ext cx="9068760" cy="124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Aktiva generující příjem a dluhy podle percentilu bohatství</a:t>
            </a:r>
            <a:endParaRPr b="0" lang="sk-SK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Arial"/>
              </a:rPr>
              <a:t>$ právo ražby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61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95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Zisk z práva ražby 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$ je $16-22 mld.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Koupě $ = úvěr (právo koupit něco v USA) bez úroku nebo s nízkým úrokem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↑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úroků → krize zadlužených zemí (SAPs)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$ rezervy leží ladem (Čína), US investice – ↑zisky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Alternativy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63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Časové banky - ↑rovnostářství, ↑dekomodifkace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Místní měny – lokalizují výrobu – geograficky nebo typově (veganské lístky)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Přímé úvěrové systémy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Místní veřejné banky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ext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Závěr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65" name="Text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99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Peníze jsou dluh – vznikají spolu s dluhem – jejich součástí je úrok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Vztah mezi dluhem a ↑HDP je předmětem diskuse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Dluh je významnou součástí kapitalismu, který bez ↑HDP nedokáže fungovat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Text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Závěr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67" name="Text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Peníze (dluhy) vznikají za účelem zisku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Mohly by vznikat za jiným účelem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Alternativy vůči současnému bankovnímu systému existují nejen na papíře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CustomShape 3"/>
          <p:cNvSpPr/>
          <p:nvPr/>
        </p:nvSpPr>
        <p:spPr>
          <a:xfrm>
            <a:off x="504000" y="74160"/>
            <a:ext cx="9068760" cy="12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Vznik peněz a dluhu (Aristoteles a Adam Smith)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07" name="CustomShape 4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80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Směna věcí → vznik peněz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Aristoteles: 1. samozásobitelství rodinných farem → specializace (kukuřice – víno) → potřeba peněz kvůli směně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Adam Smith (</a:t>
            </a:r>
            <a:r>
              <a:rPr b="0" i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Bohatství národů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): luky a šípy – dobytek a zvěř –  střechy → peníze: sůl (Etiopie), mušle (Indie), sušená treska (Newfoundland), tabak (Virginie), hřebíky (Anglicko 18. st.) → drahé kovy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Vznik peněz a dluhu 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09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90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Drahé kovy plní tři základní funkce peněz</a:t>
            </a:r>
            <a:endParaRPr b="0" lang="sk-SK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800" spc="-1" strike="noStrike">
                <a:solidFill>
                  <a:srgbClr val="000000"/>
                </a:solidFill>
                <a:latin typeface="Arial"/>
                <a:ea typeface="DejaVu Sans"/>
              </a:rPr>
              <a:t>1. prostředek směny</a:t>
            </a:r>
            <a:endParaRPr b="0" lang="sk-SK" sz="28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800" spc="-1" strike="noStrike">
                <a:solidFill>
                  <a:srgbClr val="000000"/>
                </a:solidFill>
                <a:latin typeface="Arial"/>
                <a:ea typeface="DejaVu Sans"/>
              </a:rPr>
              <a:t>2. účtovní jednotka</a:t>
            </a:r>
            <a:endParaRPr b="0" lang="sk-SK" sz="28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800" spc="-1" strike="noStrike">
                <a:solidFill>
                  <a:srgbClr val="000000"/>
                </a:solidFill>
                <a:latin typeface="Arial"/>
                <a:ea typeface="DejaVu Sans"/>
              </a:rPr>
              <a:t>3. uchovatel hodnoty</a:t>
            </a:r>
            <a:endParaRPr b="0" lang="sk-SK" sz="2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sngStrike">
                <a:solidFill>
                  <a:srgbClr val="000000"/>
                </a:solidFill>
                <a:latin typeface="Arial"/>
                <a:ea typeface="DejaVu Sans"/>
              </a:rPr>
              <a:t>Od mamutích klů po burzu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Peníze se nevyvinuli z bartrového obchodu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Existuje barter?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11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83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Zřídka</a:t>
            </a:r>
            <a:endParaRPr b="0" lang="sk-SK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800" spc="-1" strike="noStrike">
                <a:solidFill>
                  <a:srgbClr val="000000"/>
                </a:solidFill>
                <a:latin typeface="Arial"/>
                <a:ea typeface="DejaVu Sans"/>
              </a:rPr>
              <a:t>Když peníze zmizí z ekonomiky během krize (např. Rusko 1990s, Argentina 2002)</a:t>
            </a:r>
            <a:endParaRPr b="0" lang="sk-SK" sz="28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800" spc="-1" strike="noStrike">
                <a:solidFill>
                  <a:srgbClr val="000000"/>
                </a:solidFill>
                <a:latin typeface="Arial"/>
                <a:ea typeface="DejaVu Sans"/>
              </a:rPr>
              <a:t>Vězení – cigarety</a:t>
            </a:r>
            <a:endParaRPr b="0" lang="sk-SK" sz="2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Jedná se o situace lidí, kteří peníze měli a najednou je nemají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Častěji vyvinou úvěrový systém (pád Říma)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Existuje barter?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13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Smithovy hřebíky: platba dělníkům v naturáliích – účetní jednotka v hospodě – platba po určité době v hřebících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Nechodili s hřebíky do hospody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Barter je velice zřídkavý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Odbočka: Společnosti bez peněz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15" name="CustomShape 2"/>
          <p:cNvSpPr/>
          <p:nvPr/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Irokézové („Lidi dlouhých domů“) – tovary uskladňovali v dlouhých domech – výdaj na základě rozhodnutí ženské rady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Obchod – ekonomika daru (my: víno, velké dary)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" descr=""/>
          <p:cNvPicPr/>
          <p:nvPr/>
        </p:nvPicPr>
        <p:blipFill>
          <a:blip r:embed="rId1"/>
          <a:stretch/>
        </p:blipFill>
        <p:spPr>
          <a:xfrm>
            <a:off x="34920" y="72000"/>
            <a:ext cx="8242560" cy="5541480"/>
          </a:xfrm>
          <a:prstGeom prst="rect">
            <a:avLst/>
          </a:prstGeom>
          <a:ln w="0">
            <a:noFill/>
          </a:ln>
        </p:spPr>
      </p:pic>
      <p:sp>
        <p:nvSpPr>
          <p:cNvPr id="517" name="CustomShape 1"/>
          <p:cNvSpPr/>
          <p:nvPr/>
        </p:nvSpPr>
        <p:spPr>
          <a:xfrm>
            <a:off x="8344080" y="360000"/>
            <a:ext cx="1445400" cy="13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Zrekonstru-ovaný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irokézský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dlouhý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dům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2022-11-15T11:01:32Z</dcterms:created>
  <dc:creator/>
  <dc:description/>
  <dc:language>sk-SK</dc:language>
  <cp:lastModifiedBy/>
  <dcterms:modified xsi:type="dcterms:W3CDTF">2023-12-04T10:48:06Z</dcterms:modified>
  <cp:revision>87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