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3.xml.rels" ContentType="application/vnd.openxmlformats-package.relationships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5.xml" ContentType="application/vnd.openxmlformats-officedocument.theme+xml"/>
  <Override PartName="/ppt/theme/theme11.xml" ContentType="application/vnd.openxmlformats-officedocument.theme+xml"/>
  <Override PartName="/ppt/theme/theme6.xml" ContentType="application/vnd.openxmlformats-officedocument.theme+xml"/>
  <Override PartName="/ppt/theme/theme12.xml" ContentType="application/vnd.openxmlformats-officedocument.theme+xml"/>
  <Override PartName="/ppt/theme/theme7.xml" ContentType="application/vnd.openxmlformats-officedocument.theme+xml"/>
  <Override PartName="/ppt/theme/theme13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_rels/presentation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5.xml.rels" ContentType="application/vnd.openxmlformats-package.relationships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95.xml" ContentType="application/vnd.openxmlformats-officedocument.presentationml.slideLayout+xml"/>
  <Override PartName="/ppt/media/image9.png" ContentType="image/png"/>
  <Override PartName="/ppt/media/image13.png" ContentType="image/png"/>
  <Override PartName="/ppt/media/image8.png" ContentType="image/png"/>
  <Override PartName="/ppt/media/image12.png" ContentType="image/png"/>
  <Override PartName="/ppt/media/image7.png" ContentType="image/png"/>
  <Override PartName="/ppt/media/image11.png" ContentType="image/png"/>
  <Override PartName="/ppt/media/image6.png" ContentType="image/png"/>
  <Override PartName="/ppt/media/image19.png" ContentType="image/png"/>
  <Override PartName="/ppt/media/image1.png" ContentType="image/png"/>
  <Override PartName="/ppt/media/image3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.png" ContentType="image/png"/>
  <Override PartName="/ppt/media/image4.png" ContentType="image/png"/>
  <Override PartName="/ppt/media/image5.png" ContentType="image/png"/>
  <Override PartName="/ppt/media/image10.png" ContentType="image/pn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37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31.xml.rels" ContentType="application/vnd.openxmlformats-package.relationships+xml"/>
  <Override PartName="/ppt/slides/_rels/slide15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5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<Relationship Id="rId55" Type="http://schemas.openxmlformats.org/officeDocument/2006/relationships/slide" Target="slides/slide41.xml"/><Relationship Id="rId56" Type="http://schemas.openxmlformats.org/officeDocument/2006/relationships/slide" Target="slides/slide42.xml"/><Relationship Id="rId5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3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3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3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4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4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2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8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79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9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0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1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1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1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1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4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49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54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55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56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8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87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93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94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5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6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6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sk-SK" sz="4400" spc="-1" strike="noStrike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sk-SK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sk-SK" sz="1800" spc="-1" strike="noStrike">
                <a:latin typeface="Arial"/>
              </a:rPr>
              <a:t>Click to edit the title text format</a:t>
            </a:r>
            <a:endParaRPr b="0" lang="sk-SK" sz="1800" spc="-1" strike="noStrike"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Click to edit the outline text format</a:t>
            </a:r>
            <a:endParaRPr b="0" lang="sk-SK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Second Outline Level</a:t>
            </a:r>
            <a:endParaRPr b="0" lang="sk-SK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Third Outline Level</a:t>
            </a:r>
            <a:endParaRPr b="0" lang="sk-SK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Fourth Outline Level</a:t>
            </a:r>
            <a:endParaRPr b="0" lang="sk-SK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Fifth Outline Level</a:t>
            </a:r>
            <a:endParaRPr b="0" lang="sk-SK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Sixth Outline Level</a:t>
            </a:r>
            <a:endParaRPr b="0" lang="sk-SK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Seventh Outline Level</a:t>
            </a:r>
            <a:endParaRPr b="0" lang="sk-SK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sk-SK" sz="1800" spc="-1" strike="noStrike">
                <a:latin typeface="Arial"/>
              </a:rPr>
              <a:t>Click to edit the title text format</a:t>
            </a:r>
            <a:endParaRPr b="0" lang="sk-SK" sz="1800" spc="-1" strike="noStrike">
              <a:latin typeface="Arial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Click to edit the outline text format</a:t>
            </a:r>
            <a:endParaRPr b="0" lang="sk-SK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Second Outline Level</a:t>
            </a:r>
            <a:endParaRPr b="0" lang="sk-SK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Third Outline Level</a:t>
            </a:r>
            <a:endParaRPr b="0" lang="sk-SK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Fourth Outline Level</a:t>
            </a:r>
            <a:endParaRPr b="0" lang="sk-SK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Fifth Outline Level</a:t>
            </a:r>
            <a:endParaRPr b="0" lang="sk-SK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Sixth Outline Level</a:t>
            </a:r>
            <a:endParaRPr b="0" lang="sk-SK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Seventh Outline Level</a:t>
            </a:r>
            <a:endParaRPr b="0" lang="sk-SK" sz="1800" spc="-1" strike="noStrike">
              <a:latin typeface="Arial"/>
            </a:endParaRPr>
          </a:p>
        </p:txBody>
      </p:sp>
      <p:sp>
        <p:nvSpPr>
          <p:cNvPr id="4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56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Click to edit the outline text format</a:t>
            </a:r>
            <a:endParaRPr b="0" lang="sk-SK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Second Outline Level</a:t>
            </a:r>
            <a:endParaRPr b="0" lang="sk-SK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Third Outline Level</a:t>
            </a:r>
            <a:endParaRPr b="0" lang="sk-SK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Fourth Outline Level</a:t>
            </a:r>
            <a:endParaRPr b="0" lang="sk-SK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Fifth Outline Level</a:t>
            </a:r>
            <a:endParaRPr b="0" lang="sk-SK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Sixth Outline Level</a:t>
            </a:r>
            <a:endParaRPr b="0" lang="sk-SK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Seventh Outline Level</a:t>
            </a:r>
            <a:endParaRPr b="0" lang="sk-SK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sk-SK" sz="1800" spc="-1" strike="noStrike">
                <a:latin typeface="Arial"/>
              </a:rPr>
              <a:t>Click to edit the title text format</a:t>
            </a:r>
            <a:endParaRPr b="0" lang="sk-SK" sz="1800" spc="-1" strike="noStrike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sk-SK" sz="1800" spc="-1" strike="noStrike">
                <a:latin typeface="Arial"/>
              </a:rPr>
              <a:t>Click to edit the title text format</a:t>
            </a:r>
            <a:endParaRPr b="0" lang="sk-SK" sz="1800" spc="-1" strike="noStrike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Click to edit the outline text format</a:t>
            </a:r>
            <a:endParaRPr b="0" lang="sk-SK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Second Outline Level</a:t>
            </a:r>
            <a:endParaRPr b="0" lang="sk-SK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Third Outline Level</a:t>
            </a:r>
            <a:endParaRPr b="0" lang="sk-SK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latin typeface="Arial"/>
              </a:rPr>
              <a:t>Fourth Outline Level</a:t>
            </a:r>
            <a:endParaRPr b="0" lang="sk-SK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Fifth Outline Level</a:t>
            </a:r>
            <a:endParaRPr b="0" lang="sk-SK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Sixth Outline Level</a:t>
            </a:r>
            <a:endParaRPr b="0" lang="sk-SK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latin typeface="Arial"/>
              </a:rPr>
              <a:t>Seventh Outline Level</a:t>
            </a:r>
            <a:endParaRPr b="0" lang="sk-SK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sk-SK" sz="4400" spc="-1" strike="noStrike">
                <a:latin typeface="Arial"/>
              </a:rPr>
              <a:t>Click to edit the title text format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Click to edit the outline text format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800" spc="-1" strike="noStrike">
                <a:latin typeface="Arial"/>
              </a:rPr>
              <a:t>Second Outline Level</a:t>
            </a:r>
            <a:endParaRPr b="0" lang="sk-SK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400" spc="-1" strike="noStrike">
                <a:latin typeface="Arial"/>
              </a:rPr>
              <a:t>Third Outline Level</a:t>
            </a:r>
            <a:endParaRPr b="0" lang="sk-SK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2000" spc="-1" strike="noStrike">
                <a:latin typeface="Arial"/>
              </a:rPr>
              <a:t>Fourth Outline Level</a:t>
            </a:r>
            <a:endParaRPr b="0" lang="sk-SK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Fifth Outline Level</a:t>
            </a:r>
            <a:endParaRPr b="0" lang="sk-SK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Sixth Outline Level</a:t>
            </a:r>
            <a:endParaRPr b="0" lang="sk-SK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latin typeface="Arial"/>
              </a:rPr>
              <a:t>Seventh Outline Level</a:t>
            </a:r>
            <a:endParaRPr b="0" lang="sk-SK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7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9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4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ustomShape 1"/>
          <p:cNvSpPr/>
          <p:nvPr/>
        </p:nvSpPr>
        <p:spPr>
          <a:xfrm>
            <a:off x="504000" y="226080"/>
            <a:ext cx="9069480" cy="438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Různorodost vlastnictví a ekonomik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504000" y="74160"/>
            <a:ext cx="9069480" cy="12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Neplacená péče a domácí práce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10" name="CustomShape 2"/>
          <p:cNvSpPr/>
          <p:nvPr/>
        </p:nvSpPr>
        <p:spPr>
          <a:xfrm>
            <a:off x="504000" y="1326600"/>
            <a:ext cx="9069480" cy="328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Ženy dělají 75 % neplacené péče a domácí práce ve světě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Konzervativní odhad: to činí 13 % HDP</a:t>
            </a:r>
            <a:endParaRPr b="0" lang="sk-SK" sz="3200" spc="-1" strike="noStrike">
              <a:latin typeface="Arial"/>
            </a:endParaRPr>
          </a:p>
        </p:txBody>
      </p:sp>
      <p:sp>
        <p:nvSpPr>
          <p:cNvPr id="511" name=""/>
          <p:cNvSpPr/>
          <p:nvPr/>
        </p:nvSpPr>
        <p:spPr>
          <a:xfrm>
            <a:off x="5400000" y="5040000"/>
            <a:ext cx="4498920" cy="37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r>
              <a:rPr b="0" lang="sk-SK" sz="2000" spc="-1" strike="noStrike">
                <a:solidFill>
                  <a:srgbClr val="000000"/>
                </a:solidFill>
                <a:latin typeface="Arial"/>
                <a:ea typeface="DejaVu Sans"/>
              </a:rPr>
              <a:t>Institute of development studies 2018</a:t>
            </a:r>
            <a:endParaRPr b="0" lang="sk-SK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latin typeface="Arial"/>
              </a:rPr>
              <a:t>Postrozvojová praxe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Nekapitalistické ekonomické praktiky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Rozhoduje lid, ne expertní elity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Důraz na místní kulturu, kritika západní vědy jako jediné formy poznání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Praxe narušující koloniální vykořisťování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latin typeface="Arial"/>
              </a:rPr>
              <a:t>Příklad: Zapatisté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Demokracie: možnost okamžitě odvolat své zástupce, rotační princip vládnutí ~ silná participace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Ekonomika: Samozásobitelství + produkce pro globální trh (družstva, manufaktury, dílny, obchody, restaurace…) ~ nekap, +/- antikol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Poznání: hybridní (bylinkářství, porodnictví + lékaři)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" descr=""/>
          <p:cNvPicPr/>
          <p:nvPr/>
        </p:nvPicPr>
        <p:blipFill>
          <a:blip r:embed="rId1"/>
          <a:stretch/>
        </p:blipFill>
        <p:spPr>
          <a:xfrm>
            <a:off x="-29520" y="0"/>
            <a:ext cx="3988800" cy="2991600"/>
          </a:xfrm>
          <a:prstGeom prst="rect">
            <a:avLst/>
          </a:prstGeom>
          <a:ln w="0">
            <a:noFill/>
          </a:ln>
        </p:spPr>
      </p:pic>
      <p:pic>
        <p:nvPicPr>
          <p:cNvPr id="517" name="" descr=""/>
          <p:cNvPicPr/>
          <p:nvPr/>
        </p:nvPicPr>
        <p:blipFill>
          <a:blip r:embed="rId2"/>
          <a:stretch/>
        </p:blipFill>
        <p:spPr>
          <a:xfrm>
            <a:off x="4169520" y="2340000"/>
            <a:ext cx="5909760" cy="3323880"/>
          </a:xfrm>
          <a:prstGeom prst="rect">
            <a:avLst/>
          </a:prstGeom>
          <a:ln w="0">
            <a:noFill/>
          </a:ln>
        </p:spPr>
      </p:pic>
      <p:pic>
        <p:nvPicPr>
          <p:cNvPr id="518" name="" descr=""/>
          <p:cNvPicPr/>
          <p:nvPr/>
        </p:nvPicPr>
        <p:blipFill>
          <a:blip r:embed="rId3"/>
          <a:stretch/>
        </p:blipFill>
        <p:spPr>
          <a:xfrm>
            <a:off x="0" y="3026880"/>
            <a:ext cx="3959280" cy="263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" descr=""/>
          <p:cNvPicPr/>
          <p:nvPr/>
        </p:nvPicPr>
        <p:blipFill>
          <a:blip r:embed="rId1"/>
          <a:stretch/>
        </p:blipFill>
        <p:spPr>
          <a:xfrm>
            <a:off x="3240000" y="17280"/>
            <a:ext cx="3599280" cy="5624640"/>
          </a:xfrm>
          <a:prstGeom prst="rect">
            <a:avLst/>
          </a:prstGeom>
          <a:ln w="0">
            <a:noFill/>
          </a:ln>
        </p:spPr>
      </p:pic>
      <p:sp>
        <p:nvSpPr>
          <p:cNvPr id="520" name=""/>
          <p:cNvSpPr/>
          <p:nvPr/>
        </p:nvSpPr>
        <p:spPr>
          <a:xfrm>
            <a:off x="7740000" y="2520000"/>
            <a:ext cx="2159280" cy="60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24 403 km</a:t>
            </a:r>
            <a:r>
              <a:rPr b="0" lang="sk-SK" sz="1800" spc="-1" strike="noStrike" baseline="3300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~1/2 Slovenska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" descr=""/>
          <p:cNvPicPr/>
          <p:nvPr/>
        </p:nvPicPr>
        <p:blipFill>
          <a:blip r:embed="rId1"/>
          <a:stretch/>
        </p:blipFill>
        <p:spPr>
          <a:xfrm>
            <a:off x="2204640" y="-5400"/>
            <a:ext cx="5669640" cy="5669640"/>
          </a:xfrm>
          <a:prstGeom prst="rect">
            <a:avLst/>
          </a:prstGeom>
          <a:ln w="0">
            <a:noFill/>
          </a:ln>
        </p:spPr>
      </p:pic>
      <p:sp>
        <p:nvSpPr>
          <p:cNvPr id="522" name=""/>
          <p:cNvSpPr/>
          <p:nvPr/>
        </p:nvSpPr>
        <p:spPr>
          <a:xfrm>
            <a:off x="8100000" y="1260000"/>
            <a:ext cx="1979280" cy="13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Black Seeds Collective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https://blackseeds.net/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latin typeface="Arial"/>
              </a:rPr>
              <a:t>Mondragón</a:t>
            </a:r>
            <a:endParaRPr b="0" lang="sk-SK" sz="4400" spc="-1" strike="noStrike">
              <a:latin typeface="Arial"/>
            </a:endParaRPr>
          </a:p>
        </p:txBody>
      </p:sp>
      <p:pic>
        <p:nvPicPr>
          <p:cNvPr id="524" name="" descr=""/>
          <p:cNvPicPr/>
          <p:nvPr/>
        </p:nvPicPr>
        <p:blipFill>
          <a:blip r:embed="rId1"/>
          <a:stretch/>
        </p:blipFill>
        <p:spPr>
          <a:xfrm>
            <a:off x="2880000" y="1041120"/>
            <a:ext cx="4549680" cy="4549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latin typeface="Arial"/>
              </a:rPr>
              <a:t>Mondragón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4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Vznik: 1956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80 000 zaměstnanců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257 firem: banky, pojišťovny, komponenty do aut, ocelové pláty, stavebnictví, architektura, konzultační služby,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70 % obratu je ze zahraničí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Obrat: 12 miliard €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latin typeface="Arial"/>
              </a:rPr>
              <a:t>Mondragón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4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Otevřený vstup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Všichni zaměstnanci/majitelé mají jeden hlas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Zaměstnanci/majitelé rozhodují o přerozdělení nadbytku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Podniky jsou spravovány demokratickou participací všech </a:t>
            </a:r>
            <a:r>
              <a:rPr b="0" lang="sk-SK" sz="3200" spc="-1" strike="noStrike">
                <a:latin typeface="Arial"/>
              </a:rPr>
              <a:t>členů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latin typeface="Arial"/>
              </a:rPr>
              <a:t>Mondragón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9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Mzdy jsou nastaveny na principech solidarity v rámci kooperativ, mezi nima a ve vztahu k běžným zaměstnancům v regionu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Cílem je transformace Baskické společnosti, která bude svobodnější, spravedlivější a solidárnější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Solidarita je univerzální v rámci Mezinárodního družstevnictví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Vzdělávání o družstevních principech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ustomShape 1"/>
          <p:cNvSpPr/>
          <p:nvPr/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Osnova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497" name="CustomShape 2"/>
          <p:cNvSpPr/>
          <p:nvPr/>
        </p:nvSpPr>
        <p:spPr>
          <a:xfrm>
            <a:off x="504000" y="1326600"/>
            <a:ext cx="9069480" cy="328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56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Typy hospodářství dle Základů ekonomie (plán, trh)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Kapitalistická ekonomika a neplacená práce (feministická kritika)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Postrozvojová praxe</a:t>
            </a:r>
            <a:endParaRPr b="0" lang="sk-SK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Zapatisti</a:t>
            </a:r>
            <a:endParaRPr b="0" lang="sk-SK" sz="32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Mondragón 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Ekosociální pondik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Různorodá ekonomie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je to půda, les? (kritika vedy+kapitálu)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Tragedie občiny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1"/>
          <p:cNvSpPr/>
          <p:nvPr/>
        </p:nvSpPr>
        <p:spPr>
          <a:xfrm>
            <a:off x="504000" y="226080"/>
            <a:ext cx="907056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Kritika Mondragónu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32" name="TextShape 2"/>
          <p:cNvSpPr/>
          <p:nvPr/>
        </p:nvSpPr>
        <p:spPr>
          <a:xfrm>
            <a:off x="504000" y="1326600"/>
            <a:ext cx="907056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4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Nerovnost: 1:3→1:6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Ne-majitelé: 80%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Největší španělský exportér myček – význam konkurenceschopnosti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Využívaní „normálních“ firem na globálním Jihu (diskuze) ~ socialismus v jedné zemi...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" descr=""/>
          <p:cNvPicPr/>
          <p:nvPr/>
        </p:nvPicPr>
        <p:blipFill>
          <a:blip r:embed="rId1"/>
          <a:stretch/>
        </p:blipFill>
        <p:spPr>
          <a:xfrm>
            <a:off x="900000" y="-50040"/>
            <a:ext cx="3599280" cy="5759280"/>
          </a:xfrm>
          <a:prstGeom prst="rect">
            <a:avLst/>
          </a:prstGeom>
          <a:ln w="0">
            <a:noFill/>
          </a:ln>
        </p:spPr>
      </p:pic>
      <p:pic>
        <p:nvPicPr>
          <p:cNvPr id="534" name="" descr=""/>
          <p:cNvPicPr/>
          <p:nvPr/>
        </p:nvPicPr>
        <p:blipFill>
          <a:blip r:embed="rId2"/>
          <a:stretch/>
        </p:blipFill>
        <p:spPr>
          <a:xfrm>
            <a:off x="5400000" y="2020320"/>
            <a:ext cx="4190760" cy="1399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latin typeface="Arial"/>
              </a:rPr>
              <a:t>Ekosociální podnik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9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Jíny cíl než zisk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Zisky jsou využité na obnovu komunity nebo přírody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Demokratické a místní vlastnictví a správa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Zakořeněné v místě a čase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Netržní produkce, výměna nebo poskytování služeb</a:t>
            </a:r>
            <a:endParaRPr b="0" lang="sk-SK" sz="3200" spc="-1" strike="noStrike">
              <a:latin typeface="Arial"/>
            </a:endParaRPr>
          </a:p>
        </p:txBody>
      </p:sp>
      <p:sp>
        <p:nvSpPr>
          <p:cNvPr id="537" name=""/>
          <p:cNvSpPr/>
          <p:nvPr/>
        </p:nvSpPr>
        <p:spPr>
          <a:xfrm>
            <a:off x="5760000" y="4615200"/>
            <a:ext cx="3959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latin typeface="Arial"/>
              </a:rPr>
              <a:t>Johanisová-Fraňková 2017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CustomShape 1"/>
          <p:cNvSpPr/>
          <p:nvPr/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39" name="" descr=""/>
          <p:cNvPicPr/>
          <p:nvPr/>
        </p:nvPicPr>
        <p:blipFill>
          <a:blip r:embed="rId1"/>
          <a:srcRect l="31016" t="12427" r="20390" b="7573"/>
          <a:stretch/>
        </p:blipFill>
        <p:spPr>
          <a:xfrm>
            <a:off x="2088000" y="52920"/>
            <a:ext cx="5974200" cy="5534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" descr=""/>
          <p:cNvPicPr/>
          <p:nvPr/>
        </p:nvPicPr>
        <p:blipFill>
          <a:blip r:embed="rId1"/>
          <a:srcRect l="38872" t="14968" r="27526" b="8843"/>
          <a:stretch/>
        </p:blipFill>
        <p:spPr>
          <a:xfrm>
            <a:off x="3024000" y="37080"/>
            <a:ext cx="4390200" cy="5605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" descr=""/>
          <p:cNvPicPr/>
          <p:nvPr/>
        </p:nvPicPr>
        <p:blipFill>
          <a:blip r:embed="rId1"/>
          <a:srcRect l="16740" t="20031" r="26809" b="3762"/>
          <a:stretch/>
        </p:blipFill>
        <p:spPr>
          <a:xfrm>
            <a:off x="1537920" y="57960"/>
            <a:ext cx="7316640" cy="5556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ustomShape 1"/>
          <p:cNvSpPr/>
          <p:nvPr/>
        </p:nvSpPr>
        <p:spPr>
          <a:xfrm>
            <a:off x="504000" y="226080"/>
            <a:ext cx="9069480" cy="438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je to ‘land’?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" descr=""/>
          <p:cNvPicPr/>
          <p:nvPr/>
        </p:nvPicPr>
        <p:blipFill>
          <a:blip r:embed="rId1"/>
          <a:stretch/>
        </p:blipFill>
        <p:spPr>
          <a:xfrm>
            <a:off x="11880" y="720000"/>
            <a:ext cx="10071360" cy="4246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" descr=""/>
          <p:cNvPicPr/>
          <p:nvPr/>
        </p:nvPicPr>
        <p:blipFill>
          <a:blip r:embed="rId1"/>
          <a:stretch/>
        </p:blipFill>
        <p:spPr>
          <a:xfrm>
            <a:off x="731520" y="13320"/>
            <a:ext cx="8654040" cy="5668560"/>
          </a:xfrm>
          <a:prstGeom prst="rect">
            <a:avLst/>
          </a:prstGeom>
          <a:ln w="0">
            <a:noFill/>
          </a:ln>
        </p:spPr>
      </p:pic>
      <p:sp>
        <p:nvSpPr>
          <p:cNvPr id="545" name="CustomShape 1"/>
          <p:cNvSpPr/>
          <p:nvPr/>
        </p:nvSpPr>
        <p:spPr>
          <a:xfrm>
            <a:off x="9576000" y="1757880"/>
            <a:ext cx="343440" cy="162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U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L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U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R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U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ustomShape 1"/>
          <p:cNvSpPr/>
          <p:nvPr/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Co je to ‘land’?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47" name="CustomShape 2"/>
          <p:cNvSpPr/>
          <p:nvPr/>
        </p:nvSpPr>
        <p:spPr>
          <a:xfrm>
            <a:off x="504000" y="1326600"/>
            <a:ext cx="4424760" cy="328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Pozemek</a:t>
            </a:r>
            <a:endParaRPr b="0" lang="sk-SK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Koupě/Prodej, Vlastnictví</a:t>
            </a:r>
            <a:endParaRPr b="0" lang="sk-SK" sz="3200" spc="-1" strike="noStrike">
              <a:latin typeface="Arial"/>
            </a:endParaRPr>
          </a:p>
        </p:txBody>
      </p:sp>
      <p:sp>
        <p:nvSpPr>
          <p:cNvPr id="548" name="CustomShape 3"/>
          <p:cNvSpPr/>
          <p:nvPr/>
        </p:nvSpPr>
        <p:spPr>
          <a:xfrm>
            <a:off x="5152320" y="1326600"/>
            <a:ext cx="4424760" cy="328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9000"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sngStrike">
                <a:solidFill>
                  <a:srgbClr val="000000"/>
                </a:solidFill>
                <a:latin typeface="Arial"/>
                <a:ea typeface="DejaVu Sans"/>
              </a:rPr>
              <a:t>Land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 (prostor?)</a:t>
            </a:r>
            <a:endParaRPr b="0" lang="sk-SK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Uluru</a:t>
            </a:r>
            <a:endParaRPr b="0" lang="sk-SK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Posvátný, Nedotknutelný, Duchovní,          Předci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0920" cy="4387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latin typeface="Arial"/>
              </a:rPr>
              <a:t>(Sugestivní) otázka do publika</a:t>
            </a: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sk-SK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sk-SK" sz="3200" spc="-1" strike="noStrike">
                <a:latin typeface="Arial"/>
              </a:rPr>
              <a:t>Jaké (dva) typy ekonomik známe?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CustomShape 1"/>
          <p:cNvSpPr/>
          <p:nvPr/>
        </p:nvSpPr>
        <p:spPr>
          <a:xfrm>
            <a:off x="504000" y="226080"/>
            <a:ext cx="9069480" cy="438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Co je to les?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" descr=""/>
          <p:cNvPicPr/>
          <p:nvPr/>
        </p:nvPicPr>
        <p:blipFill>
          <a:blip r:embed="rId1"/>
          <a:stretch/>
        </p:blipFill>
        <p:spPr>
          <a:xfrm>
            <a:off x="84960" y="144000"/>
            <a:ext cx="9929880" cy="539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" descr=""/>
          <p:cNvPicPr/>
          <p:nvPr/>
        </p:nvPicPr>
        <p:blipFill>
          <a:blip r:embed="rId1"/>
          <a:stretch/>
        </p:blipFill>
        <p:spPr>
          <a:xfrm>
            <a:off x="2011680" y="200880"/>
            <a:ext cx="6093720" cy="529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" descr=""/>
          <p:cNvPicPr/>
          <p:nvPr/>
        </p:nvPicPr>
        <p:blipFill>
          <a:blip r:embed="rId1"/>
          <a:stretch/>
        </p:blipFill>
        <p:spPr>
          <a:xfrm>
            <a:off x="19080" y="13680"/>
            <a:ext cx="10078560" cy="566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" descr=""/>
          <p:cNvPicPr/>
          <p:nvPr/>
        </p:nvPicPr>
        <p:blipFill>
          <a:blip r:embed="rId1"/>
          <a:stretch/>
        </p:blipFill>
        <p:spPr>
          <a:xfrm>
            <a:off x="3234960" y="13320"/>
            <a:ext cx="3647160" cy="566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/>
          <p:nvPr/>
        </p:nvSpPr>
        <p:spPr>
          <a:xfrm>
            <a:off x="504000" y="74160"/>
            <a:ext cx="9069480" cy="124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Věda, Kapitál (majetek), Redukcionismus, Násilí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55" name="CustomShape 2"/>
          <p:cNvSpPr/>
          <p:nvPr/>
        </p:nvSpPr>
        <p:spPr>
          <a:xfrm>
            <a:off x="504000" y="1326600"/>
            <a:ext cx="9069480" cy="328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1000"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Motiv zisku → veda-kapitál → maximální využívaní „lesa“ → les=strom=dřevo=celulóza/masiv/briketa… </a:t>
            </a:r>
            <a:endParaRPr b="0" lang="sk-SK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Vědecké 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lesnictví→cíl: ↑papiera</a:t>
            </a:r>
            <a:endParaRPr b="0" lang="sk-SK" sz="32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Redukcionismus</a:t>
            </a:r>
            <a:endParaRPr b="0" lang="sk-SK" sz="32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Ontologický (ignoruje mnohost vlastností)</a:t>
            </a:r>
            <a:endParaRPr b="0" lang="sk-SK" sz="28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Epistemologický (ignoruje mnohost poznání)</a:t>
            </a:r>
            <a:endParaRPr b="0" lang="sk-SK" sz="2800" spc="-1" strike="noStrike">
              <a:latin typeface="Arial"/>
            </a:endParaRPr>
          </a:p>
          <a:p>
            <a:pPr lvl="1" marL="864000" indent="-32364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Sociologický (ignoruje neexpertní zasahovaní)</a:t>
            </a:r>
            <a:endParaRPr b="0" lang="sk-SK" sz="2800" spc="-1" strike="noStrike">
              <a:latin typeface="Arial"/>
            </a:endParaRPr>
          </a:p>
        </p:txBody>
      </p:sp>
      <p:sp>
        <p:nvSpPr>
          <p:cNvPr id="556" name="CustomShape 3"/>
          <p:cNvSpPr/>
          <p:nvPr/>
        </p:nvSpPr>
        <p:spPr>
          <a:xfrm>
            <a:off x="1728000" y="4752000"/>
            <a:ext cx="1471320" cy="3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(Shiva 1989)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" descr=""/>
          <p:cNvPicPr/>
          <p:nvPr/>
        </p:nvPicPr>
        <p:blipFill>
          <a:blip r:embed="rId1"/>
          <a:srcRect l="4094" t="13722" r="0" b="0"/>
          <a:stretch/>
        </p:blipFill>
        <p:spPr>
          <a:xfrm>
            <a:off x="5040" y="360000"/>
            <a:ext cx="10092960" cy="5106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extShape 1"/>
          <p:cNvSpPr/>
          <p:nvPr/>
        </p:nvSpPr>
        <p:spPr>
          <a:xfrm>
            <a:off x="504000" y="226080"/>
            <a:ext cx="907056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Tragedie občiny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59" name="TextShape 2"/>
          <p:cNvSpPr/>
          <p:nvPr/>
        </p:nvSpPr>
        <p:spPr>
          <a:xfrm>
            <a:off x="504000" y="1326600"/>
            <a:ext cx="907056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Volný přístup na pastvinu → každý pastýř si přivede co najvíc ovcí → zničená pastvina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Řešení: privatizace → každý dbá o udržitelnost své části pastviny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Akceptované Světovou bankou→legitimizace vynucování si privatizace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Legitimizace trhu s emisními povolenky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TextShape 1"/>
          <p:cNvSpPr/>
          <p:nvPr/>
        </p:nvSpPr>
        <p:spPr>
          <a:xfrm>
            <a:off x="504000" y="226080"/>
            <a:ext cx="907056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Empirická kritika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61" name="TextShape 2"/>
          <p:cNvSpPr/>
          <p:nvPr/>
        </p:nvSpPr>
        <p:spPr>
          <a:xfrm>
            <a:off x="504000" y="1326600"/>
            <a:ext cx="907056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9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Náboženské kodexy, kulturní normy, zvyky, instituce → regulace občiny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Stints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, 18.st. Anglie: max. počet pasoucích se zvířat na domácnost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Iriachi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, 17.st. Japonsko: omezení počtu dnína sběr dřeva (reakce na odlesňování)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extShape 1"/>
          <p:cNvSpPr/>
          <p:nvPr/>
        </p:nvSpPr>
        <p:spPr>
          <a:xfrm>
            <a:off x="504000" y="226080"/>
            <a:ext cx="907056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Empirická kritika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63" name="TextShape 2"/>
          <p:cNvSpPr/>
          <p:nvPr/>
        </p:nvSpPr>
        <p:spPr>
          <a:xfrm>
            <a:off x="504000" y="1326600"/>
            <a:ext cx="907056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Organ Asli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, Malajzie – pokácení stromu musí být schváleno duchovním strážcem, protože je „vlastněné“ dušami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0920" cy="1249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latin typeface="Arial"/>
              </a:rPr>
              <a:t>Základní způsoby koordinace hospodářství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8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</a:rPr>
              <a:t>Centrálně plánovaná ekonomika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3200" spc="-1" strike="noStrike">
                <a:latin typeface="Arial"/>
              </a:rPr>
              <a:t>Plán rozhoduje co, jak a pro koho vyrábět (kyber-socialismus)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3200" spc="-1" strike="noStrike">
                <a:latin typeface="Arial"/>
              </a:rPr>
              <a:t>Základní (ne jediná) forma vlastnictví: státní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3200" spc="-1" strike="noStrike">
                <a:latin typeface="FreeSerif"/>
                <a:ea typeface="FreeSerif"/>
              </a:rPr>
              <a:t>Ø</a:t>
            </a:r>
            <a:r>
              <a:rPr b="0" lang="sk-SK" sz="3200" spc="-1" strike="noStrike">
                <a:latin typeface="Arial"/>
                <a:ea typeface="Noto Sans CJK SC"/>
              </a:rPr>
              <a:t>vlastnictví→</a:t>
            </a:r>
            <a:r>
              <a:rPr b="0" lang="sk-SK" sz="3200" spc="-1" strike="noStrike">
                <a:latin typeface="FreeSerif"/>
                <a:ea typeface="FreeSerif"/>
              </a:rPr>
              <a:t>Ø</a:t>
            </a:r>
            <a:r>
              <a:rPr b="0" lang="sk-SK" sz="3200" spc="-1" strike="noStrike">
                <a:latin typeface="Arial"/>
                <a:ea typeface="FreeSerif"/>
              </a:rPr>
              <a:t>motivace→↓efektivity (</a:t>
            </a:r>
            <a:r>
              <a:rPr b="1" lang="sk-SK" sz="3200" spc="-1" strike="noStrike">
                <a:latin typeface="Arial"/>
                <a:ea typeface="FreeSerif"/>
              </a:rPr>
              <a:t>velká diskuze</a:t>
            </a:r>
            <a:r>
              <a:rPr b="0" lang="sk-SK" sz="3200" spc="-1" strike="noStrike">
                <a:latin typeface="Arial"/>
                <a:ea typeface="FreeSerif"/>
              </a:rPr>
              <a:t>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  <a:ea typeface="FreeSerif"/>
              </a:rPr>
              <a:t>Tržní hospodářství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latin typeface="Arial"/>
                <a:ea typeface="FreeSerif"/>
              </a:rPr>
              <a:t>Q: Ale co velké firmy?</a:t>
            </a:r>
            <a:endParaRPr b="0" lang="sk-SK" sz="3200" spc="-1" strike="noStrike">
              <a:latin typeface="Arial"/>
            </a:endParaRPr>
          </a:p>
        </p:txBody>
      </p:sp>
      <p:sp>
        <p:nvSpPr>
          <p:cNvPr id="501" name=""/>
          <p:cNvSpPr/>
          <p:nvPr/>
        </p:nvSpPr>
        <p:spPr>
          <a:xfrm>
            <a:off x="6840720" y="5040000"/>
            <a:ext cx="3238920" cy="60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  <a:ea typeface="DejaVu Sans"/>
              </a:rPr>
              <a:t>Fuchs-Tuleja 2003: Základy ekonomie</a:t>
            </a:r>
            <a:endParaRPr b="0" lang="sk-SK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extShape 1"/>
          <p:cNvSpPr/>
          <p:nvPr/>
        </p:nvSpPr>
        <p:spPr>
          <a:xfrm>
            <a:off x="504000" y="226080"/>
            <a:ext cx="907056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Teoretická kritika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65" name="TextShape 2"/>
          <p:cNvSpPr/>
          <p:nvPr/>
        </p:nvSpPr>
        <p:spPr>
          <a:xfrm>
            <a:off x="504000" y="1326600"/>
            <a:ext cx="907056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„</a:t>
            </a: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Zdá sa, že Hardinovi pastýři spolu nemluví.“ (McEvoy 1987)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Státní, soukromé a komunální vlastnictví může a nemusí vést k udržitelnosti (Ostrom)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Jsou lidé homo economicus? 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TextShape 1"/>
          <p:cNvSpPr/>
          <p:nvPr/>
        </p:nvSpPr>
        <p:spPr>
          <a:xfrm>
            <a:off x="504000" y="226080"/>
            <a:ext cx="907056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Reakce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67" name="TextShape 2"/>
          <p:cNvSpPr/>
          <p:nvPr/>
        </p:nvSpPr>
        <p:spPr>
          <a:xfrm>
            <a:off x="504000" y="1326600"/>
            <a:ext cx="907056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Mělo sa to jmenovat „Tragedie nespravované občiny“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Shape 1"/>
          <p:cNvSpPr/>
          <p:nvPr/>
        </p:nvSpPr>
        <p:spPr>
          <a:xfrm>
            <a:off x="504000" y="226080"/>
            <a:ext cx="9070560" cy="94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Závěr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69" name="TextShape 2"/>
          <p:cNvSpPr/>
          <p:nvPr/>
        </p:nvSpPr>
        <p:spPr>
          <a:xfrm>
            <a:off x="504000" y="1326600"/>
            <a:ext cx="9070560" cy="328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3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Jiné formy ekonomiky existují (Gibson-Graham)</a:t>
            </a:r>
            <a:endParaRPr b="0" lang="sk-SK" sz="32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Diskurs</a:t>
            </a:r>
            <a:endParaRPr b="0" lang="sk-SK" sz="2800" spc="-1" strike="noStrike"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sk-SK" sz="2800" spc="-1" strike="noStrike">
                <a:solidFill>
                  <a:srgbClr val="000000"/>
                </a:solidFill>
                <a:latin typeface="Arial"/>
                <a:ea typeface="DejaVu Sans"/>
              </a:rPr>
              <a:t>Prax</a:t>
            </a:r>
            <a:endParaRPr b="0" lang="sk-SK" sz="2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Soukromé vlastnictví není inherentně nejlepší forma vlatnictví </a:t>
            </a:r>
            <a:endParaRPr b="0" lang="sk-SK" sz="32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Propojení motivu zisku a vědy může způsobit problematické poznání a jeho využití (Shiva)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0920" cy="4387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3200" spc="-1" strike="noStrike">
                <a:latin typeface="Arial"/>
              </a:rPr>
              <a:t>Dnešní ekonomika zahrnuje víc než jenom „kapitalistickou“ produkci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" descr=""/>
          <p:cNvPicPr/>
          <p:nvPr/>
        </p:nvPicPr>
        <p:blipFill>
          <a:blip r:embed="rId1"/>
          <a:stretch/>
        </p:blipFill>
        <p:spPr>
          <a:xfrm>
            <a:off x="379080" y="39240"/>
            <a:ext cx="9410760" cy="5628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ustomShape 1"/>
          <p:cNvSpPr/>
          <p:nvPr/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Feministická ekonomie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05" name="CustomShape 2"/>
          <p:cNvSpPr/>
          <p:nvPr/>
        </p:nvSpPr>
        <p:spPr>
          <a:xfrm>
            <a:off x="504000" y="1326600"/>
            <a:ext cx="9069480" cy="328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sngStrike">
                <a:solidFill>
                  <a:srgbClr val="000000"/>
                </a:solidFill>
                <a:latin typeface="Arial"/>
                <a:ea typeface="DejaVu Sans"/>
              </a:rPr>
              <a:t>Rozdíl v platech na základě rodu (gender wage gap -16%)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sngStrike">
                <a:solidFill>
                  <a:srgbClr val="000000"/>
                </a:solidFill>
                <a:latin typeface="Arial"/>
                <a:ea typeface="DejaVu Sans"/>
              </a:rPr>
              <a:t>Láska je prokapitalistická ideologie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Placená a neplacená práce (dle rodu)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" descr=""/>
          <p:cNvPicPr/>
          <p:nvPr/>
        </p:nvPicPr>
        <p:blipFill>
          <a:blip r:embed="rId1"/>
          <a:stretch/>
        </p:blipFill>
        <p:spPr>
          <a:xfrm>
            <a:off x="3168000" y="127800"/>
            <a:ext cx="3669840" cy="548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504000" y="226080"/>
            <a:ext cx="9069480" cy="94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sk-SK" sz="4400" spc="-1" strike="noStrike">
                <a:solidFill>
                  <a:srgbClr val="000000"/>
                </a:solidFill>
                <a:latin typeface="Arial"/>
                <a:ea typeface="DejaVu Sans"/>
              </a:rPr>
              <a:t>Neplacená práce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504000" y="1326600"/>
            <a:ext cx="9069480" cy="328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Domácí práce: příprava jídla, úklid, praní, nošení vody a dříví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Péče: děti, senioři, osoby se zdravotním postižením (a bez)</a:t>
            </a:r>
            <a:endParaRPr b="0" lang="sk-SK" sz="32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3200" spc="-1" strike="noStrike">
                <a:solidFill>
                  <a:srgbClr val="000000"/>
                </a:solidFill>
                <a:latin typeface="Arial"/>
                <a:ea typeface="DejaVu Sans"/>
              </a:rPr>
              <a:t>V domácnosti nebo komunitě</a:t>
            </a:r>
            <a:endParaRPr b="0" lang="sk-SK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2022-11-20T09:45:10Z</dcterms:created>
  <dc:creator/>
  <dc:description/>
  <dc:language>sk-SK</dc:language>
  <cp:lastModifiedBy/>
  <dcterms:modified xsi:type="dcterms:W3CDTF">2023-11-13T11:01:42Z</dcterms:modified>
  <cp:revision>61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