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21"/>
  </p:notesMasterIdLst>
  <p:handoutMasterIdLst>
    <p:handoutMasterId r:id="rId22"/>
  </p:handoutMasterIdLst>
  <p:sldIdLst>
    <p:sldId id="257" r:id="rId5"/>
    <p:sldId id="258" r:id="rId6"/>
    <p:sldId id="259" r:id="rId7"/>
    <p:sldId id="260" r:id="rId8"/>
    <p:sldId id="261" r:id="rId9"/>
    <p:sldId id="275" r:id="rId10"/>
    <p:sldId id="262" r:id="rId11"/>
    <p:sldId id="263" r:id="rId12"/>
    <p:sldId id="272" r:id="rId13"/>
    <p:sldId id="273" r:id="rId14"/>
    <p:sldId id="271" r:id="rId15"/>
    <p:sldId id="264" r:id="rId16"/>
    <p:sldId id="265" r:id="rId17"/>
    <p:sldId id="266" r:id="rId18"/>
    <p:sldId id="256" r:id="rId19"/>
    <p:sldId id="26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70" autoAdjust="0"/>
  </p:normalViewPr>
  <p:slideViewPr>
    <p:cSldViewPr snapToGrid="0">
      <p:cViewPr varScale="1">
        <p:scale>
          <a:sx n="65" d="100"/>
          <a:sy n="65" d="100"/>
        </p:scale>
        <p:origin x="1344" y="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Grafický objekt 2">
            <a:extLst>
              <a:ext uri="{FF2B5EF4-FFF2-40B4-BE49-F238E27FC236}">
                <a16:creationId xmlns:a16="http://schemas.microsoft.com/office/drawing/2014/main" id="{D8BC744D-9E4E-8B48-B82E-E51F84B262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Grafický objekt 2">
            <a:extLst>
              <a:ext uri="{FF2B5EF4-FFF2-40B4-BE49-F238E27FC236}">
                <a16:creationId xmlns:a16="http://schemas.microsoft.com/office/drawing/2014/main" id="{640AB289-8C5D-424D-B939-16D29422D5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0DFC9C44-48CA-4846-8B43-6B4C0D0B35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C26ECF42-D1F0-BA45-BC24-346D500DCF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A681C5DD-27CD-AB4B-A3EE-BB76032D25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5" name="Grafický objekt 2">
            <a:extLst>
              <a:ext uri="{FF2B5EF4-FFF2-40B4-BE49-F238E27FC236}">
                <a16:creationId xmlns:a16="http://schemas.microsoft.com/office/drawing/2014/main" id="{4397D438-0A7B-5A41-8932-CCBA698B0C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E4B3D8F6-6DC4-8342-B35E-2D6CEE4ECB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2626" y="2731338"/>
            <a:ext cx="5378748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Grafický objekt 2">
            <a:extLst>
              <a:ext uri="{FF2B5EF4-FFF2-40B4-BE49-F238E27FC236}">
                <a16:creationId xmlns:a16="http://schemas.microsoft.com/office/drawing/2014/main" id="{684F50E3-DDBE-ED4E-A6F3-F54E54681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Grafický objekt 2">
            <a:extLst>
              <a:ext uri="{FF2B5EF4-FFF2-40B4-BE49-F238E27FC236}">
                <a16:creationId xmlns:a16="http://schemas.microsoft.com/office/drawing/2014/main" id="{603E15C8-958C-1B46-ABD5-79FCCA4A6E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Grafický objekt 2">
            <a:extLst>
              <a:ext uri="{FF2B5EF4-FFF2-40B4-BE49-F238E27FC236}">
                <a16:creationId xmlns:a16="http://schemas.microsoft.com/office/drawing/2014/main" id="{4FC7F1ED-EED9-EB49-9C04-07FA08D84A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2" name="Grafický objekt 2">
            <a:extLst>
              <a:ext uri="{FF2B5EF4-FFF2-40B4-BE49-F238E27FC236}">
                <a16:creationId xmlns:a16="http://schemas.microsoft.com/office/drawing/2014/main" id="{A08CEBCA-B5DE-934F-9AB7-5DA1FA552C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Grafický objekt 2">
            <a:extLst>
              <a:ext uri="{FF2B5EF4-FFF2-40B4-BE49-F238E27FC236}">
                <a16:creationId xmlns:a16="http://schemas.microsoft.com/office/drawing/2014/main" id="{DA9B4C72-1A09-404C-8E24-6D1F23CB1A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Grafický objekt 2">
            <a:extLst>
              <a:ext uri="{FF2B5EF4-FFF2-40B4-BE49-F238E27FC236}">
                <a16:creationId xmlns:a16="http://schemas.microsoft.com/office/drawing/2014/main" id="{27707621-F6D6-464D-8623-5E6E356A0F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7" name="Grafický objekt 2">
            <a:extLst>
              <a:ext uri="{FF2B5EF4-FFF2-40B4-BE49-F238E27FC236}">
                <a16:creationId xmlns:a16="http://schemas.microsoft.com/office/drawing/2014/main" id="{95E73665-5678-A64D-84D9-3EEF3C034D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Grafický objekt 2">
            <a:extLst>
              <a:ext uri="{FF2B5EF4-FFF2-40B4-BE49-F238E27FC236}">
                <a16:creationId xmlns:a16="http://schemas.microsoft.com/office/drawing/2014/main" id="{796B0F20-D3A7-AF4A-A88B-9A5F4B402B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C0E181-1837-4E60-8A60-36EF9789C5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2AAD446-CADE-42EF-9F64-EAF28952D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70. léta – 1. linie rozšiřování v oblasti migrace</a:t>
            </a:r>
            <a:endParaRPr lang="en-US" dirty="0"/>
          </a:p>
        </p:txBody>
      </p:sp>
      <p:pic>
        <p:nvPicPr>
          <p:cNvPr id="7" name="Zástupný obsah 6" descr="Obsah obrázku osoba, pózování, dav&#10;&#10;Popis byl vytvořen automaticky">
            <a:extLst>
              <a:ext uri="{FF2B5EF4-FFF2-40B4-BE49-F238E27FC236}">
                <a16:creationId xmlns:a16="http://schemas.microsoft.com/office/drawing/2014/main" id="{3E9B7F52-A2D1-4FF9-8DCB-DFF66B32E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39" y="1692275"/>
            <a:ext cx="5957122" cy="4140200"/>
          </a:xfrm>
        </p:spPr>
      </p:pic>
    </p:spTree>
    <p:extLst>
      <p:ext uri="{BB962C8B-B14F-4D97-AF65-F5344CB8AC3E}">
        <p14:creationId xmlns:p14="http://schemas.microsoft.com/office/powerpoint/2010/main" val="99711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A92F8D-3B7C-1E8C-9460-8E4566796E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10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EF3AAA-8C6E-11B0-8751-65A3B442B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82" y="2775791"/>
            <a:ext cx="8064900" cy="451576"/>
          </a:xfrm>
        </p:spPr>
        <p:txBody>
          <a:bodyPr/>
          <a:lstStyle/>
          <a:p>
            <a:r>
              <a:rPr lang="cs-CZ" sz="3200" dirty="0"/>
              <a:t>Kdo z EU není dnes členem (4)? </a:t>
            </a:r>
            <a:br>
              <a:rPr lang="cs-CZ" sz="3200" dirty="0"/>
            </a:br>
            <a:br>
              <a:rPr lang="cs-CZ" sz="3200" dirty="0"/>
            </a:br>
            <a:r>
              <a:rPr lang="cs-CZ" sz="3200" dirty="0"/>
              <a:t>Kdo z mimo EU je členem (4)?</a:t>
            </a:r>
            <a:br>
              <a:rPr lang="cs-CZ" sz="32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61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D7946B-E746-40D8-B8AF-4E443DA45A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en-GB" altLang="cs-CZ" noProof="0" smtClean="0"/>
              <a:pPr>
                <a:spcAft>
                  <a:spcPts val="600"/>
                </a:spcAft>
              </a:pPr>
              <a:t>11</a:t>
            </a:fld>
            <a:endParaRPr lang="en-GB" altLang="cs-CZ" noProof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5CDF4F81-0FC3-C605-9053-D387822CA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dirty="0"/>
              <a:t>Schengenská zóna</a:t>
            </a:r>
            <a:endParaRPr lang="en-US" dirty="0"/>
          </a:p>
        </p:txBody>
      </p:sp>
      <p:pic>
        <p:nvPicPr>
          <p:cNvPr id="7" name="Zástupný obsah 6" descr="Obsah obrázku mapa, text&#10;&#10;Popis byl vytvořen automaticky">
            <a:extLst>
              <a:ext uri="{FF2B5EF4-FFF2-40B4-BE49-F238E27FC236}">
                <a16:creationId xmlns:a16="http://schemas.microsoft.com/office/drawing/2014/main" id="{B3C6C84A-1DF6-6FDA-1C59-1A946D8CB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851" y="1270412"/>
            <a:ext cx="4858435" cy="4957588"/>
          </a:xfrm>
          <a:noFill/>
        </p:spPr>
      </p:pic>
    </p:spTree>
    <p:extLst>
      <p:ext uri="{BB962C8B-B14F-4D97-AF65-F5344CB8AC3E}">
        <p14:creationId xmlns:p14="http://schemas.microsoft.com/office/powerpoint/2010/main" val="1042669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0133787-F867-42E1-B2B7-6C398CACB9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12</a:t>
            </a:fld>
            <a:endParaRPr lang="en-GB" altLang="cs-CZ" noProof="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8FAC084D-E652-4014-8D32-1EE0B3F6E6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Maastrichtská smlouva 1992-1993, Smlouva o EU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E3B12D-42AB-48AB-BD82-5EFEF8D0D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Institucionalizace ASFJ</a:t>
            </a:r>
            <a:br>
              <a:rPr lang="cs-CZ" dirty="0"/>
            </a:br>
            <a:endParaRPr lang="en-US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DCF8C14-1D8C-4BD8-8D41-305CCF3A8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981" y="1692275"/>
            <a:ext cx="3656038" cy="4140200"/>
          </a:xfrm>
        </p:spPr>
      </p:pic>
    </p:spTree>
    <p:extLst>
      <p:ext uri="{BB962C8B-B14F-4D97-AF65-F5344CB8AC3E}">
        <p14:creationId xmlns:p14="http://schemas.microsoft.com/office/powerpoint/2010/main" val="2780034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BF08265-F518-44CC-A32D-5502913783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13</a:t>
            </a:fld>
            <a:endParaRPr lang="en-GB" altLang="cs-CZ" noProof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BA5CCC0-3E40-438F-A59B-6868CF711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/>
              <a:t>Přesouvá otázky volného pohybu do prvního pilíře včetně Schengenských </a:t>
            </a:r>
            <a:r>
              <a:rPr lang="cs-CZ" dirty="0" err="1"/>
              <a:t>acquis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Zavádí 5-leté přechodné období </a:t>
            </a:r>
          </a:p>
          <a:p>
            <a:endParaRPr lang="en-US" dirty="0"/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D304F09B-B8DA-4929-AC2F-2D81521B9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Amsterdamská smlouva 97-99</a:t>
            </a:r>
            <a:endParaRPr lang="en-US" dirty="0"/>
          </a:p>
        </p:txBody>
      </p:sp>
      <p:pic>
        <p:nvPicPr>
          <p:cNvPr id="7" name="Zástupný obsah 6" descr="Obsah obrázku exteriér, budova, obloha, kolo&#10;&#10;Popis byl vytvořen automaticky">
            <a:extLst>
              <a:ext uri="{FF2B5EF4-FFF2-40B4-BE49-F238E27FC236}">
                <a16:creationId xmlns:a16="http://schemas.microsoft.com/office/drawing/2014/main" id="{AAD8DA00-5668-4DDF-A866-248717624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63" b="-1"/>
          <a:stretch/>
        </p:blipFill>
        <p:spPr>
          <a:xfrm>
            <a:off x="540000" y="2034742"/>
            <a:ext cx="7545667" cy="3873457"/>
          </a:xfrm>
          <a:noFill/>
        </p:spPr>
      </p:pic>
    </p:spTree>
    <p:extLst>
      <p:ext uri="{BB962C8B-B14F-4D97-AF65-F5344CB8AC3E}">
        <p14:creationId xmlns:p14="http://schemas.microsoft.com/office/powerpoint/2010/main" val="2621387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33EFD0-39EA-4307-99D6-A9DFC34208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14</a:t>
            </a:fld>
            <a:endParaRPr lang="en-GB" altLang="cs-CZ" noProof="0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538D59C-F190-4B43-9EB1-7B39B9915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Rok 2004 a důsledky </a:t>
            </a:r>
            <a:r>
              <a:rPr lang="cs-CZ" dirty="0" err="1"/>
              <a:t>komunitarizace</a:t>
            </a:r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BC34219-5D9E-49B9-B6E8-8446B77A8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86649"/>
            <a:ext cx="8064900" cy="4139998"/>
          </a:xfrm>
        </p:spPr>
        <p:txBody>
          <a:bodyPr/>
          <a:lstStyle/>
          <a:p>
            <a:pPr marL="54000" indent="0">
              <a:buNone/>
            </a:pPr>
            <a:r>
              <a:rPr lang="cs-CZ" b="1" dirty="0"/>
              <a:t>konec přechodného období:</a:t>
            </a:r>
          </a:p>
          <a:p>
            <a:pPr marL="54000" indent="0">
              <a:buNone/>
            </a:pPr>
            <a:r>
              <a:rPr lang="cs-CZ" dirty="0"/>
              <a:t>1. zapojení EP ve formě spolurozhodování</a:t>
            </a:r>
          </a:p>
          <a:p>
            <a:pPr marL="54000" indent="0">
              <a:buNone/>
            </a:pPr>
            <a:r>
              <a:rPr lang="cs-CZ" dirty="0"/>
              <a:t>2. aplikace kvalifikované většině </a:t>
            </a:r>
          </a:p>
          <a:p>
            <a:pPr marL="54000" indent="0">
              <a:buNone/>
            </a:pPr>
            <a:r>
              <a:rPr lang="cs-CZ" dirty="0"/>
              <a:t>3. EK jako legislativní iniciátor</a:t>
            </a:r>
          </a:p>
          <a:p>
            <a:endParaRPr lang="cs-CZ" dirty="0"/>
          </a:p>
          <a:p>
            <a:pPr marL="54000" indent="0">
              <a:buNone/>
            </a:pPr>
            <a:r>
              <a:rPr lang="cs-CZ" b="1" dirty="0"/>
              <a:t>Haagský program </a:t>
            </a:r>
            <a:r>
              <a:rPr lang="cs-CZ" dirty="0"/>
              <a:t>– pětiletý program rozvoje ASFJ pomocí sekundárního práva – návrh na vytvoření jednotné unijní azylové a vízové politiky </a:t>
            </a:r>
          </a:p>
          <a:p>
            <a:r>
              <a:rPr lang="cs-CZ" dirty="0"/>
              <a:t>VIS</a:t>
            </a:r>
          </a:p>
          <a:p>
            <a:r>
              <a:rPr lang="cs-CZ" dirty="0"/>
              <a:t>Frontex – boj proti neregulérní migraci</a:t>
            </a:r>
          </a:p>
          <a:p>
            <a:r>
              <a:rPr lang="cs-CZ" dirty="0"/>
              <a:t>Modré karty (harmonizace pravidel zaměstnávání občanů třetích zemí) jako podpora „legální“, ekonomické migrace</a:t>
            </a:r>
          </a:p>
          <a:p>
            <a:endParaRPr lang="cs-CZ" dirty="0"/>
          </a:p>
          <a:p>
            <a:r>
              <a:rPr lang="cs-CZ" dirty="0"/>
              <a:t>Cílem bylo vytvořit jednotnou unijní azylovou a vízovou politiku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602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870F9866-A10B-42FE-9CD9-399B376ED5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15</a:t>
            </a:fld>
            <a:endParaRPr lang="en-GB" altLang="cs-CZ" noProof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372530-64B8-5D43-8517-E9464749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sz="2600" dirty="0"/>
              <a:t>Lisabonská smlouva</a:t>
            </a:r>
            <a:endParaRPr lang="en-GB" sz="2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186A805-5B5B-44F9-AC73-682204F64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086161"/>
            <a:ext cx="8064900" cy="22581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7388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0412F9-81FB-485E-AEEB-A0C0AA125B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16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50751B-935F-48B3-952E-21B953B63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Lisabonská smlouva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C1FB531-7307-4AB2-89F6-6E4A56B6E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00" y="1359001"/>
            <a:ext cx="8064900" cy="4139998"/>
          </a:xfrm>
        </p:spPr>
        <p:txBody>
          <a:bodyPr/>
          <a:lstStyle/>
          <a:p>
            <a:r>
              <a:rPr lang="cs-CZ" dirty="0"/>
              <a:t>Politika EU v oblasti migrace, azylu a ochrany hranic se řídí principem solidarity a spravedlivého rozdělení odpovědnosti mezi členské státy, a to i po finanční stránce</a:t>
            </a:r>
          </a:p>
          <a:p>
            <a:r>
              <a:rPr lang="cs-CZ" dirty="0"/>
              <a:t>Posílení </a:t>
            </a:r>
            <a:r>
              <a:rPr lang="cs-CZ" dirty="0" err="1"/>
              <a:t>Frontexu</a:t>
            </a:r>
            <a:r>
              <a:rPr lang="cs-CZ" dirty="0"/>
              <a:t> </a:t>
            </a:r>
          </a:p>
          <a:p>
            <a:r>
              <a:rPr lang="cs-CZ" dirty="0"/>
              <a:t>Popisuje jednotný azylový status a status doplňkové ochraně</a:t>
            </a:r>
          </a:p>
          <a:p>
            <a:endParaRPr lang="cs-CZ" dirty="0"/>
          </a:p>
          <a:p>
            <a:pPr marL="54000" indent="0">
              <a:buNone/>
            </a:pPr>
            <a:r>
              <a:rPr lang="cs-CZ" dirty="0"/>
              <a:t>Migrační politika: </a:t>
            </a:r>
          </a:p>
          <a:p>
            <a:pPr marL="54000" indent="0">
              <a:buNone/>
            </a:pPr>
            <a:r>
              <a:rPr lang="cs-CZ" dirty="0"/>
              <a:t>1. řízení migračních toků</a:t>
            </a:r>
          </a:p>
          <a:p>
            <a:pPr marL="54000" indent="0">
              <a:buNone/>
            </a:pPr>
            <a:r>
              <a:rPr lang="cs-CZ" dirty="0"/>
              <a:t>2. Spravedlivé zacházení se státními příslušníky třetích zemí</a:t>
            </a:r>
          </a:p>
          <a:p>
            <a:pPr marL="54000" indent="0">
              <a:buNone/>
            </a:pPr>
            <a:r>
              <a:rPr lang="cs-CZ" dirty="0"/>
              <a:t>3. Prevence a boj s „neregulérní migrací“ </a:t>
            </a:r>
          </a:p>
          <a:p>
            <a:pPr marL="54000" indent="0">
              <a:buNone/>
            </a:pPr>
            <a:r>
              <a:rPr lang="cs-CZ" dirty="0"/>
              <a:t>4. Boj proti obchodování s lidmi</a:t>
            </a:r>
          </a:p>
          <a:p>
            <a:endParaRPr lang="cs-CZ" dirty="0"/>
          </a:p>
          <a:p>
            <a:r>
              <a:rPr lang="cs-CZ" dirty="0"/>
              <a:t>Členské státy si stále sami regulují objem přicházejících lidí za účelem hledání práce</a:t>
            </a:r>
          </a:p>
        </p:txBody>
      </p:sp>
    </p:spTree>
    <p:extLst>
      <p:ext uri="{BB962C8B-B14F-4D97-AF65-F5344CB8AC3E}">
        <p14:creationId xmlns:p14="http://schemas.microsoft.com/office/powerpoint/2010/main" val="903481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66214B-F48F-410A-A8FC-2DA3843B88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142DCB7-D3B1-4E26-A7F0-0F5943832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„Mnichovský masakr“</a:t>
            </a:r>
            <a:endParaRPr lang="en-US" dirty="0"/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DA4C7178-6B3A-4338-9620-F9B952C20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87" y="2014537"/>
            <a:ext cx="6219825" cy="3495675"/>
          </a:xfrm>
        </p:spPr>
      </p:pic>
    </p:spTree>
    <p:extLst>
      <p:ext uri="{BB962C8B-B14F-4D97-AF65-F5344CB8AC3E}">
        <p14:creationId xmlns:p14="http://schemas.microsoft.com/office/powerpoint/2010/main" val="2668444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448644-32B3-4751-B536-DD1BBFE3B4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8C2F9CF-82B5-47D4-A20A-1E8EFEB60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TREVI – mezivládní (tajná) setkávání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C59B796-0C24-4367-8791-4A9E81F9E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>
              <a:buNone/>
            </a:pPr>
            <a:r>
              <a:rPr lang="cs-CZ" b="1" dirty="0"/>
              <a:t>1976</a:t>
            </a:r>
          </a:p>
          <a:p>
            <a:pPr marL="54000" indent="0">
              <a:buNone/>
            </a:pPr>
            <a:r>
              <a:rPr lang="cs-CZ" dirty="0"/>
              <a:t>TREVI I: boj s terorismem</a:t>
            </a:r>
          </a:p>
          <a:p>
            <a:pPr marL="54000" indent="0">
              <a:buNone/>
            </a:pPr>
            <a:r>
              <a:rPr lang="cs-CZ" dirty="0"/>
              <a:t>TREVI II: organizace práce policie</a:t>
            </a:r>
          </a:p>
          <a:p>
            <a:pPr marL="54000" indent="0">
              <a:buNone/>
            </a:pPr>
            <a:r>
              <a:rPr lang="cs-CZ" dirty="0"/>
              <a:t>TREVI III: mezinárodní organizovaný zločin</a:t>
            </a:r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r>
              <a:rPr lang="cs-CZ" b="1" dirty="0"/>
              <a:t>1986</a:t>
            </a:r>
          </a:p>
          <a:p>
            <a:pPr marL="54000" indent="0">
              <a:buNone/>
            </a:pPr>
            <a:r>
              <a:rPr lang="cs-CZ" dirty="0"/>
              <a:t>V rámci TREVI vznikla ad hoc. </a:t>
            </a:r>
            <a:r>
              <a:rPr lang="cs-CZ" dirty="0" err="1"/>
              <a:t>prac</a:t>
            </a:r>
            <a:r>
              <a:rPr lang="cs-CZ" dirty="0"/>
              <a:t>. skupina pro imigraci </a:t>
            </a:r>
          </a:p>
          <a:p>
            <a:pPr marL="54000" indent="0">
              <a:buNone/>
            </a:pPr>
            <a:endParaRPr lang="cs-CZ" b="1" dirty="0"/>
          </a:p>
          <a:p>
            <a:pPr marL="54000" indent="0">
              <a:buNone/>
            </a:pPr>
            <a:r>
              <a:rPr lang="cs-CZ" b="1" dirty="0"/>
              <a:t>1988</a:t>
            </a:r>
          </a:p>
          <a:p>
            <a:pPr marL="54000" indent="0">
              <a:buNone/>
            </a:pPr>
            <a:r>
              <a:rPr lang="cs-CZ" dirty="0"/>
              <a:t>TREVI 92 – v souvislosti s JEA se zabývala technickými podmínkami volného pohybu osob v rámci společenství</a:t>
            </a:r>
          </a:p>
          <a:p>
            <a:pPr marL="54000" indent="0">
              <a:buNone/>
            </a:pPr>
            <a:endParaRPr lang="cs-CZ" b="1" dirty="0"/>
          </a:p>
          <a:p>
            <a:pPr marL="54000" indent="0">
              <a:buNone/>
            </a:pPr>
            <a:r>
              <a:rPr lang="cs-CZ" b="1" dirty="0"/>
              <a:t>1989 </a:t>
            </a:r>
            <a:r>
              <a:rPr lang="cs-CZ" dirty="0"/>
              <a:t>– návrh textu Dublinské konvence</a:t>
            </a:r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151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F20692-F849-47B8-95DB-3BCB2407A5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4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665FF0C-390A-4717-B8D2-48DA3876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Dublinská konvence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65CF13-F95C-42C2-9D37-219688A20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effectLst/>
                <a:latin typeface="Arial CE" panose="020B0604020202020204" pitchFamily="34" charset="0"/>
              </a:rPr>
              <a:t>podepsána v 1990, v platnost vstoupila až v 1997</a:t>
            </a:r>
          </a:p>
          <a:p>
            <a:endParaRPr lang="cs-CZ" dirty="0">
              <a:latin typeface="Arial CE" panose="020B0604020202020204" pitchFamily="34" charset="0"/>
            </a:endParaRPr>
          </a:p>
          <a:p>
            <a:r>
              <a:rPr lang="cs-CZ" b="0" i="0" dirty="0" err="1">
                <a:effectLst/>
                <a:latin typeface="Arial CE" panose="020B0604020202020204" pitchFamily="34" charset="0"/>
              </a:rPr>
              <a:t>asylum</a:t>
            </a:r>
            <a:r>
              <a:rPr lang="cs-CZ" b="0" i="0" dirty="0">
                <a:effectLst/>
                <a:latin typeface="Arial CE" panose="020B0604020202020204" pitchFamily="34" charset="0"/>
              </a:rPr>
              <a:t> shopping</a:t>
            </a:r>
          </a:p>
          <a:p>
            <a:r>
              <a:rPr lang="cs-CZ" b="0" i="0" dirty="0" err="1">
                <a:effectLst/>
                <a:latin typeface="Arial CE" panose="020B0604020202020204" pitchFamily="34" charset="0"/>
              </a:rPr>
              <a:t>refugee</a:t>
            </a:r>
            <a:r>
              <a:rPr lang="cs-CZ" b="0" i="0" dirty="0">
                <a:effectLst/>
                <a:latin typeface="Arial CE" panose="020B0604020202020204" pitchFamily="34" charset="0"/>
              </a:rPr>
              <a:t> in orbit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88A8AFD-6A43-46F8-8222-05D1BE47B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63" y="3777203"/>
            <a:ext cx="2776636" cy="1586649"/>
          </a:xfrm>
          <a:prstGeom prst="rect">
            <a:avLst/>
          </a:prstGeom>
        </p:spPr>
      </p:pic>
      <p:pic>
        <p:nvPicPr>
          <p:cNvPr id="9" name="Obrázek 8" descr="Obsah obrázku hvězda, objekt v exteriéru, laserová, noční obloha&#10;&#10;Popis byl vytvořen automaticky">
            <a:extLst>
              <a:ext uri="{FF2B5EF4-FFF2-40B4-BE49-F238E27FC236}">
                <a16:creationId xmlns:a16="http://schemas.microsoft.com/office/drawing/2014/main" id="{31350BCB-D80F-4067-B860-F35ADE117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580" y="2507383"/>
            <a:ext cx="4136955" cy="285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34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32733A-82AB-4CBC-B5BC-0E7A658B81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5</a:t>
            </a:fld>
            <a:endParaRPr lang="en-GB" altLang="cs-CZ" noProof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84FB52A9-CAA9-450F-8D47-16946367F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4711840"/>
            <a:ext cx="7060335" cy="1120159"/>
          </a:xfrm>
        </p:spPr>
        <p:txBody>
          <a:bodyPr/>
          <a:lstStyle/>
          <a:p>
            <a:pPr marL="54000" indent="0">
              <a:buNone/>
            </a:pPr>
            <a:r>
              <a:rPr lang="cs-CZ" b="1" dirty="0"/>
              <a:t>+ Doložka svrchovanosti a humanitární doložka z rodinných nebo kulturních důvodů</a:t>
            </a:r>
            <a:endParaRPr lang="en-US" b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72B52EF-FCB3-41B1-8FFA-1286BD39F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00" y="1510189"/>
            <a:ext cx="8064900" cy="2863039"/>
          </a:xfrm>
          <a:prstGeom prst="rect">
            <a:avLst/>
          </a:prstGeom>
          <a:noFill/>
        </p:spPr>
      </p:pic>
      <p:sp>
        <p:nvSpPr>
          <p:cNvPr id="11" name="Nadpis 10">
            <a:extLst>
              <a:ext uri="{FF2B5EF4-FFF2-40B4-BE49-F238E27FC236}">
                <a16:creationId xmlns:a16="http://schemas.microsoft.com/office/drawing/2014/main" id="{81F200D7-F390-4429-A266-10D27FF4C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One-chance-only</a:t>
            </a:r>
            <a:r>
              <a:rPr lang="cs-CZ" dirty="0"/>
              <a:t> princip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24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396B47-9DF6-C654-0D02-AC4747D8EB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6</a:t>
            </a:fld>
            <a:endParaRPr lang="en-GB" altLang="cs-CZ" noProof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EDA999B-E1A1-8B5C-8B3E-3305B75E5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dirty="0"/>
              <a:t>Dublin nařízení</a:t>
            </a:r>
            <a:endParaRPr lang="en-US" dirty="0"/>
          </a:p>
        </p:txBody>
      </p:sp>
      <p:pic>
        <p:nvPicPr>
          <p:cNvPr id="7" name="Zástupný obsah 6" descr="Obsah obrázku mapa, atlas, text&#10;&#10;Popis byl vytvořen automaticky">
            <a:extLst>
              <a:ext uri="{FF2B5EF4-FFF2-40B4-BE49-F238E27FC236}">
                <a16:creationId xmlns:a16="http://schemas.microsoft.com/office/drawing/2014/main" id="{5070B291-1970-EDB2-99EF-CDC62B54A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261" y="1692002"/>
            <a:ext cx="3930377" cy="4139998"/>
          </a:xfrm>
          <a:noFill/>
        </p:spPr>
      </p:pic>
    </p:spTree>
    <p:extLst>
      <p:ext uri="{BB962C8B-B14F-4D97-AF65-F5344CB8AC3E}">
        <p14:creationId xmlns:p14="http://schemas.microsoft.com/office/powerpoint/2010/main" val="2949857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9AE3F1-C32C-4F01-AFCD-D4B6BD4AF6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7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23FD3F-0CED-44B2-B3E5-F38C8E09F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80. léta – druhá line rozšiřování </a:t>
            </a:r>
            <a:endParaRPr lang="en-US" dirty="0"/>
          </a:p>
        </p:txBody>
      </p:sp>
      <p:pic>
        <p:nvPicPr>
          <p:cNvPr id="7" name="Zástupný obsah 6" descr="Obsah obrázku mapa&#10;&#10;Popis byl vytvořen automaticky">
            <a:extLst>
              <a:ext uri="{FF2B5EF4-FFF2-40B4-BE49-F238E27FC236}">
                <a16:creationId xmlns:a16="http://schemas.microsoft.com/office/drawing/2014/main" id="{7FB0335C-739C-46F9-AB54-0E07AFEE1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802" y="1665039"/>
            <a:ext cx="6608395" cy="4140200"/>
          </a:xfrm>
        </p:spPr>
      </p:pic>
    </p:spTree>
    <p:extLst>
      <p:ext uri="{BB962C8B-B14F-4D97-AF65-F5344CB8AC3E}">
        <p14:creationId xmlns:p14="http://schemas.microsoft.com/office/powerpoint/2010/main" val="2429185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0A80BF6-0287-4992-A79C-C1584A3505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8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14AEC3-AA83-4FE7-9D10-FFFE1A12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Schengenská dohoda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9182619-2F04-4EEC-A54F-C6AE13F48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521" y="1437478"/>
            <a:ext cx="8064900" cy="4139998"/>
          </a:xfrm>
        </p:spPr>
        <p:txBody>
          <a:bodyPr/>
          <a:lstStyle/>
          <a:p>
            <a:r>
              <a:rPr lang="cs-CZ" dirty="0"/>
              <a:t>Podepsána v roce 1985, mezi kým?</a:t>
            </a:r>
          </a:p>
          <a:p>
            <a:endParaRPr lang="cs-CZ" dirty="0"/>
          </a:p>
          <a:p>
            <a:r>
              <a:rPr lang="cs-CZ" dirty="0"/>
              <a:t>Princip dvourychlostní Evropy</a:t>
            </a:r>
          </a:p>
          <a:p>
            <a:endParaRPr lang="cs-CZ" dirty="0"/>
          </a:p>
          <a:p>
            <a:r>
              <a:rPr lang="cs-CZ" dirty="0"/>
              <a:t>Schengenská prováděcí úmluva z roku 1990, ale vstoupila v platnost až v 1995 – přesné a technické podmínky vytvoření prostoru bez vnitřních hranic</a:t>
            </a:r>
          </a:p>
          <a:p>
            <a:pPr algn="l"/>
            <a:endParaRPr lang="cs-CZ" sz="2000" b="0" i="0" u="none" strike="noStrike" baseline="0" dirty="0"/>
          </a:p>
          <a:p>
            <a:pPr algn="l"/>
            <a:r>
              <a:rPr lang="en-US" sz="2000" b="0" i="0" u="none" strike="noStrike" baseline="0" dirty="0" err="1"/>
              <a:t>Zrušení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vnitřních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hranic</a:t>
            </a:r>
            <a:r>
              <a:rPr lang="en-US" sz="2000" b="0" i="0" u="none" strike="noStrike" baseline="0" dirty="0"/>
              <a:t>, </a:t>
            </a:r>
            <a:r>
              <a:rPr lang="en-US" sz="2000" b="0" i="0" u="none" strike="noStrike" baseline="0" dirty="0" err="1"/>
              <a:t>tedy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umožnění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volného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pohybu</a:t>
            </a:r>
            <a:r>
              <a:rPr lang="cs-CZ" sz="2000" dirty="0"/>
              <a:t> </a:t>
            </a:r>
            <a:r>
              <a:rPr lang="en-US" sz="2000" b="0" i="0" u="none" strike="noStrike" baseline="0" dirty="0" err="1"/>
              <a:t>osob</a:t>
            </a:r>
            <a:r>
              <a:rPr lang="en-US" sz="2000" b="0" i="0" u="none" strike="noStrike" baseline="0" dirty="0"/>
              <a:t> bez </a:t>
            </a:r>
            <a:r>
              <a:rPr lang="en-US" sz="2000" b="0" i="0" u="none" strike="noStrike" baseline="0" dirty="0" err="1"/>
              <a:t>hraniční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kontroly</a:t>
            </a:r>
            <a:r>
              <a:rPr lang="en-US" sz="2000" b="0" i="0" u="none" strike="noStrike" baseline="0" dirty="0"/>
              <a:t>, se </a:t>
            </a:r>
            <a:r>
              <a:rPr lang="en-US" sz="2000" b="0" i="0" u="none" strike="noStrike" baseline="0" dirty="0" err="1"/>
              <a:t>neobešlo</a:t>
            </a:r>
            <a:r>
              <a:rPr lang="en-US" sz="2000" b="0" i="0" u="none" strike="noStrike" baseline="0" dirty="0"/>
              <a:t> bez </a:t>
            </a:r>
            <a:r>
              <a:rPr lang="en-US" sz="2000" b="0" i="0" u="none" strike="noStrike" baseline="0" dirty="0" err="1"/>
              <a:t>posílení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vnějších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hranic</a:t>
            </a:r>
            <a:r>
              <a:rPr lang="en-US" sz="2000" b="0" i="0" u="none" strike="noStrike" baseline="0" dirty="0"/>
              <a:t> a </a:t>
            </a:r>
            <a:r>
              <a:rPr lang="en-US" sz="2000" b="0" i="0" u="none" strike="noStrike" baseline="0" dirty="0" err="1"/>
              <a:t>dalších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bezpečnostních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opatření</a:t>
            </a:r>
            <a:r>
              <a:rPr lang="cs-CZ" sz="2000" dirty="0"/>
              <a:t> </a:t>
            </a:r>
            <a:r>
              <a:rPr lang="en-US" sz="2000" b="0" i="0" u="none" strike="noStrike" baseline="0" dirty="0" err="1"/>
              <a:t>jako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např</a:t>
            </a:r>
            <a:r>
              <a:rPr lang="en-US" sz="2000" b="0" i="0" u="none" strike="noStrike" baseline="0" dirty="0"/>
              <a:t>. </a:t>
            </a:r>
            <a:r>
              <a:rPr lang="en-US" sz="2000" b="0" i="0" u="none" strike="noStrike" baseline="0" dirty="0" err="1"/>
              <a:t>Schengenský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informační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systém</a:t>
            </a:r>
            <a:r>
              <a:rPr lang="en-US" sz="2000" b="0" i="0" u="none" strike="noStrike" baseline="0" dirty="0"/>
              <a:t> (SIS), </a:t>
            </a:r>
            <a:r>
              <a:rPr lang="en-US" sz="2000" b="0" i="0" u="none" strike="noStrike" baseline="0" dirty="0" err="1"/>
              <a:t>Vízový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informační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systém</a:t>
            </a:r>
            <a:r>
              <a:rPr lang="en-US" sz="2000" b="0" i="0" u="none" strike="noStrike" baseline="0" dirty="0"/>
              <a:t> (VIS), </a:t>
            </a:r>
            <a:r>
              <a:rPr lang="en-US" sz="2000" b="0" i="0" u="none" strike="noStrike" baseline="0" dirty="0" err="1"/>
              <a:t>Celní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informační</a:t>
            </a:r>
            <a:r>
              <a:rPr lang="en-US" sz="2000" b="0" i="0" u="none" strike="noStrike" baseline="0" dirty="0"/>
              <a:t> system</a:t>
            </a:r>
            <a:r>
              <a:rPr lang="cs-CZ" sz="2000" dirty="0"/>
              <a:t> </a:t>
            </a:r>
            <a:r>
              <a:rPr lang="en-US" sz="2000" b="0" i="0" u="none" strike="noStrike" baseline="0" dirty="0"/>
              <a:t>(CIS).</a:t>
            </a:r>
            <a:endParaRPr lang="cs-CZ" sz="2000" b="0" i="0" u="none" strike="noStrike" baseline="0" dirty="0"/>
          </a:p>
          <a:p>
            <a:pPr marL="54000" indent="0" algn="l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13502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D14158-2D97-0709-F9B1-40CE48530F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9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69AEDC5-5401-B591-5E92-CC5F9778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Přesun „bezpečnosti“ na vnější hranice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685CD5-A7B0-F21C-E73E-34B804D16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 algn="just">
              <a:buNone/>
            </a:pPr>
            <a:r>
              <a:rPr lang="cs-CZ" dirty="0"/>
              <a:t>„Pokud se týká pohybu osob, budou strany usilovat o zrušení kontrol na společných hranicích a jejich přesunutí na vnější hranice. Za tímto účelem se tam, kde to bude nezbytné, vynasnaží s předstihem sjednotit legislativu a administrativní předpisy týkající se zákazů a omezení, na kterých se kontroly zakládají, a přijmout doplňující opatření směřující k zachování bezpečnosti a k zamezení nezákonné imigrace občanů států, které nejsou členy Evropských společenství.“ (čl. 17 Schengenské dohody)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25427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4-3-en.potx" id="{45AE9CBB-A3E5-45CE-BCD2-1D997B21442F}" vid="{3E3C82C0-9353-41A7-BA2C-44B782E2B268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847DAA-0626-49F3-A0E3-598A6BF958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322695-F614-4686-904A-CC6AEEAF5AC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04FFE1A-BB82-48D9-988B-F30CD3676F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muni-fss-prezentace-4-3-en</Template>
  <TotalTime>6588</TotalTime>
  <Words>523</Words>
  <Application>Microsoft Office PowerPoint</Application>
  <PresentationFormat>Předvádění na obrazovce (4:3)</PresentationFormat>
  <Paragraphs>83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Arial CE</vt:lpstr>
      <vt:lpstr>Tahoma</vt:lpstr>
      <vt:lpstr>Wingdings</vt:lpstr>
      <vt:lpstr>Presentation_MU_EN</vt:lpstr>
      <vt:lpstr>70. léta – 1. linie rozšiřování v oblasti migrace</vt:lpstr>
      <vt:lpstr>„Mnichovský masakr“</vt:lpstr>
      <vt:lpstr>TREVI – mezivládní (tajná) setkávání</vt:lpstr>
      <vt:lpstr>Dublinská konvence </vt:lpstr>
      <vt:lpstr>One-chance-only princip</vt:lpstr>
      <vt:lpstr>Dublin nařízení</vt:lpstr>
      <vt:lpstr>80. léta – druhá line rozšiřování </vt:lpstr>
      <vt:lpstr>Schengenská dohoda </vt:lpstr>
      <vt:lpstr>Přesun „bezpečnosti“ na vnější hranice</vt:lpstr>
      <vt:lpstr>Kdo z EU není dnes členem (4)?   Kdo z mimo EU je členem (4)? </vt:lpstr>
      <vt:lpstr>Schengenská zóna</vt:lpstr>
      <vt:lpstr>Institucionalizace ASFJ </vt:lpstr>
      <vt:lpstr>Amsterdamská smlouva 97-99</vt:lpstr>
      <vt:lpstr>Rok 2004 a důsledky komunitarizace</vt:lpstr>
      <vt:lpstr>Lisabonská smlouva</vt:lpstr>
      <vt:lpstr>Lisabonská smlouva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hodina: Vývoj v oblasti prostoru, svobody a bezpečnosti (ASFJ) - (1970-2010)</dc:title>
  <dc:creator>Jan Krotký</dc:creator>
  <cp:lastModifiedBy>Jan Kotynek Krotky</cp:lastModifiedBy>
  <cp:revision>8</cp:revision>
  <dcterms:created xsi:type="dcterms:W3CDTF">2021-09-26T16:04:25Z</dcterms:created>
  <dcterms:modified xsi:type="dcterms:W3CDTF">2023-10-05T14:12:32Z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