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8"/>
  </p:notesMasterIdLst>
  <p:handoutMasterIdLst>
    <p:handoutMasterId r:id="rId39"/>
  </p:handoutMasterIdLst>
  <p:sldIdLst>
    <p:sldId id="293" r:id="rId5"/>
    <p:sldId id="288" r:id="rId6"/>
    <p:sldId id="289" r:id="rId7"/>
    <p:sldId id="290" r:id="rId8"/>
    <p:sldId id="292" r:id="rId9"/>
    <p:sldId id="256" r:id="rId10"/>
    <p:sldId id="268" r:id="rId11"/>
    <p:sldId id="282" r:id="rId12"/>
    <p:sldId id="281" r:id="rId13"/>
    <p:sldId id="283" r:id="rId14"/>
    <p:sldId id="284" r:id="rId15"/>
    <p:sldId id="267" r:id="rId16"/>
    <p:sldId id="269" r:id="rId17"/>
    <p:sldId id="285" r:id="rId18"/>
    <p:sldId id="266" r:id="rId19"/>
    <p:sldId id="273" r:id="rId20"/>
    <p:sldId id="270" r:id="rId21"/>
    <p:sldId id="276" r:id="rId22"/>
    <p:sldId id="279" r:id="rId23"/>
    <p:sldId id="274" r:id="rId24"/>
    <p:sldId id="275" r:id="rId25"/>
    <p:sldId id="286" r:id="rId26"/>
    <p:sldId id="294" r:id="rId27"/>
    <p:sldId id="278" r:id="rId28"/>
    <p:sldId id="257" r:id="rId29"/>
    <p:sldId id="258" r:id="rId30"/>
    <p:sldId id="260" r:id="rId31"/>
    <p:sldId id="280" r:id="rId32"/>
    <p:sldId id="262" r:id="rId33"/>
    <p:sldId id="261" r:id="rId34"/>
    <p:sldId id="265" r:id="rId35"/>
    <p:sldId id="263" r:id="rId36"/>
    <p:sldId id="26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70" autoAdjust="0"/>
  </p:normalViewPr>
  <p:slideViewPr>
    <p:cSldViewPr snapToGrid="0">
      <p:cViewPr varScale="1">
        <p:scale>
          <a:sx n="65" d="100"/>
          <a:sy n="65" d="100"/>
        </p:scale>
        <p:origin x="134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D3583-095D-6652-3280-9217C373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předchozí hodiny, co si vybavujete?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C66E1D-C401-B4F4-65BA-35FF0BAEE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6B7621-17A0-18D4-1C03-488E3541F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11ECDAE-BEF9-2164-F976-6366594F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Itálie a EU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574607-5954-262A-AAB7-169923B8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Realizace </a:t>
            </a:r>
            <a:r>
              <a:rPr lang="cs-CZ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tzv. aktu národní solidarity: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tém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kerém teritoriu zem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být dle p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edstaveného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plánu rozd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leni 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ichni noví neregulérní p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hovalci na základ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ního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(v pom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 1 tisíce imigrant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1 milion obyvatel daného regionu): odpor severních regionů byl zlomen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Tlak na EU: po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adavek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bezprost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ř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ední reakce Evropské unie na nov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vzniklou situaci, ji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ž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Italie nem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ůž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 osamocena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“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nebo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ť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v zájmu celé Evropy konat efektivn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ě“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Repubblica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2011).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 souhlasila s nasazením pohraniční agentury Frontex za účelem kontroly a asistence při zadržení běženců, tzv.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race HERMES, vyslání delegace EUROPOLU, plus poskytnutí finančních kompenzací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3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9B924-84FA-E39C-F8F9-3F77E8B74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813608-E51B-4855-7345-C7157B4D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EU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06647C-51B5-0290-BE5E-DB05F371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437478"/>
            <a:ext cx="8064900" cy="413999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Italský po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adavek na zaji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spravedliv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sdíleni zát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krize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burden-sharing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odvolávající se na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 solidarity ukotvený v Lisabonské smlouv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nebyl akceptován, nebo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ť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dostával do st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etu se zájmy dal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lenských stát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Unie.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redistribuci v rámci EU po vzoru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„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italského plánu solidarity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“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aktivizace sm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rnice EU 2001/55 o uprchlících stanovující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automatick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lení azylu 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jedinc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 opou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jícím vále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nou zónu v Libyi nebylo vyslyšeno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Pouze částe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ný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tak vedl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5. dubna k jednostrannému kroku v podob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vydáni do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asného (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ního) povolení k pobytu 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22 tisíc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afrických imigrant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 dorazili do Itálie od ledna roku 2011 (Astrid 2011).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většiny se jednalo o frankofonní Tunisany. </a:t>
            </a:r>
            <a:r>
              <a:rPr lang="cs-CZ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Kalkul?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5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DDDBD9-00B7-4FD4-A6D0-0E790A309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12</a:t>
            </a:fld>
            <a:endParaRPr lang="en-GB" altLang="cs-CZ" noProof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CD53520-83C6-466B-B31B-1243D129C1D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540000" y="711551"/>
            <a:ext cx="8064900" cy="5101048"/>
          </a:xfrm>
          <a:noFill/>
        </p:spPr>
      </p:pic>
    </p:spTree>
    <p:extLst>
      <p:ext uri="{BB962C8B-B14F-4D97-AF65-F5344CB8AC3E}">
        <p14:creationId xmlns:p14="http://schemas.microsoft.com/office/powerpoint/2010/main" val="36049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A71997-AF74-4971-A3FA-7EC002F10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77A447D-3C40-4A4B-A6EF-7C87525C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363404"/>
            <a:ext cx="8064900" cy="451576"/>
          </a:xfrm>
        </p:spPr>
        <p:txBody>
          <a:bodyPr/>
          <a:lstStyle/>
          <a:p>
            <a:r>
              <a:rPr lang="cs-CZ" dirty="0" err="1"/>
              <a:t>Ventimiglia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D061C5-7E83-45AB-B78C-6F0C74B4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980"/>
            <a:ext cx="9144000" cy="50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6F7407-3C3F-59B0-B4B8-58484651C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20231B-60DA-F598-C728-5DF36D3D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Důsledky, závěry Evropské rády z června 2011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1C738D-EB02-7373-2185-BC85CB43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nutnost posílení kolektivního 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stupu a usilování o efektivní o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ení vn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hranic Unie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„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bázi spole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 odpov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dnosti, solidarity a hlub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š</a:t>
            </a:r>
            <a:r>
              <a:rPr lang="cs-CZ" sz="1600" i="1" dirty="0"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í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praktické kooperace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“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(Evropská rada 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2011)</a:t>
            </a:r>
          </a:p>
          <a:p>
            <a:pPr algn="l">
              <a:lnSpc>
                <a:spcPct val="150000"/>
              </a:lnSpc>
            </a:pP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Dále do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k 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slibu technické a finanční podpory stát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vystaveným výjime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ným migra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ním tlak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m, 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etn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asistence vykonané prost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ednictvím agentury 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Frontex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bylo oficiáln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povoleno do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asné obnovení hrani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ních kontrol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„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skute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kritické situaci, kdy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lenský stát není nadále schopen spl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ň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ovat povinnosti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vyplývající ze schengenských pravidel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“</a:t>
            </a:r>
            <a:endParaRPr lang="cs-CZ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 tohoto mechanismu m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byt v 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nutnosti limitováno na 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krátké (av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blí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ž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nespecifikované) období, aby nedocházelo k 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velkým zásah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do prav ob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 na svobodu pohybu.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tak otev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elo prostor pro potenciáln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významnou a znepokojivou zm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 fungovaní jedné z klí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ových svobod EU.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252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5C7DB7-7428-4633-95A3-E32DEB7E2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15E41C7-119D-4825-9713-10CFF0C972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41" y="150157"/>
            <a:ext cx="5940000" cy="5810984"/>
          </a:xfrm>
        </p:spPr>
      </p:pic>
    </p:spTree>
    <p:extLst>
      <p:ext uri="{BB962C8B-B14F-4D97-AF65-F5344CB8AC3E}">
        <p14:creationId xmlns:p14="http://schemas.microsoft.com/office/powerpoint/2010/main" val="3253207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A04E87-18BD-49F1-A820-9995B2BD2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2E00E8F-F4AC-4CE4-92A3-C1F690D6F00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256837" y="229077"/>
            <a:ext cx="6630325" cy="1867161"/>
          </a:xfrm>
        </p:spPr>
      </p:pic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6899CB16-9621-4E90-A02A-5615ECB22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62" y="2096238"/>
            <a:ext cx="4935364" cy="4589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17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C7DD04-F4ED-4078-8140-9FB47C6BF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17</a:t>
            </a:fld>
            <a:endParaRPr lang="en-GB" altLang="cs-CZ" noProof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AA0F819-33FE-46A9-8925-312D1F70E92D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54309"/>
            <a:ext cx="8064900" cy="4415532"/>
          </a:xfrm>
          <a:noFill/>
        </p:spPr>
      </p:pic>
    </p:spTree>
    <p:extLst>
      <p:ext uri="{BB962C8B-B14F-4D97-AF65-F5344CB8AC3E}">
        <p14:creationId xmlns:p14="http://schemas.microsoft.com/office/powerpoint/2010/main" val="17718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E27FA7-8580-4903-8058-416FB2E00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18</a:t>
            </a:fld>
            <a:endParaRPr lang="en-GB" altLang="cs-CZ" noProof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2E0F76-08D0-46BD-9309-35F4D715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67" y="692150"/>
            <a:ext cx="7999765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80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7A7F98-ADF4-491F-941D-3325B08508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19</a:t>
            </a:fld>
            <a:endParaRPr lang="en-GB" altLang="cs-CZ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EA7FEDE-4EA9-4B2C-A821-823AA0D1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not </a:t>
            </a:r>
            <a:r>
              <a:rPr lang="cs-CZ" dirty="0" err="1"/>
              <a:t>dismantle</a:t>
            </a:r>
            <a:r>
              <a:rPr lang="cs-CZ" dirty="0"/>
              <a:t> </a:t>
            </a:r>
            <a:r>
              <a:rPr lang="cs-CZ" dirty="0" err="1"/>
              <a:t>Schengen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ensure</a:t>
            </a:r>
            <a:r>
              <a:rPr lang="cs-CZ" dirty="0"/>
              <a:t> proper management </a:t>
            </a:r>
            <a:r>
              <a:rPr lang="cs-CZ" dirty="0" err="1"/>
              <a:t>of</a:t>
            </a:r>
            <a:r>
              <a:rPr lang="cs-CZ" dirty="0"/>
              <a:t> EU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borders</a:t>
            </a:r>
            <a:r>
              <a:rPr lang="cs-CZ" dirty="0"/>
              <a:t>.“ (D. </a:t>
            </a:r>
            <a:r>
              <a:rPr lang="cs-CZ" dirty="0" err="1"/>
              <a:t>Tusk</a:t>
            </a:r>
            <a:r>
              <a:rPr lang="cs-CZ" dirty="0"/>
              <a:t>, 2015)</a:t>
            </a:r>
            <a:endParaRPr lang="en-US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1CC2A95-66E4-4C8A-ACF8-A8E052A18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459" y="1899392"/>
            <a:ext cx="7923441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2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133787-F867-42E1-B2B7-6C398CACB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FAC084D-E652-4014-8D32-1EE0B3F6E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Maastrichtská smlouva 1992-1993, Smlouva o EU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3B12D-42AB-48AB-BD82-5EFEF8D0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Institucionalizace ASFJ</a:t>
            </a:r>
            <a:br>
              <a:rPr lang="cs-CZ" dirty="0"/>
            </a:b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DCF8C14-1D8C-4BD8-8D41-305CCF3A8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81" y="1692275"/>
            <a:ext cx="3656038" cy="4140200"/>
          </a:xfrm>
        </p:spPr>
      </p:pic>
    </p:spTree>
    <p:extLst>
      <p:ext uri="{BB962C8B-B14F-4D97-AF65-F5344CB8AC3E}">
        <p14:creationId xmlns:p14="http://schemas.microsoft.com/office/powerpoint/2010/main" val="2780034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76F527-ADF8-42AA-9DCE-4008F1D58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20</a:t>
            </a:fld>
            <a:endParaRPr lang="en-GB" altLang="cs-CZ" noProof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9D7EAFD-503B-4008-B18E-32AE20B3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598690"/>
            <a:ext cx="8064900" cy="3326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369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D99CE-A738-4C96-A281-3C37427EB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21</a:t>
            </a:fld>
            <a:endParaRPr lang="en-GB" alt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30B255-D1F2-4639-A901-F90711AD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92" y="692150"/>
            <a:ext cx="7530916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28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AD3BA0-1E4E-8B5C-E5F3-D60FCCC18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AAA5940-56B1-EDBB-344C-6BAF757CD941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539750" y="887311"/>
            <a:ext cx="8064500" cy="4750002"/>
          </a:xfr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F60F46F-D100-2F40-59B6-251AD1D8E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417230"/>
            <a:ext cx="8064900" cy="3689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28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D020E6-476C-2D17-45CA-3D886EDFC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23</a:t>
            </a:fld>
            <a:endParaRPr lang="en-GB" alt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601C81-9547-C925-7295-DCFCBB336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417230"/>
            <a:ext cx="8064900" cy="3689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491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63B7A1-C289-4D4A-957F-7531212EC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F1BA9DB-E7FA-4803-AEA9-71A49AE8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odpověď na „migrační krizi“</a:t>
            </a:r>
            <a:br>
              <a:rPr lang="cs-CZ" dirty="0"/>
            </a:br>
            <a:br>
              <a:rPr lang="cs-CZ" dirty="0"/>
            </a:br>
            <a:endParaRPr lang="en-US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9306E7B0-C1B3-B4E6-BC3B-03E3E3212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01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F84D09-CB69-4BA1-9984-CFBABE830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892B5F-38B3-4185-94AC-423BABB6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Vnitřní dimenze: </a:t>
            </a:r>
            <a:r>
              <a:rPr lang="cs-CZ" b="1" dirty="0" err="1"/>
              <a:t>HOTSPOTy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9FA48-AA4A-42E7-973F-3E234F9A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FRONTEX (EBCG) zajišťuje návraty migrantů</a:t>
            </a:r>
          </a:p>
          <a:p>
            <a:pPr marL="54000" indent="0">
              <a:buNone/>
            </a:pPr>
            <a:r>
              <a:rPr lang="cs-CZ" b="0" i="0" dirty="0">
                <a:effectLst/>
              </a:rPr>
              <a:t>Evropský podpůrný úřad pro otázky azylu (EASO)</a:t>
            </a:r>
            <a:r>
              <a:rPr lang="cs-CZ" dirty="0"/>
              <a:t> zajišťuje registraci žadatelů </a:t>
            </a:r>
          </a:p>
          <a:p>
            <a:pPr marL="54000" indent="0">
              <a:buNone/>
            </a:pPr>
            <a:r>
              <a:rPr lang="cs-CZ" dirty="0"/>
              <a:t>EUROPOL a EUROJUST pomáhá členským státům s rozbitím pašeráckých sítí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1. Nestojí to na právním základě, migranti se nemají jak bránit proti návratům</a:t>
            </a:r>
          </a:p>
          <a:p>
            <a:pPr marL="54000" indent="0">
              <a:buNone/>
            </a:pPr>
            <a:r>
              <a:rPr lang="cs-CZ" dirty="0"/>
              <a:t>2. Mnoho to jižním státům nepomohlo, členské státy nedodaly dostatek lidí</a:t>
            </a:r>
          </a:p>
          <a:p>
            <a:pPr marL="54000" indent="0">
              <a:buNone/>
            </a:pPr>
            <a:r>
              <a:rPr lang="cs-CZ" dirty="0"/>
              <a:t>3. Nevedlo to k zlepšení životních podmínek migrantů (nedostatek vody, jídla, léků apod.)</a:t>
            </a:r>
          </a:p>
          <a:p>
            <a:pPr marL="54000" indent="0">
              <a:buNone/>
            </a:pPr>
            <a:r>
              <a:rPr lang="cs-CZ" dirty="0"/>
              <a:t>4. Neférové jednání s migranty – strávení týdnů a měsíců v detenčních kempech</a:t>
            </a:r>
          </a:p>
          <a:p>
            <a:pPr marL="54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25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D9C72E-C8D1-4F3F-BF60-C20F4F940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FC3452-9A7D-4111-A5BC-54C41A80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dimenze: relokace a přesídlení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AE903C-C879-4F99-A5C7-4802E10C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80008"/>
            <a:ext cx="8064900" cy="4351992"/>
          </a:xfrm>
        </p:spPr>
        <p:txBody>
          <a:bodyPr/>
          <a:lstStyle/>
          <a:p>
            <a:r>
              <a:rPr lang="cs-CZ" dirty="0"/>
              <a:t>Dočasný relokační schéma – září 2015</a:t>
            </a:r>
          </a:p>
          <a:p>
            <a:r>
              <a:rPr lang="cs-CZ" dirty="0"/>
              <a:t>do roku 2017 měly čl. státy přesídlit mezi sebe 160 000 žadatelů o azyl</a:t>
            </a:r>
          </a:p>
          <a:p>
            <a:pPr marL="54000" indent="0">
              <a:buNone/>
            </a:pPr>
            <a:r>
              <a:rPr lang="cs-CZ" b="1" dirty="0"/>
              <a:t>Kdo byl proti? Kdo se zdržel?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Slovensko, jako předsednická země navrhla tzv. „flexibilní solidaritu“, stálý mechanismus</a:t>
            </a:r>
          </a:p>
          <a:p>
            <a:pPr>
              <a:buFontTx/>
              <a:buChar char="-"/>
            </a:pPr>
            <a:r>
              <a:rPr lang="cs-CZ" dirty="0"/>
              <a:t>Členské státy buď přijmou žadatele o azyl, nebo pomohou finančně, či expertně</a:t>
            </a:r>
          </a:p>
          <a:p>
            <a:pPr>
              <a:buFontTx/>
              <a:buChar char="-"/>
            </a:pPr>
            <a:r>
              <a:rPr lang="cs-CZ" dirty="0"/>
              <a:t>Něco podobného se odráží v aktuálním návrhu z rukou Evropské komise.</a:t>
            </a:r>
          </a:p>
          <a:p>
            <a:pPr>
              <a:buFontTx/>
              <a:buChar char="-"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Je to cesta?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953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48D8B-D56D-4E3E-82D6-53BCD288E9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DC96D5-A951-448E-8287-4A29F770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Kvóty, příklad ČR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2C939D-3157-49EC-B271-AE3CF553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pPr marL="54000" indent="0" algn="just">
              <a:buNone/>
            </a:pPr>
            <a:r>
              <a:rPr lang="cs-CZ" sz="1600" b="1" i="0" dirty="0">
                <a:effectLst/>
                <a:latin typeface="Arial CE" panose="020B0604020202020204" pitchFamily="34" charset="0"/>
              </a:rPr>
              <a:t>Dobrovolná kvóta - rozhodnutí Rady EU (1523) ze dne 14. září 2015</a:t>
            </a:r>
          </a:p>
          <a:p>
            <a:pPr algn="just"/>
            <a:r>
              <a:rPr lang="cs-CZ" sz="1600" i="0" dirty="0">
                <a:effectLst/>
                <a:latin typeface="Arial CE" panose="020B0604020202020204" pitchFamily="34" charset="0"/>
              </a:rPr>
              <a:t>členské státy EU dobrovolně zavázaly přijmout v rámci relokací 40 000 osob – pro ČR to je 1 100 osob z Řecka a Itálie.</a:t>
            </a:r>
          </a:p>
          <a:p>
            <a:pPr marL="54000" indent="0" algn="just">
              <a:buNone/>
            </a:pPr>
            <a:r>
              <a:rPr lang="cs-CZ" sz="1600" b="1" i="0" dirty="0">
                <a:effectLst/>
                <a:latin typeface="Arial CE" panose="020B0604020202020204" pitchFamily="34" charset="0"/>
              </a:rPr>
              <a:t>Povinná kvóta - rozhodnutí Rady EU (1601) ze dne 22. září 2015</a:t>
            </a:r>
          </a:p>
          <a:p>
            <a:pPr algn="just"/>
            <a:r>
              <a:rPr lang="cs-CZ" sz="1600" dirty="0">
                <a:latin typeface="Arial CE" panose="020B0604020202020204" pitchFamily="34" charset="0"/>
              </a:rPr>
              <a:t>Členské státy kvalifikovanou většinou se shodly na přijetí dalších 120 000 z Řecka, Itálie a</a:t>
            </a:r>
            <a:r>
              <a:rPr lang="cs-CZ" sz="1600" b="1" dirty="0">
                <a:latin typeface="Arial CE" panose="020B0604020202020204" pitchFamily="34" charset="0"/>
              </a:rPr>
              <a:t> Maďarska </a:t>
            </a:r>
            <a:r>
              <a:rPr lang="cs-CZ" sz="1600" dirty="0">
                <a:latin typeface="Arial CE" panose="020B0604020202020204" pitchFamily="34" charset="0"/>
              </a:rPr>
              <a:t>– pro ČR to je </a:t>
            </a:r>
            <a:r>
              <a:rPr lang="cs-CZ" sz="1600" i="0" dirty="0">
                <a:effectLst/>
                <a:latin typeface="Arial CE" panose="020B0604020202020204" pitchFamily="34" charset="0"/>
              </a:rPr>
              <a:t>1 591 osob.</a:t>
            </a:r>
          </a:p>
          <a:p>
            <a:pPr algn="just"/>
            <a:r>
              <a:rPr lang="cs-CZ" sz="1600" dirty="0">
                <a:latin typeface="Arial CE" panose="020B0604020202020204" pitchFamily="34" charset="0"/>
              </a:rPr>
              <a:t>Celkem tedy </a:t>
            </a:r>
            <a:r>
              <a:rPr lang="cs-CZ" sz="1600" b="0" i="0" dirty="0">
                <a:effectLst/>
                <a:latin typeface="Arial CE" panose="020B0604020202020204" pitchFamily="34" charset="0"/>
              </a:rPr>
              <a:t>2 691</a:t>
            </a:r>
            <a:r>
              <a:rPr lang="cs-CZ" sz="1600" dirty="0">
                <a:latin typeface="Arial CE" panose="020B0604020202020204" pitchFamily="34" charset="0"/>
              </a:rPr>
              <a:t> plus 400 v rámci přesídlení z mimo EU. </a:t>
            </a:r>
            <a:r>
              <a:rPr lang="cs-CZ" sz="1600" b="1" dirty="0">
                <a:latin typeface="Arial CE" panose="020B0604020202020204" pitchFamily="34" charset="0"/>
              </a:rPr>
              <a:t>Kolik jich ČR přijala?</a:t>
            </a:r>
            <a:endParaRPr lang="cs-CZ" sz="1600" b="1" i="0" dirty="0">
              <a:effectLst/>
              <a:latin typeface="Arial CE" panose="020B06040202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DEF46B8-992E-4554-8751-62AAF66A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9" y="4106647"/>
            <a:ext cx="678815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97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A1B00E-5557-4980-B2F8-378D3AA90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28</a:t>
            </a:fld>
            <a:endParaRPr lang="en-GB" altLang="cs-CZ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E71DFB-D474-414E-9BE0-4DA0DEBF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3232"/>
            <a:ext cx="9144000" cy="18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2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EDA66C-ED28-4443-A086-482462285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0C415B-930D-4583-94C3-5DD3A74D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a vnější dimenze – definování bezpečných zemí původů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F77803-6D59-452B-BC35-E4317DD81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dvTT6120e2aa"/>
              </a:rPr>
              <a:t>Albania, Bosnia and Herzegovina, Kosovo, the Former Yugoslav Republic of</a:t>
            </a:r>
            <a:r>
              <a:rPr lang="cs-CZ" sz="1800" b="0" i="0" u="none" strike="noStrike" baseline="0" dirty="0">
                <a:latin typeface="AdvTT6120e2aa"/>
              </a:rPr>
              <a:t> </a:t>
            </a:r>
            <a:r>
              <a:rPr lang="en-US" sz="1800" b="0" i="0" u="none" strike="noStrike" baseline="0" dirty="0">
                <a:latin typeface="AdvTT6120e2aa"/>
              </a:rPr>
              <a:t>Macedonia, Montenegro, Serbia and Turkey</a:t>
            </a:r>
            <a:endParaRPr lang="cs-CZ" sz="1800" b="0" i="0" u="none" strike="noStrike" baseline="0" dirty="0">
              <a:latin typeface="AdvTT6120e2aa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48295B-F615-463B-872D-34BF0723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28" y="2416529"/>
            <a:ext cx="5521343" cy="41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F08265-F518-44CC-A32D-550291378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3</a:t>
            </a:fld>
            <a:endParaRPr lang="en-GB" altLang="cs-CZ" noProof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A5CCC0-3E40-438F-A59B-6868CF711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Přesouvá otázky volného pohybu do prvního pilíře do prvního pilíře včetně Schengenských </a:t>
            </a:r>
            <a:r>
              <a:rPr lang="cs-CZ" dirty="0" err="1"/>
              <a:t>acquis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Zavádí 5-leté přechodné období </a:t>
            </a:r>
          </a:p>
          <a:p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304F09B-B8DA-4929-AC2F-2D81521B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Amsterdamská smlouva 97-99</a:t>
            </a:r>
            <a:endParaRPr lang="en-US" dirty="0"/>
          </a:p>
        </p:txBody>
      </p:sp>
      <p:pic>
        <p:nvPicPr>
          <p:cNvPr id="7" name="Zástupný obsah 6" descr="Obsah obrázku exteriér, budova, obloha, kolo&#10;&#10;Popis byl vytvořen automaticky">
            <a:extLst>
              <a:ext uri="{FF2B5EF4-FFF2-40B4-BE49-F238E27FC236}">
                <a16:creationId xmlns:a16="http://schemas.microsoft.com/office/drawing/2014/main" id="{AAD8DA00-5668-4DDF-A866-248717624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3" b="-1"/>
          <a:stretch/>
        </p:blipFill>
        <p:spPr>
          <a:xfrm>
            <a:off x="540000" y="2034742"/>
            <a:ext cx="7545667" cy="3873457"/>
          </a:xfrm>
          <a:noFill/>
        </p:spPr>
      </p:pic>
    </p:spTree>
    <p:extLst>
      <p:ext uri="{BB962C8B-B14F-4D97-AF65-F5344CB8AC3E}">
        <p14:creationId xmlns:p14="http://schemas.microsoft.com/office/powerpoint/2010/main" val="2621387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1BD09-A2C1-4CC7-B01D-F805FF91B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9E0114-1186-438C-85F5-B2A43A30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Externí dimenze: dohoda EU-Turecko dohoda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27572D-3808-4A47-B256-5627B9107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O co se jedná?</a:t>
            </a:r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r>
              <a:rPr lang="cs-CZ" b="1" dirty="0"/>
              <a:t>Co má Turecko výměnou: </a:t>
            </a:r>
          </a:p>
          <a:p>
            <a:r>
              <a:rPr lang="cs-CZ" dirty="0"/>
              <a:t>Vízová liberalizace</a:t>
            </a:r>
          </a:p>
          <a:p>
            <a:r>
              <a:rPr lang="cs-CZ" dirty="0"/>
              <a:t>6 mil. Eur na financování integrace, ubytování pro žadatele o azyl apod.</a:t>
            </a:r>
          </a:p>
          <a:p>
            <a:r>
              <a:rPr lang="cs-CZ" dirty="0"/>
              <a:t>Vylepšení podmínek v celní a hospodářské spolupráci s EU</a:t>
            </a:r>
          </a:p>
          <a:p>
            <a:r>
              <a:rPr lang="cs-CZ" dirty="0"/>
              <a:t>Posunutí přístupových rozhovorů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091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4447FA-8C6A-43BB-B26B-175242146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087264-F157-414E-B663-73A8A530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EU-Turecko: kritika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96E7A9-22AA-4D01-92AC-53A23720F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AutoNum type="arabicPeriod"/>
            </a:pPr>
            <a:r>
              <a:rPr lang="cs-CZ" dirty="0"/>
              <a:t>Mají žadatelé o azyl zajištěnou právní ochranu v Turecku?</a:t>
            </a:r>
          </a:p>
          <a:p>
            <a:pPr marL="511200" indent="-457200">
              <a:buAutoNum type="arabicPeriod"/>
            </a:pPr>
            <a:r>
              <a:rPr lang="cs-CZ" dirty="0"/>
              <a:t>Ne pro-všechny je Turecko </a:t>
            </a:r>
            <a:r>
              <a:rPr lang="cs-CZ" dirty="0" err="1"/>
              <a:t>safe-third</a:t>
            </a:r>
            <a:r>
              <a:rPr lang="cs-CZ" dirty="0"/>
              <a:t> country – Turecko podepsalo Ženevskou konvenci, ale aplikuje ji jen na uprchlíky z Evropy</a:t>
            </a:r>
          </a:p>
          <a:p>
            <a:pPr marL="511200" indent="-457200">
              <a:buAutoNum type="arabicPeriod"/>
            </a:pPr>
            <a:r>
              <a:rPr lang="cs-CZ" dirty="0"/>
              <a:t>Závislost na Turecku</a:t>
            </a:r>
          </a:p>
          <a:p>
            <a:pPr marL="511200" indent="-457200">
              <a:buAutoNum type="arabicPeriod"/>
            </a:pPr>
            <a:r>
              <a:rPr lang="cs-CZ" dirty="0"/>
              <a:t>Co ti, co přišli do Řecka před uzavřením dohody?</a:t>
            </a:r>
          </a:p>
          <a:p>
            <a:pPr marL="511200" indent="-457200">
              <a:buAutoNum type="arabicPeriod"/>
            </a:pPr>
            <a:r>
              <a:rPr lang="cs-CZ" dirty="0"/>
              <a:t>Přesídlování z Turecka do EU je pomalé</a:t>
            </a:r>
          </a:p>
          <a:p>
            <a:pPr marL="511200" indent="-457200">
              <a:buAutoNum type="arabicPeriod"/>
            </a:pPr>
            <a:r>
              <a:rPr lang="cs-CZ" dirty="0"/>
              <a:t>Dohoda EU-Turecko nespadá pod architekturu EU – žádná kontrola ze strany EP, žadatelé se nemohou odvolat k ESD  </a:t>
            </a:r>
          </a:p>
        </p:txBody>
      </p:sp>
    </p:spTree>
    <p:extLst>
      <p:ext uri="{BB962C8B-B14F-4D97-AF65-F5344CB8AC3E}">
        <p14:creationId xmlns:p14="http://schemas.microsoft.com/office/powerpoint/2010/main" val="1291864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A81ADD-E573-4F16-B5ED-8C9044F14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2C162C-F636-4770-A8F6-E3EA5646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dimenze – prevence neregulérní migrace (vnější hranice, pašerácké sítě)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4B059C-150C-4E9F-A71F-0D3B9FDB5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sz="1600" b="1" i="0" dirty="0">
                <a:solidFill>
                  <a:srgbClr val="202124"/>
                </a:solidFill>
                <a:effectLst/>
              </a:rPr>
              <a:t>Evropská pohraniční a pobřežní stráž (EBCG)</a:t>
            </a:r>
          </a:p>
          <a:p>
            <a:r>
              <a:rPr lang="cs-CZ" sz="1600" b="0" i="0" dirty="0">
                <a:solidFill>
                  <a:srgbClr val="202124"/>
                </a:solidFill>
                <a:effectLst/>
              </a:rPr>
              <a:t>Pokud členské státy zjistí nedostatky, mohou se dovolávat „práva zasáhnout“ pomocí EBCG - přičemž Rada může kvalifikovanou většinou rozhodnout o vyslání pohraniční stráže do členského státu</a:t>
            </a:r>
          </a:p>
          <a:p>
            <a:pPr marL="54000" indent="0" algn="l">
              <a:buNone/>
            </a:pPr>
            <a:r>
              <a:rPr lang="cs-CZ" sz="1600" b="1" i="0" u="none" strike="noStrike" baseline="0" dirty="0"/>
              <a:t>Vojenské námořní operace, např. Sophia</a:t>
            </a:r>
          </a:p>
          <a:p>
            <a:pPr algn="l"/>
            <a:r>
              <a:rPr lang="cs-CZ" sz="1600" dirty="0"/>
              <a:t>Rozbití pašerácké sítě a pašování lidí a prevence a záchrana lidí ve Středozemním moři</a:t>
            </a:r>
            <a:endParaRPr lang="cs-CZ" sz="1600" b="0" i="0" u="none" strike="noStrike" baseline="0" dirty="0"/>
          </a:p>
        </p:txBody>
      </p:sp>
      <p:pic>
        <p:nvPicPr>
          <p:cNvPr id="7" name="Obrázek 6" descr="Obsah obrázku osoba, slipy&#10;&#10;Popis byl vytvořen automaticky">
            <a:extLst>
              <a:ext uri="{FF2B5EF4-FFF2-40B4-BE49-F238E27FC236}">
                <a16:creationId xmlns:a16="http://schemas.microsoft.com/office/drawing/2014/main" id="{9321D9DE-0988-4686-BF20-B7222E60D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32" y="3762001"/>
            <a:ext cx="5128181" cy="2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69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0410A-30BA-40D0-B64C-20130DBA8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E89EB8-8F05-48F9-AD23-83A174E5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dimenze – Svěřenecké fondy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5BB722-8062-4797-84E0-5D96A3B2101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055440" y="1720359"/>
            <a:ext cx="3914999" cy="4139998"/>
          </a:xfrm>
        </p:spPr>
        <p:txBody>
          <a:bodyPr/>
          <a:lstStyle/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EU Regional Trust Fund for Syria has been established in December 2014</a:t>
            </a:r>
            <a:endParaRPr lang="cs-CZ" sz="1800" dirty="0"/>
          </a:p>
          <a:p>
            <a:pPr marL="396900" indent="-342900" algn="l">
              <a:buAutoNum type="arabicPeriod"/>
            </a:pPr>
            <a:endParaRPr lang="cs-CZ" sz="1800" b="0" i="0" u="none" strike="noStrike" baseline="0" dirty="0"/>
          </a:p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Emergency Trust Fund for Africa, established at the Valletta Summit in November</a:t>
            </a:r>
            <a:r>
              <a:rPr lang="cs-CZ" sz="1800" b="0" i="0" u="none" strike="noStrike" baseline="0" dirty="0"/>
              <a:t> 2015</a:t>
            </a:r>
          </a:p>
          <a:p>
            <a:pPr marL="396900" indent="-342900" algn="l">
              <a:buAutoNum type="arabicPeriod"/>
            </a:pPr>
            <a:endParaRPr lang="cs-CZ" sz="1800" dirty="0"/>
          </a:p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</a:t>
            </a:r>
            <a:r>
              <a:rPr lang="en-US" sz="1800" b="0" i="0" u="none" strike="noStrike" baseline="0" dirty="0" err="1"/>
              <a:t>Bêkou</a:t>
            </a:r>
            <a:r>
              <a:rPr lang="en-US" sz="1800" b="0" i="0" u="none" strike="noStrike" baseline="0" dirty="0"/>
              <a:t> Trust Fund for the Central African Republic,</a:t>
            </a:r>
            <a:r>
              <a:rPr lang="cs-CZ" sz="1800" b="0" i="0" u="none" strike="noStrike" baseline="0" dirty="0"/>
              <a:t> July 2014</a:t>
            </a:r>
          </a:p>
          <a:p>
            <a:pPr marL="396900" indent="-342900" algn="l">
              <a:buAutoNum type="arabicPeriod"/>
            </a:pPr>
            <a:endParaRPr lang="cs-CZ" sz="1800" dirty="0"/>
          </a:p>
          <a:p>
            <a:pPr marL="54000" indent="0" algn="l">
              <a:buNone/>
            </a:pPr>
            <a:endParaRPr lang="en-US" sz="18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A07E72-A030-46A6-8A3F-59433047526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40000" y="1720359"/>
            <a:ext cx="3914999" cy="4139998"/>
          </a:xfrm>
        </p:spPr>
        <p:txBody>
          <a:bodyPr/>
          <a:lstStyle/>
          <a:p>
            <a:pPr marL="54000" indent="0">
              <a:buNone/>
            </a:pPr>
            <a:r>
              <a:rPr lang="cs-CZ" sz="2400" dirty="0"/>
              <a:t>Cílem fondů je ovšem ze strany EU spíše prevence, než posílení daných regionů (</a:t>
            </a:r>
            <a:r>
              <a:rPr lang="cs-CZ" sz="2400" dirty="0" err="1"/>
              <a:t>Niemann</a:t>
            </a:r>
            <a:r>
              <a:rPr lang="cs-CZ" sz="2400" dirty="0"/>
              <a:t>, </a:t>
            </a:r>
            <a:r>
              <a:rPr lang="cs-CZ" sz="2400" dirty="0" err="1"/>
              <a:t>Zaun</a:t>
            </a:r>
            <a:r>
              <a:rPr lang="cs-CZ" sz="2400" dirty="0"/>
              <a:t> 2018)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Obrázek 6" descr="Obsah obrázku text, osoba, muž, usmívající se&#10;&#10;Popis byl vytvořen automaticky">
            <a:extLst>
              <a:ext uri="{FF2B5EF4-FFF2-40B4-BE49-F238E27FC236}">
                <a16:creationId xmlns:a16="http://schemas.microsoft.com/office/drawing/2014/main" id="{4BA2C160-08FB-4976-AC00-B5059C637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04194"/>
            <a:ext cx="4371757" cy="2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33EFD0-39EA-4307-99D6-A9DFC3420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538D59C-F190-4B43-9EB1-7B39B991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2004 a důsledky </a:t>
            </a:r>
            <a:r>
              <a:rPr lang="cs-CZ" dirty="0" err="1"/>
              <a:t>komunitarizace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C34219-5D9E-49B9-B6E8-8446B77A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6649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konec přechodného období:</a:t>
            </a:r>
          </a:p>
          <a:p>
            <a:pPr marL="54000" indent="0">
              <a:buNone/>
            </a:pPr>
            <a:r>
              <a:rPr lang="cs-CZ" dirty="0"/>
              <a:t>1. zapojení EP ve formě spolurozhodování</a:t>
            </a:r>
          </a:p>
          <a:p>
            <a:pPr marL="54000" indent="0">
              <a:buNone/>
            </a:pPr>
            <a:r>
              <a:rPr lang="cs-CZ" dirty="0"/>
              <a:t>2. aplikace kvalifikované většině </a:t>
            </a:r>
          </a:p>
          <a:p>
            <a:pPr marL="54000" indent="0">
              <a:buNone/>
            </a:pPr>
            <a:r>
              <a:rPr lang="cs-CZ" dirty="0"/>
              <a:t>3. EK jako legislativní iniciátor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Haagský program </a:t>
            </a:r>
            <a:r>
              <a:rPr lang="cs-CZ" dirty="0"/>
              <a:t>– pětiletý program rozvoje ASFJ pomocí sekundárního práva – návrh na vytvoření jednotné unijní azylové a vízové politiky </a:t>
            </a:r>
          </a:p>
          <a:p>
            <a:r>
              <a:rPr lang="cs-CZ" dirty="0"/>
              <a:t>VIS</a:t>
            </a:r>
          </a:p>
          <a:p>
            <a:r>
              <a:rPr lang="cs-CZ" dirty="0"/>
              <a:t>Frontex – boj proti neregulérní migraci</a:t>
            </a:r>
          </a:p>
          <a:p>
            <a:r>
              <a:rPr lang="cs-CZ" dirty="0"/>
              <a:t>Modré karty (harmonizace pravidel zaměstnávání občanů třetích zemí) jako podpora „legální“, ekonomické migrace</a:t>
            </a:r>
          </a:p>
          <a:p>
            <a:endParaRPr lang="cs-CZ" dirty="0"/>
          </a:p>
          <a:p>
            <a:r>
              <a:rPr lang="cs-CZ" dirty="0"/>
              <a:t>Cílem bylo vytvořit jednotnou unijní azylovou a vízovou politiku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0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0412F9-81FB-485E-AEEB-A0C0AA125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50751B-935F-48B3-952E-21B953B6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Lisabonská smlouva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1FB531-7307-4AB2-89F6-6E4A56B6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359001"/>
            <a:ext cx="8064900" cy="4139998"/>
          </a:xfrm>
        </p:spPr>
        <p:txBody>
          <a:bodyPr/>
          <a:lstStyle/>
          <a:p>
            <a:r>
              <a:rPr lang="cs-CZ" dirty="0"/>
              <a:t>Politika EU v oblasti migrace, azylu a ochrany hranic se řídí principem solidarity a spravedlivého rozdělení odpovědnosti mezi členské státy, a to i po finanční stránce</a:t>
            </a:r>
          </a:p>
          <a:p>
            <a:r>
              <a:rPr lang="cs-CZ" dirty="0"/>
              <a:t>Posílení </a:t>
            </a:r>
            <a:r>
              <a:rPr lang="cs-CZ" dirty="0" err="1"/>
              <a:t>Frontexu</a:t>
            </a:r>
            <a:r>
              <a:rPr lang="cs-CZ" dirty="0"/>
              <a:t> </a:t>
            </a:r>
          </a:p>
          <a:p>
            <a:r>
              <a:rPr lang="cs-CZ" dirty="0"/>
              <a:t>Popisuje jednotný azylový status a status doplňkové ochraně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Migrační politika: </a:t>
            </a:r>
          </a:p>
          <a:p>
            <a:pPr marL="54000" indent="0">
              <a:buNone/>
            </a:pPr>
            <a:r>
              <a:rPr lang="cs-CZ" dirty="0"/>
              <a:t>1. řízení migračních toků</a:t>
            </a:r>
          </a:p>
          <a:p>
            <a:pPr marL="54000" indent="0">
              <a:buNone/>
            </a:pPr>
            <a:r>
              <a:rPr lang="cs-CZ" dirty="0"/>
              <a:t>2. Spravedlivé zacházení se státními příslušníky třetích zemí</a:t>
            </a:r>
          </a:p>
          <a:p>
            <a:pPr marL="54000" indent="0">
              <a:buNone/>
            </a:pPr>
            <a:r>
              <a:rPr lang="cs-CZ" dirty="0"/>
              <a:t>3. Prevence a boj s „neregulérní migrací“ </a:t>
            </a:r>
          </a:p>
          <a:p>
            <a:pPr marL="54000" indent="0">
              <a:buNone/>
            </a:pPr>
            <a:r>
              <a:rPr lang="cs-CZ" dirty="0"/>
              <a:t>4. Boj proti obchodování s lidmi</a:t>
            </a:r>
          </a:p>
          <a:p>
            <a:endParaRPr lang="cs-CZ" dirty="0"/>
          </a:p>
          <a:p>
            <a:r>
              <a:rPr lang="cs-CZ" dirty="0"/>
              <a:t>Členské státy si stále sami regulují objem přicházejících lidí za účelem hledání práce</a:t>
            </a:r>
          </a:p>
        </p:txBody>
      </p:sp>
    </p:spTree>
    <p:extLst>
      <p:ext uri="{BB962C8B-B14F-4D97-AF65-F5344CB8AC3E}">
        <p14:creationId xmlns:p14="http://schemas.microsoft.com/office/powerpoint/2010/main" val="90348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„migrační krize“ nebo také krize společného evropského azylového systému</a:t>
            </a:r>
            <a:endParaRPr lang="en-GB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58C3E4F-9857-C801-3AC9-CBA0EBAB64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2CD787-61E3-4E09-B42F-E8EAF9995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486D71-7E8B-4E87-82FA-80505190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91720"/>
            <a:ext cx="8064900" cy="451576"/>
          </a:xfrm>
        </p:spPr>
        <p:txBody>
          <a:bodyPr/>
          <a:lstStyle/>
          <a:p>
            <a:r>
              <a:rPr lang="cs-CZ" dirty="0"/>
              <a:t>Arabské jaro – 17.12. 2010, Mohamed </a:t>
            </a:r>
            <a:r>
              <a:rPr lang="cs-CZ" dirty="0" err="1"/>
              <a:t>Bouazizi</a:t>
            </a:r>
            <a:endParaRPr lang="en-US" dirty="0"/>
          </a:p>
        </p:txBody>
      </p:sp>
      <p:pic>
        <p:nvPicPr>
          <p:cNvPr id="7" name="Zástupný obsah 6" descr="Obsah obrázku text, osoba, transparent, dav&#10;&#10;Popis byl vytvořen automaticky">
            <a:extLst>
              <a:ext uri="{FF2B5EF4-FFF2-40B4-BE49-F238E27FC236}">
                <a16:creationId xmlns:a16="http://schemas.microsoft.com/office/drawing/2014/main" id="{FEE9B773-D04F-42EB-B9E4-D920DC41F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28" y="1692275"/>
            <a:ext cx="6184743" cy="4140200"/>
          </a:xfrm>
        </p:spPr>
      </p:pic>
    </p:spTree>
    <p:extLst>
      <p:ext uri="{BB962C8B-B14F-4D97-AF65-F5344CB8AC3E}">
        <p14:creationId xmlns:p14="http://schemas.microsoft.com/office/powerpoint/2010/main" val="411332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0DAE5E-7A50-7E20-AD1F-43ECF8980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8</a:t>
            </a:fld>
            <a:endParaRPr lang="en-GB" altLang="cs-CZ" noProof="0"/>
          </a:p>
        </p:txBody>
      </p:sp>
      <p:pic>
        <p:nvPicPr>
          <p:cNvPr id="6" name="Zástupný obsah 5" descr="Obsah obrázku osoba, oblek, oblečený&#10;&#10;Popis byl vytvořen automaticky">
            <a:extLst>
              <a:ext uri="{FF2B5EF4-FFF2-40B4-BE49-F238E27FC236}">
                <a16:creationId xmlns:a16="http://schemas.microsoft.com/office/drawing/2014/main" id="{AF11BCF7-B50C-BB7C-3DCC-D9C5FFAAFC7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r="1" b="1"/>
          <a:stretch/>
        </p:blipFill>
        <p:spPr>
          <a:xfrm>
            <a:off x="540000" y="692150"/>
            <a:ext cx="8064900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405572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4457EF-83EA-682C-1C5B-56E19FF5C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9</a:t>
            </a:fld>
            <a:endParaRPr lang="en-GB" altLang="cs-CZ" noProof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63A67797-923A-530A-847C-1F79D207FBC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1" y="692150"/>
            <a:ext cx="7847098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91407357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47DAA-0626-49F3-A0E3-598A6BF95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4FFE1A-BB82-48D9-988B-F30CD3676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22695-F614-4686-904A-CC6AEEAF5AC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3441</TotalTime>
  <Words>1220</Words>
  <Application>Microsoft Office PowerPoint</Application>
  <PresentationFormat>Předvádění na obrazovce (4:3)</PresentationFormat>
  <Paragraphs>134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AdvTT6120e2aa</vt:lpstr>
      <vt:lpstr>Arial</vt:lpstr>
      <vt:lpstr>Arial CE</vt:lpstr>
      <vt:lpstr>Tahoma</vt:lpstr>
      <vt:lpstr>Times New Roman</vt:lpstr>
      <vt:lpstr>Wingdings</vt:lpstr>
      <vt:lpstr>Presentation_MU_EN</vt:lpstr>
      <vt:lpstr>Shrnutí předchozí hodiny, co si vybavujete?</vt:lpstr>
      <vt:lpstr>Institucionalizace ASFJ </vt:lpstr>
      <vt:lpstr>Amsterdamská smlouva 97-99</vt:lpstr>
      <vt:lpstr>Rok 2004 a důsledky komunitarizace</vt:lpstr>
      <vt:lpstr>Lisabonská smlouva</vt:lpstr>
      <vt:lpstr>Evropská „migrační krize“ nebo také krize společného evropského azylového systému</vt:lpstr>
      <vt:lpstr>Arabské jaro – 17.12. 2010, Mohamed Bouazizi</vt:lpstr>
      <vt:lpstr>Prezentace aplikace PowerPoint</vt:lpstr>
      <vt:lpstr>Prezentace aplikace PowerPoint</vt:lpstr>
      <vt:lpstr>Reakce Itálie a EU</vt:lpstr>
      <vt:lpstr>Reakce EU</vt:lpstr>
      <vt:lpstr>Prezentace aplikace PowerPoint</vt:lpstr>
      <vt:lpstr>Ventimiglia</vt:lpstr>
      <vt:lpstr>Důsledky, závěry Evropské rády z června 2011 </vt:lpstr>
      <vt:lpstr>Prezentace aplikace PowerPoint</vt:lpstr>
      <vt:lpstr>Prezentace aplikace PowerPoint</vt:lpstr>
      <vt:lpstr>Prezentace aplikace PowerPoint</vt:lpstr>
      <vt:lpstr>Prezentace aplikace PowerPoint</vt:lpstr>
      <vt:lpstr>„The only way not dismantle Schengen is to ensure proper management of EU external borders.“ (D. Tusk, 2015)</vt:lpstr>
      <vt:lpstr>Prezentace aplikace PowerPoint</vt:lpstr>
      <vt:lpstr>Prezentace aplikace PowerPoint</vt:lpstr>
      <vt:lpstr>Prezentace aplikace PowerPoint</vt:lpstr>
      <vt:lpstr>Prezentace aplikace PowerPoint</vt:lpstr>
      <vt:lpstr>Evropská odpověď na „migrační krizi“  </vt:lpstr>
      <vt:lpstr>Vnitřní dimenze: HOTSPOTy</vt:lpstr>
      <vt:lpstr>Vnitřní dimenze: relokace a přesídlení</vt:lpstr>
      <vt:lpstr>Kvóty, příklad ČR</vt:lpstr>
      <vt:lpstr>Prezentace aplikace PowerPoint</vt:lpstr>
      <vt:lpstr>Vnitřní a vnější dimenze – definování bezpečných zemí původů</vt:lpstr>
      <vt:lpstr>Externí dimenze: dohoda EU-Turecko dohoda </vt:lpstr>
      <vt:lpstr>Dohoda EU-Turecko: kritika</vt:lpstr>
      <vt:lpstr>Vnější dimenze – prevence neregulérní migrace (vnější hranice, pašerácké sítě)</vt:lpstr>
      <vt:lpstr>Vnější dimenze – Svěřenecké fondy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Krotký</dc:creator>
  <cp:lastModifiedBy>Jan Kotynek Krotky</cp:lastModifiedBy>
  <cp:revision>6</cp:revision>
  <dcterms:created xsi:type="dcterms:W3CDTF">2021-10-05T19:02:26Z</dcterms:created>
  <dcterms:modified xsi:type="dcterms:W3CDTF">2023-10-11T20:55:54Z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