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93" r:id="rId5"/>
    <p:sldId id="257" r:id="rId6"/>
    <p:sldId id="258" r:id="rId7"/>
    <p:sldId id="295" r:id="rId8"/>
    <p:sldId id="260" r:id="rId9"/>
    <p:sldId id="262" r:id="rId10"/>
    <p:sldId id="261" r:id="rId11"/>
    <p:sldId id="265" r:id="rId12"/>
    <p:sldId id="263" r:id="rId13"/>
    <p:sldId id="264" r:id="rId14"/>
    <p:sldId id="296" r:id="rId15"/>
    <p:sldId id="288" r:id="rId16"/>
    <p:sldId id="289" r:id="rId17"/>
    <p:sldId id="290" r:id="rId18"/>
    <p:sldId id="292" r:id="rId19"/>
    <p:sldId id="297" r:id="rId20"/>
    <p:sldId id="300" r:id="rId21"/>
    <p:sldId id="299" r:id="rId22"/>
    <p:sldId id="303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70" autoAdjust="0"/>
  </p:normalViewPr>
  <p:slideViewPr>
    <p:cSldViewPr snapToGrid="0">
      <p:cViewPr>
        <p:scale>
          <a:sx n="66" d="100"/>
          <a:sy n="66" d="100"/>
        </p:scale>
        <p:origin x="1304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D3583-095D-6652-3280-9217C373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předchozí hodiny, co si vybavujete?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C66E1D-C401-B4F4-65BA-35FF0BAEE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9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50410A-30BA-40D0-B64C-20130DBA8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E89EB8-8F05-48F9-AD23-83A174E5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Svěřenecké fondy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5BB722-8062-4797-84E0-5D96A3B2101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055440" y="1720359"/>
            <a:ext cx="3914999" cy="4139998"/>
          </a:xfrm>
        </p:spPr>
        <p:txBody>
          <a:bodyPr/>
          <a:lstStyle/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EU Regional Trust Fund for Syria has been established in December 2014</a:t>
            </a:r>
            <a:endParaRPr lang="cs-CZ" sz="1800" dirty="0"/>
          </a:p>
          <a:p>
            <a:pPr marL="396900" indent="-342900" algn="l">
              <a:buAutoNum type="arabicPeriod"/>
            </a:pPr>
            <a:endParaRPr lang="cs-CZ" sz="1800" b="0" i="0" u="none" strike="noStrike" baseline="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Emergency Trust Fund for Africa, established at the Valletta Summit in November</a:t>
            </a:r>
            <a:r>
              <a:rPr lang="cs-CZ" sz="1800" b="0" i="0" u="none" strike="noStrike" baseline="0" dirty="0"/>
              <a:t> 2015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396900" indent="-342900" algn="l">
              <a:buAutoNum type="arabicPeriod"/>
            </a:pPr>
            <a:r>
              <a:rPr lang="en-US" sz="1800" b="0" i="0" u="none" strike="noStrike" baseline="0" dirty="0"/>
              <a:t>The </a:t>
            </a:r>
            <a:r>
              <a:rPr lang="en-US" sz="1800" b="0" i="0" u="none" strike="noStrike" baseline="0" dirty="0" err="1"/>
              <a:t>Bêkou</a:t>
            </a:r>
            <a:r>
              <a:rPr lang="en-US" sz="1800" b="0" i="0" u="none" strike="noStrike" baseline="0" dirty="0"/>
              <a:t> Trust Fund for the Central African Republic,</a:t>
            </a:r>
            <a:r>
              <a:rPr lang="cs-CZ" sz="1800" b="0" i="0" u="none" strike="noStrike" baseline="0" dirty="0"/>
              <a:t> July 2014</a:t>
            </a:r>
          </a:p>
          <a:p>
            <a:pPr marL="396900" indent="-342900" algn="l">
              <a:buAutoNum type="arabicPeriod"/>
            </a:pPr>
            <a:endParaRPr lang="cs-CZ" sz="1800" dirty="0"/>
          </a:p>
          <a:p>
            <a:pPr marL="54000" indent="0" algn="l">
              <a:buNone/>
            </a:pPr>
            <a:endParaRPr lang="en-US" sz="18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A07E72-A030-46A6-8A3F-59433047526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40000" y="1720359"/>
            <a:ext cx="391499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2400" dirty="0"/>
              <a:t>Cílem fondů je ovšem ze strany EU spíše prevence, než posílení daných regionů (</a:t>
            </a:r>
            <a:r>
              <a:rPr lang="cs-CZ" sz="2400" dirty="0" err="1"/>
              <a:t>Niemann</a:t>
            </a:r>
            <a:r>
              <a:rPr lang="cs-CZ" sz="2400" dirty="0"/>
              <a:t>, </a:t>
            </a:r>
            <a:r>
              <a:rPr lang="cs-CZ" sz="2400" dirty="0" err="1"/>
              <a:t>Zaun</a:t>
            </a:r>
            <a:r>
              <a:rPr lang="cs-CZ" sz="2400" dirty="0"/>
              <a:t> 2018)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Obrázek 6" descr="Obsah obrázku text, osoba, muž, usmívající se&#10;&#10;Popis byl vytvořen automaticky">
            <a:extLst>
              <a:ext uri="{FF2B5EF4-FFF2-40B4-BE49-F238E27FC236}">
                <a16:creationId xmlns:a16="http://schemas.microsoft.com/office/drawing/2014/main" id="{4BA2C160-08FB-4976-AC00-B5059C637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04194"/>
            <a:ext cx="4371757" cy="2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134082-B1CB-42ED-C5B5-1EEA10C65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BBE94D-B360-CB2D-1B69-220B28F7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00" y="2529136"/>
            <a:ext cx="8064900" cy="451576"/>
          </a:xfrm>
        </p:spPr>
        <p:txBody>
          <a:bodyPr/>
          <a:lstStyle/>
          <a:p>
            <a:r>
              <a:rPr lang="cs-CZ" dirty="0"/>
              <a:t>Spolu-rozhodování v tématu migrace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1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33787-F867-42E1-B2B7-6C398CACB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FAC084D-E652-4014-8D32-1EE0B3F6E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Maastrichtská smlouva 1992-1993, Smlouva o EU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3B12D-42AB-48AB-BD82-5EFEF8D0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Institucionalizace ASFJ</a:t>
            </a:r>
            <a:br>
              <a:rPr lang="cs-CZ" dirty="0"/>
            </a:b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DCF8C14-1D8C-4BD8-8D41-305CCF3A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03" y="1567577"/>
            <a:ext cx="4502393" cy="5098636"/>
          </a:xfrm>
        </p:spPr>
      </p:pic>
    </p:spTree>
    <p:extLst>
      <p:ext uri="{BB962C8B-B14F-4D97-AF65-F5344CB8AC3E}">
        <p14:creationId xmlns:p14="http://schemas.microsoft.com/office/powerpoint/2010/main" val="278003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F08265-F518-44CC-A32D-550291378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13</a:t>
            </a:fld>
            <a:endParaRPr lang="en-GB" altLang="cs-CZ" noProof="0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304F09B-B8DA-4929-AC2F-2D81521B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Amsterdamská smlouva 97-99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5CCC0-3E40-438F-A59B-6868CF71110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cs-CZ" dirty="0"/>
              <a:t>Přesouvá otázky volného pohybu do prvního pilíře do včetně Schengenských </a:t>
            </a:r>
            <a:r>
              <a:rPr lang="cs-CZ" dirty="0" err="1"/>
              <a:t>acquis</a:t>
            </a:r>
            <a:endParaRPr lang="cs-CZ" dirty="0"/>
          </a:p>
          <a:p>
            <a:pPr>
              <a:spcAft>
                <a:spcPts val="600"/>
              </a:spcAft>
              <a:buFontTx/>
              <a:buChar char="-"/>
            </a:pPr>
            <a:r>
              <a:rPr lang="cs-CZ" dirty="0"/>
              <a:t>Zavádí 5-leté přechodné období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Zástupný obsah 6" descr="Obsah obrázku exteriér, budova, obloha, kolo&#10;&#10;Popis byl vytvořen automaticky">
            <a:extLst>
              <a:ext uri="{FF2B5EF4-FFF2-40B4-BE49-F238E27FC236}">
                <a16:creationId xmlns:a16="http://schemas.microsoft.com/office/drawing/2014/main" id="{AAD8DA00-5668-4DDF-A866-24871762491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r="36505" b="-1"/>
          <a:stretch/>
        </p:blipFill>
        <p:spPr>
          <a:xfrm>
            <a:off x="4688460" y="1701505"/>
            <a:ext cx="3914999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62138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3EFD0-39EA-4307-99D6-A9DFC3420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38D59C-F190-4B43-9EB1-7B39B991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2004 a důsledky </a:t>
            </a:r>
            <a:r>
              <a:rPr lang="cs-CZ" dirty="0" err="1"/>
              <a:t>komunitarizace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34219-5D9E-49B9-B6E8-8446B77A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6649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konec přechodného období:</a:t>
            </a:r>
          </a:p>
          <a:p>
            <a:pPr marL="54000" indent="0">
              <a:buNone/>
            </a:pPr>
            <a:r>
              <a:rPr lang="cs-CZ" dirty="0"/>
              <a:t>1. zapojení EP ve formě spolurozhodování</a:t>
            </a:r>
          </a:p>
          <a:p>
            <a:pPr marL="54000" indent="0">
              <a:buNone/>
            </a:pPr>
            <a:r>
              <a:rPr lang="cs-CZ" dirty="0"/>
              <a:t>2. aplikace kvalifikované většině </a:t>
            </a:r>
          </a:p>
          <a:p>
            <a:pPr marL="54000" indent="0">
              <a:buNone/>
            </a:pPr>
            <a:r>
              <a:rPr lang="cs-CZ" dirty="0"/>
              <a:t>3. EK jako legislativní iniciátor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Haagský program </a:t>
            </a:r>
            <a:r>
              <a:rPr lang="cs-CZ" dirty="0"/>
              <a:t>– pětiletý program rozvoje ASFJ pomocí sekundárního práva – návrh na vytvoření jednotné unijní azylové a vízové politiky </a:t>
            </a:r>
          </a:p>
          <a:p>
            <a:r>
              <a:rPr lang="cs-CZ" dirty="0"/>
              <a:t>VIS</a:t>
            </a:r>
          </a:p>
          <a:p>
            <a:r>
              <a:rPr lang="cs-CZ" dirty="0"/>
              <a:t>Frontex – boj proti neregulérní migraci</a:t>
            </a:r>
          </a:p>
          <a:p>
            <a:r>
              <a:rPr lang="cs-CZ" dirty="0"/>
              <a:t>Modré karty (harmonizace pravidel zaměstnávání občanů třetích zemí) jako podpora „legální“, ekonomické migrace</a:t>
            </a:r>
          </a:p>
          <a:p>
            <a:endParaRPr lang="cs-CZ" dirty="0"/>
          </a:p>
          <a:p>
            <a:r>
              <a:rPr lang="cs-CZ" dirty="0"/>
              <a:t>Cílem bylo vytvořit jednotnou unijní azylovou a vízovou politiku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0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0412F9-81FB-485E-AEEB-A0C0AA125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0751B-935F-48B3-952E-21B953B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Lisabonská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1FB531-7307-4AB2-89F6-6E4A56B6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359001"/>
            <a:ext cx="8064900" cy="4139998"/>
          </a:xfrm>
        </p:spPr>
        <p:txBody>
          <a:bodyPr/>
          <a:lstStyle/>
          <a:p>
            <a:r>
              <a:rPr lang="cs-CZ" dirty="0"/>
              <a:t>Politika EU v oblasti migrace, azylu a ochrany hranic se řídí principem solidarity a spravedlivého rozdělení odpovědnosti mezi členské státy, a to i po finanční stránce</a:t>
            </a:r>
          </a:p>
          <a:p>
            <a:r>
              <a:rPr lang="cs-CZ" dirty="0"/>
              <a:t>Posílení </a:t>
            </a:r>
            <a:r>
              <a:rPr lang="cs-CZ" dirty="0" err="1"/>
              <a:t>Frontexu</a:t>
            </a:r>
            <a:r>
              <a:rPr lang="cs-CZ" dirty="0"/>
              <a:t> </a:t>
            </a:r>
          </a:p>
          <a:p>
            <a:r>
              <a:rPr lang="cs-CZ" dirty="0"/>
              <a:t>Popisuje jednotný azylový status a status doplňkové ochraně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Migrační politika: </a:t>
            </a:r>
          </a:p>
          <a:p>
            <a:pPr marL="54000" indent="0">
              <a:buNone/>
            </a:pPr>
            <a:r>
              <a:rPr lang="cs-CZ" dirty="0"/>
              <a:t>1. řízení migračních toků</a:t>
            </a:r>
          </a:p>
          <a:p>
            <a:pPr marL="54000" indent="0">
              <a:buNone/>
            </a:pPr>
            <a:r>
              <a:rPr lang="cs-CZ" dirty="0"/>
              <a:t>2. Spravedlivé zacházení se státními příslušníky třetích zemí</a:t>
            </a:r>
          </a:p>
          <a:p>
            <a:pPr marL="54000" indent="0">
              <a:buNone/>
            </a:pPr>
            <a:r>
              <a:rPr lang="cs-CZ" dirty="0"/>
              <a:t>3. Prevence a boj s „neregulérní migrací“ </a:t>
            </a:r>
          </a:p>
          <a:p>
            <a:pPr marL="54000" indent="0">
              <a:buNone/>
            </a:pPr>
            <a:r>
              <a:rPr lang="cs-CZ" dirty="0"/>
              <a:t>4. Boj proti obchodování s lidmi</a:t>
            </a:r>
          </a:p>
          <a:p>
            <a:endParaRPr lang="cs-CZ" dirty="0"/>
          </a:p>
          <a:p>
            <a:r>
              <a:rPr lang="cs-CZ" dirty="0"/>
              <a:t>Členské státy si stále sami regulují objem přicházejících lidí za účelem hledání práce</a:t>
            </a:r>
          </a:p>
        </p:txBody>
      </p:sp>
    </p:spTree>
    <p:extLst>
      <p:ext uri="{BB962C8B-B14F-4D97-AF65-F5344CB8AC3E}">
        <p14:creationId xmlns:p14="http://schemas.microsoft.com/office/powerpoint/2010/main" val="90348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1187F-A92A-4478-BA84-14C0F7A30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A5C55-4DEF-46BF-8623-5EE0CAA8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301792"/>
            <a:ext cx="8064900" cy="451576"/>
          </a:xfrm>
        </p:spPr>
        <p:txBody>
          <a:bodyPr/>
          <a:lstStyle/>
          <a:p>
            <a:r>
              <a:rPr lang="cs-CZ" dirty="0" err="1"/>
              <a:t>Komunitarizace</a:t>
            </a:r>
            <a:r>
              <a:rPr lang="cs-CZ" dirty="0"/>
              <a:t>, spolurozhodování</a:t>
            </a:r>
            <a:endParaRPr lang="en-US" dirty="0"/>
          </a:p>
        </p:txBody>
      </p:sp>
      <p:pic>
        <p:nvPicPr>
          <p:cNvPr id="7" name="Zástupný obsah 6" descr="Obsah obrázku text, účtenka, snímek obrazovky&#10;&#10;Popis byl vytvořen automaticky">
            <a:extLst>
              <a:ext uri="{FF2B5EF4-FFF2-40B4-BE49-F238E27FC236}">
                <a16:creationId xmlns:a16="http://schemas.microsoft.com/office/drawing/2014/main" id="{AE67D664-49CD-4E70-8E58-552BA96A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78" y="753368"/>
            <a:ext cx="4656243" cy="5830581"/>
          </a:xfrm>
        </p:spPr>
      </p:pic>
    </p:spTree>
    <p:extLst>
      <p:ext uri="{BB962C8B-B14F-4D97-AF65-F5344CB8AC3E}">
        <p14:creationId xmlns:p14="http://schemas.microsoft.com/office/powerpoint/2010/main" val="162610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A27F56-F232-49D4-97AE-74305C133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17</a:t>
            </a:fld>
            <a:endParaRPr lang="en-GB" altLang="cs-CZ" noProof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5A9CB66-851F-4392-8D86-277B81E7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Členské státy: </a:t>
            </a:r>
            <a:r>
              <a:rPr lang="cs-CZ" dirty="0" err="1"/>
              <a:t>strong</a:t>
            </a:r>
            <a:r>
              <a:rPr lang="cs-CZ" dirty="0"/>
              <a:t> vs. </a:t>
            </a:r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regulators</a:t>
            </a:r>
            <a:endParaRPr lang="en-US" dirty="0"/>
          </a:p>
        </p:txBody>
      </p:sp>
      <p:pic>
        <p:nvPicPr>
          <p:cNvPr id="7" name="Zástupný obsah 6" descr="Obsah obrázku text, hračka, panenka, klipart&#10;&#10;Popis byl vytvořen automaticky">
            <a:extLst>
              <a:ext uri="{FF2B5EF4-FFF2-40B4-BE49-F238E27FC236}">
                <a16:creationId xmlns:a16="http://schemas.microsoft.com/office/drawing/2014/main" id="{C4BAD329-B7DE-4B7D-9AF5-8E6CF73BC021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0" y="1814004"/>
            <a:ext cx="3914999" cy="3914999"/>
          </a:xfrm>
          <a:noFill/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ABA8AE-0216-420A-81E1-A34DFB37D9C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1701505"/>
            <a:ext cx="391499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sz="1600" b="1" dirty="0" err="1"/>
              <a:t>Strong</a:t>
            </a:r>
            <a:r>
              <a:rPr lang="cs-CZ" sz="1600" b="1" dirty="0"/>
              <a:t> </a:t>
            </a:r>
            <a:r>
              <a:rPr lang="cs-CZ" sz="1600" b="1" dirty="0" err="1"/>
              <a:t>regulators</a:t>
            </a:r>
            <a:r>
              <a:rPr lang="cs-CZ" sz="1600" b="1" dirty="0"/>
              <a:t> </a:t>
            </a:r>
            <a:r>
              <a:rPr lang="en-US" sz="1600" dirty="0" err="1"/>
              <a:t>mají</a:t>
            </a:r>
            <a:r>
              <a:rPr lang="en-US" sz="1600" dirty="0"/>
              <a:t> </a:t>
            </a:r>
            <a:r>
              <a:rPr lang="en-US" sz="1600" dirty="0" err="1"/>
              <a:t>efektivně</a:t>
            </a:r>
            <a:r>
              <a:rPr lang="en-US" sz="1600" dirty="0"/>
              <a:t> </a:t>
            </a:r>
            <a:r>
              <a:rPr lang="en-US" sz="1600" dirty="0" err="1"/>
              <a:t>fungující</a:t>
            </a:r>
            <a:r>
              <a:rPr lang="en-US" sz="1600" dirty="0"/>
              <a:t> </a:t>
            </a:r>
            <a:r>
              <a:rPr lang="en-US" sz="1600" dirty="0" err="1"/>
              <a:t>správní</a:t>
            </a:r>
            <a:r>
              <a:rPr lang="en-US" sz="1600" dirty="0"/>
              <a:t> </a:t>
            </a:r>
            <a:r>
              <a:rPr lang="en-US" sz="1600" dirty="0" err="1"/>
              <a:t>orgány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schopné</a:t>
            </a:r>
            <a:r>
              <a:rPr lang="en-US" sz="1600" dirty="0"/>
              <a:t> </a:t>
            </a:r>
            <a:r>
              <a:rPr lang="en-US" sz="1600" dirty="0" err="1"/>
              <a:t>zpracovat</a:t>
            </a:r>
            <a:r>
              <a:rPr lang="en-US" sz="1600" dirty="0"/>
              <a:t> </a:t>
            </a:r>
            <a:r>
              <a:rPr lang="en-US" sz="1600" dirty="0" err="1"/>
              <a:t>velký</a:t>
            </a:r>
            <a:r>
              <a:rPr lang="en-US" sz="1600" dirty="0"/>
              <a:t> </a:t>
            </a:r>
            <a:r>
              <a:rPr lang="en-US" sz="1600" dirty="0" err="1"/>
              <a:t>počet</a:t>
            </a:r>
            <a:r>
              <a:rPr lang="en-US" sz="1600" dirty="0"/>
              <a:t> </a:t>
            </a:r>
            <a:r>
              <a:rPr lang="en-US" sz="1600" dirty="0" err="1"/>
              <a:t>žádostí</a:t>
            </a:r>
            <a:r>
              <a:rPr lang="en-US" sz="1600" dirty="0"/>
              <a:t> o </a:t>
            </a:r>
            <a:r>
              <a:rPr lang="en-US" sz="1600" dirty="0" err="1"/>
              <a:t>azyl</a:t>
            </a:r>
            <a:r>
              <a:rPr lang="en-US" sz="1600" dirty="0"/>
              <a:t> a </a:t>
            </a:r>
            <a:r>
              <a:rPr lang="en-US" sz="1600" dirty="0" err="1"/>
              <a:t>využít</a:t>
            </a:r>
            <a:r>
              <a:rPr lang="en-US" sz="1600" dirty="0"/>
              <a:t> je k </a:t>
            </a:r>
            <a:r>
              <a:rPr lang="en-US" sz="1600" dirty="0" err="1"/>
              <a:t>vytvoření</a:t>
            </a:r>
            <a:r>
              <a:rPr lang="en-US" sz="1600" dirty="0"/>
              <a:t> </a:t>
            </a:r>
            <a:r>
              <a:rPr lang="en-US" sz="1600" dirty="0" err="1"/>
              <a:t>hustého</a:t>
            </a:r>
            <a:r>
              <a:rPr lang="en-US" sz="1600" dirty="0"/>
              <a:t> </a:t>
            </a:r>
            <a:r>
              <a:rPr lang="en-US" sz="1600" dirty="0" err="1"/>
              <a:t>regulačního</a:t>
            </a:r>
            <a:r>
              <a:rPr lang="en-US" sz="1600" dirty="0"/>
              <a:t> </a:t>
            </a:r>
            <a:r>
              <a:rPr lang="en-US" sz="1600" dirty="0" err="1"/>
              <a:t>rámce</a:t>
            </a:r>
            <a:r>
              <a:rPr lang="en-US" sz="1600" dirty="0"/>
              <a:t>, </a:t>
            </a:r>
            <a:r>
              <a:rPr lang="en-US" sz="1600" dirty="0" err="1"/>
              <a:t>včetně</a:t>
            </a:r>
            <a:r>
              <a:rPr lang="en-US" sz="1600" dirty="0"/>
              <a:t> </a:t>
            </a:r>
            <a:r>
              <a:rPr lang="en-US" sz="1600" dirty="0" err="1"/>
              <a:t>právních</a:t>
            </a:r>
            <a:r>
              <a:rPr lang="en-US" sz="1600" dirty="0"/>
              <a:t> </a:t>
            </a:r>
            <a:r>
              <a:rPr lang="en-US" sz="1600" dirty="0" err="1"/>
              <a:t>předpisů</a:t>
            </a:r>
            <a:r>
              <a:rPr lang="cs-CZ" sz="1600" dirty="0"/>
              <a:t>. Jsou </a:t>
            </a:r>
            <a:r>
              <a:rPr lang="cs-CZ" sz="1600" dirty="0" err="1"/>
              <a:t>připaveni</a:t>
            </a:r>
            <a:r>
              <a:rPr lang="cs-CZ" sz="1600" dirty="0"/>
              <a:t> vyjednat stanoviska na úrovni EU, která jim vyhovují</a:t>
            </a:r>
            <a:r>
              <a:rPr lang="en-US" sz="1600" dirty="0"/>
              <a:t>. </a:t>
            </a:r>
            <a:endParaRPr lang="cs-CZ" sz="1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cs-CZ" sz="1600" dirty="0">
              <a:solidFill>
                <a:srgbClr val="000000"/>
              </a:solidFill>
              <a:effectLst/>
            </a:endParaRPr>
          </a:p>
          <a:p>
            <a:pPr marL="54000" indent="0">
              <a:buNone/>
            </a:pPr>
            <a:r>
              <a:rPr lang="cs-CZ" sz="1600" b="1" dirty="0" err="1">
                <a:solidFill>
                  <a:srgbClr val="000000"/>
                </a:solidFill>
              </a:rPr>
              <a:t>W</a:t>
            </a:r>
            <a:r>
              <a:rPr lang="cs-CZ" sz="1600" b="1" dirty="0" err="1">
                <a:solidFill>
                  <a:srgbClr val="000000"/>
                </a:solidFill>
                <a:effectLst/>
              </a:rPr>
              <a:t>eak</a:t>
            </a:r>
            <a:r>
              <a:rPr lang="cs-CZ" sz="1600" b="1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1" dirty="0" err="1">
                <a:solidFill>
                  <a:srgbClr val="000000"/>
                </a:solidFill>
                <a:effectLst/>
              </a:rPr>
              <a:t>regulators</a:t>
            </a:r>
            <a:r>
              <a:rPr lang="cs-CZ" sz="1600" b="1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dirty="0">
                <a:solidFill>
                  <a:srgbClr val="000000"/>
                </a:solidFill>
                <a:effectLst/>
              </a:rPr>
              <a:t>musely azylové systémy budovat od nuly v návaznosti na legislativu EU, byly zahlceny, jejich vyjednávací pozice byla velmi slabá. </a:t>
            </a:r>
            <a:endParaRPr lang="cs-CZ" sz="1600" dirty="0"/>
          </a:p>
          <a:p>
            <a:endParaRPr lang="cs-CZ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783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88AEDC-96D5-41A3-8B77-7F8BDD779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18</a:t>
            </a:fld>
            <a:endParaRPr lang="en-GB" altLang="cs-CZ" noProof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E566859-0F45-4A9B-9D56-B138531AA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94" y="692150"/>
            <a:ext cx="7316511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96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F9E894-872E-9C9E-81C2-86FB59186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19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FE7957-0033-B5DF-9A52-AA20738C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Evropský parlament po roce 2005</a:t>
            </a:r>
            <a:endParaRPr lang="en-GB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C8CB726B-3CDE-05ED-0965-64CF3A4A1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901" y="1692002"/>
            <a:ext cx="6587289" cy="4594634"/>
          </a:xfrm>
          <a:noFill/>
        </p:spPr>
      </p:pic>
    </p:spTree>
    <p:extLst>
      <p:ext uri="{BB962C8B-B14F-4D97-AF65-F5344CB8AC3E}">
        <p14:creationId xmlns:p14="http://schemas.microsoft.com/office/powerpoint/2010/main" val="45007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F84D09-CB69-4BA1-9984-CFBABE830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892B5F-38B3-4185-94AC-423BABB6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Vnitřní dimenze: </a:t>
            </a:r>
            <a:r>
              <a:rPr lang="cs-CZ" b="1" dirty="0" err="1"/>
              <a:t>HOTSPOTy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9FA48-AA4A-42E7-973F-3E234F9A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FRONTEX (EBCG) zajišťuje návraty migrantů</a:t>
            </a:r>
          </a:p>
          <a:p>
            <a:pPr marL="54000" indent="0">
              <a:buNone/>
            </a:pPr>
            <a:r>
              <a:rPr lang="cs-CZ" b="0" i="0" dirty="0">
                <a:effectLst/>
              </a:rPr>
              <a:t>Evropský podpůrný úřad pro otázky azylu (EASO)</a:t>
            </a:r>
            <a:r>
              <a:rPr lang="cs-CZ" dirty="0"/>
              <a:t> zajišťuje registraci žadatelů </a:t>
            </a:r>
          </a:p>
          <a:p>
            <a:pPr marL="54000" indent="0">
              <a:buNone/>
            </a:pPr>
            <a:r>
              <a:rPr lang="cs-CZ" dirty="0"/>
              <a:t>EUROPOL a EUROJUST pomáhá členským státům s rozbitím pašeráckých sítí 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1. Nestojí to na právním základě, migranti se nemají jak bránit proti návratům</a:t>
            </a:r>
          </a:p>
          <a:p>
            <a:pPr marL="54000" indent="0">
              <a:buNone/>
            </a:pPr>
            <a:r>
              <a:rPr lang="cs-CZ" dirty="0"/>
              <a:t>2. Mnoho to jižním státům nepomohlo, členské státy nedodaly dostatek lidí</a:t>
            </a:r>
          </a:p>
          <a:p>
            <a:pPr marL="54000" indent="0">
              <a:buNone/>
            </a:pPr>
            <a:r>
              <a:rPr lang="cs-CZ" dirty="0"/>
              <a:t>3. Nevedlo to k zlepšení životních podmínek migrantů (nedostatek vody, jídla, léků apod.)</a:t>
            </a:r>
          </a:p>
          <a:p>
            <a:pPr marL="54000" indent="0">
              <a:buNone/>
            </a:pPr>
            <a:r>
              <a:rPr lang="cs-CZ" dirty="0"/>
              <a:t>4. Neférové jednání s migranty – strávení týdnů a měsíců v detenčních kempech</a:t>
            </a:r>
          </a:p>
          <a:p>
            <a:pPr marL="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977DE3A-6052-CE56-2271-5D28670E7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D20274-473E-FA05-3732-B64217751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20</a:t>
            </a:fld>
            <a:endParaRPr lang="en-GB" altLang="cs-CZ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B78F521-C9DC-3AA2-6641-68B69361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0" y="2286333"/>
            <a:ext cx="8064900" cy="451576"/>
          </a:xfrm>
        </p:spPr>
        <p:txBody>
          <a:bodyPr/>
          <a:lstStyle/>
          <a:p>
            <a:r>
              <a:rPr lang="cs-CZ" b="0" i="1" dirty="0">
                <a:effectLst/>
              </a:rPr>
              <a:t>Vysvětli pojem „</a:t>
            </a:r>
            <a:r>
              <a:rPr lang="cs-CZ" b="0" i="1" dirty="0" err="1">
                <a:effectLst/>
              </a:rPr>
              <a:t>shadow</a:t>
            </a:r>
            <a:r>
              <a:rPr lang="cs-CZ" b="0" i="1" dirty="0">
                <a:effectLst/>
              </a:rPr>
              <a:t> </a:t>
            </a:r>
            <a:r>
              <a:rPr lang="cs-CZ" b="0" i="1" dirty="0" err="1">
                <a:effectLst/>
              </a:rPr>
              <a:t>of</a:t>
            </a:r>
            <a:r>
              <a:rPr lang="cs-CZ" b="0" i="1" dirty="0">
                <a:effectLst/>
              </a:rPr>
              <a:t> hierarchy“ a jaký to má dopad na evropskou migrační a azylovou politiku?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1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196497-B832-2B4B-E86A-16EA226B3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F29039-4E62-7F05-6CE3-086D6B86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hodina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EE4F34-200D-3FDC-A1A1-4373007F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58" y="1701834"/>
            <a:ext cx="8064900" cy="4139998"/>
          </a:xfrm>
        </p:spPr>
        <p:txBody>
          <a:bodyPr/>
          <a:lstStyle/>
          <a:p>
            <a:r>
              <a:rPr lang="cs-CZ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Jaké narativy jste ve spojení s migrací zaznamenali ve svém okolí nebo ve veřejném diskursu? </a:t>
            </a:r>
          </a:p>
          <a:p>
            <a:endParaRPr lang="cs-CZ" i="1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r>
              <a:rPr lang="cs-CZ" i="1" dirty="0">
                <a:solidFill>
                  <a:srgbClr val="3A3A3A"/>
                </a:solidFill>
                <a:latin typeface="Open Sans" panose="020B0606030504020204" pitchFamily="34" charset="0"/>
              </a:rPr>
              <a:t>Zaměřte se na konkrétní typy migrace, nemíchejte vše dohromady. Narativy se </a:t>
            </a:r>
            <a:r>
              <a:rPr lang="cs-CZ" i="1" dirty="0" err="1">
                <a:solidFill>
                  <a:srgbClr val="3A3A3A"/>
                </a:solidFill>
                <a:latin typeface="Open Sans" panose="020B0606030504020204" pitchFamily="34" charset="0"/>
              </a:rPr>
              <a:t>líší</a:t>
            </a:r>
            <a:r>
              <a:rPr lang="cs-CZ" i="1" dirty="0">
                <a:solidFill>
                  <a:srgbClr val="3A3A3A"/>
                </a:solidFill>
                <a:latin typeface="Open Sans" panose="020B0606030504020204" pitchFamily="34" charset="0"/>
              </a:rPr>
              <a:t> dle kontextu.</a:t>
            </a:r>
          </a:p>
          <a:p>
            <a:endParaRPr lang="cs-CZ" i="1" dirty="0">
              <a:solidFill>
                <a:srgbClr val="3A3A3A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4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D9C72E-C8D1-4F3F-BF60-C20F4F940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C3452-9A7D-4111-A5BC-54C41A80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dimenze: relokace a přesídlení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AE903C-C879-4F99-A5C7-4802E10C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80008"/>
            <a:ext cx="8064900" cy="4351992"/>
          </a:xfrm>
        </p:spPr>
        <p:txBody>
          <a:bodyPr/>
          <a:lstStyle/>
          <a:p>
            <a:r>
              <a:rPr lang="cs-CZ" dirty="0"/>
              <a:t>Dočasný relokační schéma – září 2015</a:t>
            </a:r>
          </a:p>
          <a:p>
            <a:r>
              <a:rPr lang="cs-CZ" dirty="0"/>
              <a:t>do roku 2017 měly čl. státy přesídlit mezi sebe 160 000 žadatelů o azyl</a:t>
            </a:r>
          </a:p>
          <a:p>
            <a:pPr marL="54000" indent="0">
              <a:buNone/>
            </a:pPr>
            <a:r>
              <a:rPr lang="cs-CZ" b="1" dirty="0"/>
              <a:t>Kdo byl proti? Kdo se zdržel?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Slovensko, jako předsednická země navrhla tzv. „flexibilní solidaritu“, stálý mechanismus</a:t>
            </a:r>
          </a:p>
          <a:p>
            <a:pPr>
              <a:buFontTx/>
              <a:buChar char="-"/>
            </a:pPr>
            <a:r>
              <a:rPr lang="cs-CZ" dirty="0"/>
              <a:t>Členské státy buď přijmou žadatele o azyl, nebo pomohou finančně, či expertně</a:t>
            </a:r>
          </a:p>
          <a:p>
            <a:pPr>
              <a:buFontTx/>
              <a:buChar char="-"/>
            </a:pPr>
            <a:r>
              <a:rPr lang="cs-CZ" dirty="0"/>
              <a:t>Něco podobného se odráží v aktuálním návrhu z rukou Evropské komise.</a:t>
            </a:r>
          </a:p>
          <a:p>
            <a:pPr>
              <a:buFontTx/>
              <a:buChar char="-"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Je to cesta?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11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6FF153-EB22-9D0F-9934-EDF409417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4</a:t>
            </a:fld>
            <a:endParaRPr lang="en-GB" altLang="cs-CZ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B9E570-8026-0BE5-92D4-5E747DE2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55" y="336184"/>
            <a:ext cx="5551602" cy="6185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88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548D8B-D56D-4E3E-82D6-53BCD288E9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DC96D5-A951-448E-8287-4A29F77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Kvóty, příklad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2C939D-3157-49EC-B271-AE3CF553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Dobrovolná kvóta - rozhodnutí Rady EU (1523) ze dne 14. září 2015</a:t>
            </a:r>
          </a:p>
          <a:p>
            <a:pPr algn="just"/>
            <a:r>
              <a:rPr lang="cs-CZ" sz="1600" i="0" dirty="0">
                <a:effectLst/>
                <a:latin typeface="Arial CE" panose="020B0604020202020204" pitchFamily="34" charset="0"/>
              </a:rPr>
              <a:t>členské státy EU dobrovolně zavázaly přijmout v rámci relokací 40 000 osob – pro ČR to je 1 100 osob z Řecka a Itálie.</a:t>
            </a:r>
          </a:p>
          <a:p>
            <a:pPr marL="54000" indent="0" algn="just">
              <a:buNone/>
            </a:pPr>
            <a:r>
              <a:rPr lang="cs-CZ" sz="1600" b="1" i="0" dirty="0">
                <a:effectLst/>
                <a:latin typeface="Arial CE" panose="020B0604020202020204" pitchFamily="34" charset="0"/>
              </a:rPr>
              <a:t>Povinná kvóta - rozhodnutí Rady EU (1601) ze dne 22. září 2015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Členské státy kvalifikovanou většinou se shodly na přijetí dalších 120 000 z Řecka, Itálie a</a:t>
            </a:r>
            <a:r>
              <a:rPr lang="cs-CZ" sz="1600" b="1" dirty="0">
                <a:latin typeface="Arial CE" panose="020B0604020202020204" pitchFamily="34" charset="0"/>
              </a:rPr>
              <a:t> Maďarska </a:t>
            </a:r>
            <a:r>
              <a:rPr lang="cs-CZ" sz="1600" dirty="0">
                <a:latin typeface="Arial CE" panose="020B0604020202020204" pitchFamily="34" charset="0"/>
              </a:rPr>
              <a:t>– pro ČR to je </a:t>
            </a:r>
            <a:r>
              <a:rPr lang="cs-CZ" sz="1600" i="0" dirty="0">
                <a:effectLst/>
                <a:latin typeface="Arial CE" panose="020B0604020202020204" pitchFamily="34" charset="0"/>
              </a:rPr>
              <a:t>1 591 osob.</a:t>
            </a:r>
          </a:p>
          <a:p>
            <a:pPr algn="just"/>
            <a:r>
              <a:rPr lang="cs-CZ" sz="1600" dirty="0">
                <a:latin typeface="Arial CE" panose="020B0604020202020204" pitchFamily="34" charset="0"/>
              </a:rPr>
              <a:t>Celkem tedy </a:t>
            </a:r>
            <a:r>
              <a:rPr lang="cs-CZ" sz="1600" b="0" i="0" dirty="0">
                <a:effectLst/>
                <a:latin typeface="Arial CE" panose="020B0604020202020204" pitchFamily="34" charset="0"/>
              </a:rPr>
              <a:t>2 691</a:t>
            </a:r>
            <a:r>
              <a:rPr lang="cs-CZ" sz="1600" dirty="0">
                <a:latin typeface="Arial CE" panose="020B0604020202020204" pitchFamily="34" charset="0"/>
              </a:rPr>
              <a:t> plus 400 v rámci přesídlení z mimo EU. </a:t>
            </a:r>
            <a:endParaRPr lang="cs-CZ" sz="1600" b="1" i="0" dirty="0">
              <a:effectLst/>
              <a:latin typeface="Arial CE" panose="020B0604020202020204" pitchFamily="34" charset="0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DEF46B8-992E-4554-8751-62AAF66A1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9" y="4106647"/>
            <a:ext cx="678815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EDA66C-ED28-4443-A086-482462285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0C415B-930D-4583-94C3-5DD3A74D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2100"/>
              <a:t>Vnitřní a vnější dimenze – definování bezpečných zemí původů</a:t>
            </a:r>
            <a:endParaRPr lang="en-US" sz="21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F77803-6D59-452B-BC35-E4317DD81D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u="none" strike="noStrike" baseline="0"/>
              <a:t>Albania, Bosnia and Herzegovina, Kosovo, the Former Yugoslav Republic of</a:t>
            </a:r>
            <a:r>
              <a:rPr lang="cs-CZ" b="0" i="0" u="none" strike="noStrike" baseline="0"/>
              <a:t> </a:t>
            </a:r>
            <a:r>
              <a:rPr lang="en-US" b="0" i="0" u="none" strike="noStrike" baseline="0"/>
              <a:t>Macedonia, Montenegro, Serbia and Turkey</a:t>
            </a:r>
            <a:endParaRPr lang="cs-CZ" b="0" i="0" u="none" strike="noStrike" baseline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48295B-F615-463B-872D-34BF0723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60" y="2283805"/>
            <a:ext cx="3914999" cy="2975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4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51BD09-A2C1-4CC7-B01D-F805FF91B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9E0114-1186-438C-85F5-B2A43A30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2800"/>
              <a:t>Externí dimenze: dohoda EU-Turecko dohoda </a:t>
            </a:r>
            <a:endParaRPr lang="en-US" sz="28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27572D-3808-4A47-B256-5627B91076F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 marL="54000" indent="0">
              <a:spcAft>
                <a:spcPts val="600"/>
              </a:spcAft>
              <a:buNone/>
            </a:pPr>
            <a:r>
              <a:rPr lang="cs-CZ" sz="1900" b="1"/>
              <a:t>O co se jedná?</a:t>
            </a:r>
          </a:p>
          <a:p>
            <a:pPr marL="54000" indent="0">
              <a:spcAft>
                <a:spcPts val="600"/>
              </a:spcAft>
              <a:buNone/>
            </a:pPr>
            <a:endParaRPr lang="cs-CZ" sz="1900" b="1"/>
          </a:p>
          <a:p>
            <a:pPr marL="54000" indent="0">
              <a:spcAft>
                <a:spcPts val="600"/>
              </a:spcAft>
              <a:buNone/>
            </a:pPr>
            <a:r>
              <a:rPr lang="cs-CZ" sz="1900" b="1"/>
              <a:t>Co má Turecko výměnou: </a:t>
            </a:r>
          </a:p>
          <a:p>
            <a:pPr>
              <a:spcAft>
                <a:spcPts val="600"/>
              </a:spcAft>
            </a:pPr>
            <a:r>
              <a:rPr lang="cs-CZ" sz="1900"/>
              <a:t>Vízová liberalizace</a:t>
            </a:r>
          </a:p>
          <a:p>
            <a:pPr>
              <a:spcAft>
                <a:spcPts val="600"/>
              </a:spcAft>
            </a:pPr>
            <a:r>
              <a:rPr lang="cs-CZ" sz="1900"/>
              <a:t>6 mil. Eur na financování integrace, ubytování pro žadatele o azyl apod.</a:t>
            </a:r>
          </a:p>
          <a:p>
            <a:pPr>
              <a:spcAft>
                <a:spcPts val="600"/>
              </a:spcAft>
            </a:pPr>
            <a:r>
              <a:rPr lang="cs-CZ" sz="1900"/>
              <a:t>Vylepšení podmínek v celní a hospodářské spolupráci s EU</a:t>
            </a:r>
          </a:p>
          <a:p>
            <a:pPr>
              <a:spcAft>
                <a:spcPts val="600"/>
              </a:spcAft>
            </a:pPr>
            <a:r>
              <a:rPr lang="cs-CZ" sz="1900"/>
              <a:t>Posunutí přístupových rozhovorů</a:t>
            </a:r>
          </a:p>
          <a:p>
            <a:pPr marL="54000" indent="0">
              <a:spcAft>
                <a:spcPts val="600"/>
              </a:spcAft>
              <a:buNone/>
            </a:pPr>
            <a:endParaRPr lang="cs-CZ" sz="1900"/>
          </a:p>
          <a:p>
            <a:pPr marL="54000" indent="0">
              <a:spcAft>
                <a:spcPts val="600"/>
              </a:spcAft>
              <a:buNone/>
            </a:pPr>
            <a:endParaRPr lang="cs-CZ" sz="1900"/>
          </a:p>
        </p:txBody>
      </p:sp>
      <p:pic>
        <p:nvPicPr>
          <p:cNvPr id="6" name="Obrázek 5" descr="Obsah obrázku Lidská tvář, osoba, oblečení, kravata&#10;&#10;Popis byl vytvořen automaticky">
            <a:extLst>
              <a:ext uri="{FF2B5EF4-FFF2-40B4-BE49-F238E27FC236}">
                <a16:creationId xmlns:a16="http://schemas.microsoft.com/office/drawing/2014/main" id="{8B8BFC81-2CAA-E0AB-86FD-3675FCE45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r="6553" b="2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59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4447FA-8C6A-43BB-B26B-175242146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087264-F157-414E-B663-73A8A53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EU-Turecko: kritika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6E7A9-22AA-4D01-92AC-53A23720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>
              <a:buAutoNum type="arabicPeriod"/>
            </a:pPr>
            <a:r>
              <a:rPr lang="cs-CZ" dirty="0"/>
              <a:t>Mají žadatelé o azyl zajištěnou právní ochranu v Turecku?</a:t>
            </a:r>
          </a:p>
          <a:p>
            <a:pPr marL="511200" indent="-457200">
              <a:buAutoNum type="arabicPeriod"/>
            </a:pPr>
            <a:r>
              <a:rPr lang="cs-CZ" dirty="0"/>
              <a:t>Ne pro-všechny je Turecko </a:t>
            </a:r>
            <a:r>
              <a:rPr lang="cs-CZ" dirty="0" err="1"/>
              <a:t>safe-third</a:t>
            </a:r>
            <a:r>
              <a:rPr lang="cs-CZ" dirty="0"/>
              <a:t> country – Turecko podepsalo Ženevskou konvenci, ale aplikuje ji jen na uprchlíky z Evropy</a:t>
            </a:r>
          </a:p>
          <a:p>
            <a:pPr marL="511200" indent="-457200">
              <a:buAutoNum type="arabicPeriod"/>
            </a:pPr>
            <a:r>
              <a:rPr lang="cs-CZ" dirty="0"/>
              <a:t>Závislost na Turecku</a:t>
            </a:r>
          </a:p>
          <a:p>
            <a:pPr marL="511200" indent="-457200">
              <a:buAutoNum type="arabicPeriod"/>
            </a:pPr>
            <a:r>
              <a:rPr lang="cs-CZ" dirty="0"/>
              <a:t>Co ti, co přišli do Řecka před uzavřením dohody?</a:t>
            </a:r>
          </a:p>
          <a:p>
            <a:pPr marL="511200" indent="-457200">
              <a:buAutoNum type="arabicPeriod"/>
            </a:pPr>
            <a:r>
              <a:rPr lang="cs-CZ" dirty="0"/>
              <a:t>Přesídlování z Turecka do EU je pomalé</a:t>
            </a:r>
          </a:p>
          <a:p>
            <a:pPr marL="511200" indent="-457200">
              <a:buAutoNum type="arabicPeriod"/>
            </a:pPr>
            <a:r>
              <a:rPr lang="cs-CZ" dirty="0"/>
              <a:t>Dohoda EU-Turecko nespadá pod architekturu EU – žádná kontrola ze strany EP, žadatelé se nemohou odvolat k ESD  </a:t>
            </a:r>
          </a:p>
        </p:txBody>
      </p:sp>
    </p:spTree>
    <p:extLst>
      <p:ext uri="{BB962C8B-B14F-4D97-AF65-F5344CB8AC3E}">
        <p14:creationId xmlns:p14="http://schemas.microsoft.com/office/powerpoint/2010/main" val="304655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A81ADD-E573-4F16-B5ED-8C9044F14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2C162C-F636-4770-A8F6-E3EA5646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dimenze – prevence neregulérní migrace (vnější hranice, pašerácké sítě)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4B059C-150C-4E9F-A71F-0D3B9FDB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sz="1600" b="1" i="0" dirty="0">
                <a:solidFill>
                  <a:srgbClr val="202124"/>
                </a:solidFill>
                <a:effectLst/>
              </a:rPr>
              <a:t>Evropská pohraniční a pobřežní stráž (EBCG)</a:t>
            </a:r>
          </a:p>
          <a:p>
            <a:r>
              <a:rPr lang="cs-CZ" sz="1600" b="0" i="0" dirty="0">
                <a:solidFill>
                  <a:srgbClr val="202124"/>
                </a:solidFill>
                <a:effectLst/>
              </a:rPr>
              <a:t>Pokud členské státy zjistí nedostatky, mohou se dovolávat „práva zasáhnout“ pomocí EBCG - přičemž Rada může kvalifikovanou většinou rozhodnout o vyslání pohraniční stráže do členského státu</a:t>
            </a:r>
          </a:p>
          <a:p>
            <a:pPr marL="54000" indent="0" algn="l">
              <a:buNone/>
            </a:pPr>
            <a:r>
              <a:rPr lang="cs-CZ" sz="1600" b="1" i="0" u="none" strike="noStrike" baseline="0" dirty="0"/>
              <a:t>Vojenské námořní operace, např. Sophia</a:t>
            </a:r>
          </a:p>
          <a:p>
            <a:pPr algn="l"/>
            <a:r>
              <a:rPr lang="cs-CZ" sz="1600" dirty="0"/>
              <a:t>Rozbití pašerácké sítě a pašování lidí a prevence a záchrana lidí ve Středozemním moři</a:t>
            </a:r>
            <a:endParaRPr lang="cs-CZ" sz="1600" b="0" i="0" u="none" strike="noStrike" baseline="0" dirty="0"/>
          </a:p>
        </p:txBody>
      </p:sp>
      <p:pic>
        <p:nvPicPr>
          <p:cNvPr id="7" name="Obrázek 6" descr="Obsah obrázku osoba, slipy&#10;&#10;Popis byl vytvořen automaticky">
            <a:extLst>
              <a:ext uri="{FF2B5EF4-FFF2-40B4-BE49-F238E27FC236}">
                <a16:creationId xmlns:a16="http://schemas.microsoft.com/office/drawing/2014/main" id="{9321D9DE-0988-4686-BF20-B7222E60D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32" y="3762001"/>
            <a:ext cx="5128181" cy="28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74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3503</TotalTime>
  <Words>925</Words>
  <Application>Microsoft Office PowerPoint</Application>
  <PresentationFormat>Předvádění na obrazovce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Arial CE</vt:lpstr>
      <vt:lpstr>Open Sans</vt:lpstr>
      <vt:lpstr>Tahoma</vt:lpstr>
      <vt:lpstr>Verdana</vt:lpstr>
      <vt:lpstr>Wingdings</vt:lpstr>
      <vt:lpstr>Presentation_MU_EN</vt:lpstr>
      <vt:lpstr>Shrnutí předchozí hodiny, co si vybavujete?</vt:lpstr>
      <vt:lpstr>Vnitřní dimenze: HOTSPOTy</vt:lpstr>
      <vt:lpstr>Vnitřní dimenze: relokace a přesídlení</vt:lpstr>
      <vt:lpstr>Prezentace aplikace PowerPoint</vt:lpstr>
      <vt:lpstr>Kvóty, příklad ČR</vt:lpstr>
      <vt:lpstr>Vnitřní a vnější dimenze – definování bezpečných zemí původů</vt:lpstr>
      <vt:lpstr>Externí dimenze: dohoda EU-Turecko dohoda </vt:lpstr>
      <vt:lpstr>Dohoda EU-Turecko: kritika</vt:lpstr>
      <vt:lpstr>Vnější dimenze – prevence neregulérní migrace (vnější hranice, pašerácké sítě)</vt:lpstr>
      <vt:lpstr>Vnější dimenze – Svěřenecké fondy</vt:lpstr>
      <vt:lpstr>Spolu-rozhodování v tématu migrace</vt:lpstr>
      <vt:lpstr>Institucionalizace ASFJ </vt:lpstr>
      <vt:lpstr>Amsterdamská smlouva 97-99</vt:lpstr>
      <vt:lpstr>Rok 2004 a důsledky komunitarizace</vt:lpstr>
      <vt:lpstr>Lisabonská smlouva</vt:lpstr>
      <vt:lpstr>Komunitarizace, spolurozhodování</vt:lpstr>
      <vt:lpstr>Členské státy: strong vs. weak regulators</vt:lpstr>
      <vt:lpstr>Prezentace aplikace PowerPoint</vt:lpstr>
      <vt:lpstr>Evropský parlament po roce 2005</vt:lpstr>
      <vt:lpstr>Vysvětli pojem „shadow of hierarchy“ a jaký to má dopad na evropskou migrační a azylovou politiku? </vt:lpstr>
      <vt:lpstr>Další hodina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Krotký</dc:creator>
  <cp:lastModifiedBy>Jan Kotynek Krotky</cp:lastModifiedBy>
  <cp:revision>9</cp:revision>
  <dcterms:created xsi:type="dcterms:W3CDTF">2021-10-05T19:02:26Z</dcterms:created>
  <dcterms:modified xsi:type="dcterms:W3CDTF">2023-10-18T16:58:05Z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