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3"/>
  </p:notesMasterIdLst>
  <p:handoutMasterIdLst>
    <p:handoutMasterId r:id="rId24"/>
  </p:handoutMasterIdLst>
  <p:sldIdLst>
    <p:sldId id="266" r:id="rId5"/>
    <p:sldId id="269" r:id="rId6"/>
    <p:sldId id="267" r:id="rId7"/>
    <p:sldId id="268" r:id="rId8"/>
    <p:sldId id="284" r:id="rId9"/>
    <p:sldId id="282" r:id="rId10"/>
    <p:sldId id="283" r:id="rId11"/>
    <p:sldId id="271" r:id="rId12"/>
    <p:sldId id="281" r:id="rId13"/>
    <p:sldId id="270" r:id="rId14"/>
    <p:sldId id="285" r:id="rId15"/>
    <p:sldId id="258" r:id="rId16"/>
    <p:sldId id="260" r:id="rId17"/>
    <p:sldId id="261" r:id="rId18"/>
    <p:sldId id="262" r:id="rId19"/>
    <p:sldId id="263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6270" autoAdjust="0"/>
  </p:normalViewPr>
  <p:slideViewPr>
    <p:cSldViewPr snapToGrid="0">
      <p:cViewPr varScale="1">
        <p:scale>
          <a:sx n="65" d="100"/>
          <a:sy n="65" d="100"/>
        </p:scale>
        <p:origin x="532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8BC744D-9E4E-8B48-B82E-E51F84B2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0DFC9C44-48CA-4846-8B43-6B4C0D0B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26ECF42-D1F0-BA45-BC24-346D500DC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681C5DD-27CD-AB4B-A3EE-BB76032D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930FD-E028-D340-BD9A-E8A0B1724A3D}" type="datetimeFigureOut">
              <a:rPr lang="sk-SK" smtClean="0"/>
              <a:t>26. 10. 2023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3EB8-4D05-1A42-8E1D-2606392F02A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475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684F50E3-DDBE-ED4E-A6F3-F54E54681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603E15C8-958C-1B46-ABD5-79FCCA4A6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4FC7F1ED-EED9-EB49-9C04-07FA08D8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A08CEBCA-B5DE-934F-9AB7-5DA1FA552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DA9B4C72-1A09-404C-8E24-6D1F23CB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27707621-F6D6-464D-8623-5E6E356A0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95E73665-5678-A64D-84D9-3EEF3C03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796B0F20-D3A7-AF4A-A88B-9A5F4B40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B1724477-796A-5505-A1D8-B5F4A08707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1</a:t>
            </a:fld>
            <a:endParaRPr lang="en-GB" altLang="cs-CZ" noProof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64CFB9-2C0B-09A5-E5E8-8846E7E91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48" y="692150"/>
            <a:ext cx="5024203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475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57C21F-4FDB-AF9C-ADF1-4D85387A2F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10</a:t>
            </a:fld>
            <a:endParaRPr lang="en-GB" altLang="cs-CZ" noProof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D82DFF92-6201-2D40-386E-A83814D10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Kontext a lokální percepce</a:t>
            </a:r>
            <a:br>
              <a:rPr lang="cs-CZ" dirty="0"/>
            </a:b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A4DD1B3-1660-C0F4-71F6-1F73F41E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2" y="1394238"/>
            <a:ext cx="7371752" cy="462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46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F7376C5-C992-D997-8833-DFE8837D4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703618"/>
            <a:ext cx="8963025" cy="3450765"/>
          </a:xfrm>
          <a:prstGeom prst="rect">
            <a:avLst/>
          </a:prstGeom>
          <a:noFill/>
        </p:spPr>
      </p:pic>
      <p:sp>
        <p:nvSpPr>
          <p:cNvPr id="3" name="Zástupný symbol pro číslo snímku 2" hidden="1">
            <a:extLst>
              <a:ext uri="{FF2B5EF4-FFF2-40B4-BE49-F238E27FC236}">
                <a16:creationId xmlns:a16="http://schemas.microsoft.com/office/drawing/2014/main" id="{167E9C63-8A81-3983-FFD3-D618EE3845E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11</a:t>
            </a:fld>
            <a:endParaRPr lang="en-GB" altLang="cs-CZ" noProof="0"/>
          </a:p>
        </p:txBody>
      </p:sp>
    </p:spTree>
    <p:extLst>
      <p:ext uri="{BB962C8B-B14F-4D97-AF65-F5344CB8AC3E}">
        <p14:creationId xmlns:p14="http://schemas.microsoft.com/office/powerpoint/2010/main" val="379854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08C892-C61D-4630-BC04-A01D4BB0D0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F0FCB1-A413-4C75-9F01-487DB974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9788"/>
            <a:ext cx="8064900" cy="4384513"/>
          </a:xfrm>
        </p:spPr>
        <p:txBody>
          <a:bodyPr/>
          <a:lstStyle/>
          <a:p>
            <a:pPr marL="54000" indent="0">
              <a:buNone/>
            </a:pPr>
            <a:r>
              <a:rPr lang="cs-CZ" sz="1600" b="1" dirty="0"/>
              <a:t>Výzkumná otázka:</a:t>
            </a:r>
            <a:endParaRPr lang="cs-CZ" sz="1600" dirty="0"/>
          </a:p>
          <a:p>
            <a:pPr marL="54000" indent="0">
              <a:buNone/>
            </a:pPr>
            <a:r>
              <a:rPr lang="cs-CZ" sz="1600" dirty="0"/>
              <a:t>Jak česká veřejnost vnímá legitimitu EU v rámci evropské migrační a azylové politiky?</a:t>
            </a:r>
          </a:p>
          <a:p>
            <a:pPr marL="54000" indent="0">
              <a:buNone/>
            </a:pPr>
            <a:endParaRPr lang="cs-CZ" sz="1600" dirty="0"/>
          </a:p>
          <a:p>
            <a:pPr marL="54000" indent="0">
              <a:buNone/>
            </a:pPr>
            <a:r>
              <a:rPr lang="cs-CZ" sz="1600" b="1" dirty="0"/>
              <a:t>Proč je to důležité?</a:t>
            </a:r>
          </a:p>
          <a:p>
            <a:pPr marL="511200" indent="-457200">
              <a:buAutoNum type="arabicPeriod"/>
            </a:pPr>
            <a:r>
              <a:rPr lang="cs-CZ" sz="1600" dirty="0"/>
              <a:t>Výzkumy odhalují, že čím více média mluví o migraci, tím rostou anti-imigrační a euroskeptické postoje (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de </a:t>
            </a:r>
            <a:r>
              <a:rPr lang="en-GB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Vreese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and </a:t>
            </a:r>
            <a:r>
              <a:rPr lang="en-GB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Boomgaarden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2005; </a:t>
            </a:r>
            <a:r>
              <a:rPr lang="en-GB" sz="16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Hobolt</a:t>
            </a:r>
            <a:r>
              <a:rPr lang="en-GB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2016)</a:t>
            </a:r>
            <a:r>
              <a:rPr lang="cs-CZ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 Tento vztah mezi vnímáním migrace a EU není prozkoumán, a to především z kvalitativního hlediska. Co přesně a jak Češi dávají EU do souvislosti s migrací? </a:t>
            </a:r>
          </a:p>
          <a:p>
            <a:pPr marL="511200" indent="-457200">
              <a:buAutoNum type="arabicPeriod"/>
            </a:pPr>
            <a:endParaRPr lang="cs-CZ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511200" indent="-457200">
              <a:buAutoNum type="arabicPeriod"/>
            </a:pPr>
            <a:r>
              <a:rPr lang="cs-CZ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Průzkumy veřejného mínění ukazují, že Češi (42 %) hned po Kypřanech si myslí, že nejdůležitějším problém, kterému EU čelí je migrace. Zároveň jen 44% Čechů podporuje společnou evropskou migrační a azylovou politiku. Výzkum se snaží vysvětlit, proč to tak je.</a:t>
            </a:r>
            <a:endParaRPr lang="en-US" sz="1600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78FCB22E-04EF-4E6B-A72C-470030AE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r>
              <a:rPr lang="en-US" sz="2400" dirty="0"/>
              <a:t>The legitimacy of the EU in the migration “crisis” from the perspective of the Czech public</a:t>
            </a:r>
            <a:br>
              <a:rPr lang="cs-CZ" sz="2400" dirty="0"/>
            </a:br>
            <a:br>
              <a:rPr lang="cs-CZ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080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4EE0F9-7016-4264-8A08-EF5DBFC4B8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CA08D2E-444F-444A-B5E3-EC73DF872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997277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Jak jsme došli k výsledku?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Pomocí individuálních </a:t>
            </a:r>
            <a:r>
              <a:rPr lang="cs-CZ" dirty="0" err="1"/>
              <a:t>semi</a:t>
            </a:r>
            <a:r>
              <a:rPr lang="cs-CZ" dirty="0"/>
              <a:t>-strukturovaných rozhovorů s českou veřejností a pomocí narativů, které se objevují v jejich diskursu.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Narativy změny vs. narativy moci (Stone 2012)</a:t>
            </a:r>
          </a:p>
          <a:p>
            <a:pPr marL="54000" indent="0">
              <a:buNone/>
            </a:pPr>
            <a:r>
              <a:rPr lang="cs-CZ" dirty="0"/>
              <a:t>Narativy změny se skládají z narativu úpadku a narativu růstu.</a:t>
            </a:r>
          </a:p>
          <a:p>
            <a:pPr marL="54000" indent="0">
              <a:buNone/>
            </a:pPr>
            <a:r>
              <a:rPr lang="cs-CZ" dirty="0"/>
              <a:t>Narativy moci se skládají z narativu kontroly a narativu bezmoci.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en-US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32A15019-C7F9-469B-AE6E-08264FB5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20725"/>
            <a:ext cx="8064500" cy="450850"/>
          </a:xfrm>
        </p:spPr>
        <p:txBody>
          <a:bodyPr/>
          <a:lstStyle/>
          <a:p>
            <a:r>
              <a:rPr lang="en-US" sz="2400" dirty="0"/>
              <a:t>The legitimacy of the EU in the migration “crisis” from the perspective of the Czech public</a:t>
            </a:r>
          </a:p>
        </p:txBody>
      </p:sp>
    </p:spTree>
    <p:extLst>
      <p:ext uri="{BB962C8B-B14F-4D97-AF65-F5344CB8AC3E}">
        <p14:creationId xmlns:p14="http://schemas.microsoft.com/office/powerpoint/2010/main" val="152917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A9E878-238F-4CE2-BB9D-C8C69B054A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7AFF0F-2FF6-4A36-80DE-5AB4606F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legitimacy of the EU in the migration “crisis” from the perspective of the Czech public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D32E34-6785-42D6-AFBE-49491CC7A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760818"/>
            <a:ext cx="8064900" cy="3877940"/>
          </a:xfrm>
        </p:spPr>
        <p:txBody>
          <a:bodyPr/>
          <a:lstStyle/>
          <a:p>
            <a:pPr marL="54000" indent="0">
              <a:buNone/>
            </a:pPr>
            <a:r>
              <a:rPr lang="cs-CZ" sz="1800" dirty="0"/>
              <a:t>Jakou teorií je výzkum rámován? </a:t>
            </a:r>
            <a:r>
              <a:rPr lang="cs-CZ" sz="1800" b="1" dirty="0"/>
              <a:t>Legitimita EU</a:t>
            </a: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b="1" dirty="0"/>
              <a:t>Input legitimita </a:t>
            </a:r>
            <a:r>
              <a:rPr lang="cs-CZ" sz="1800" dirty="0"/>
              <a:t>- 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representation and accountability performed vis-à-vis the citizens (Beetham and Lord, 1998;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Thomassen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2009).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Lack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democracy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democratic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 deficit </a:t>
            </a:r>
            <a:r>
              <a:rPr lang="cs-CZ" sz="1800" dirty="0" err="1">
                <a:effectLst/>
                <a:ea typeface="Times New Roman" panose="02020603050405020304" pitchFamily="18" charset="0"/>
              </a:rPr>
              <a:t>etc</a:t>
            </a:r>
            <a:r>
              <a:rPr lang="cs-CZ" sz="18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b="1" dirty="0"/>
              <a:t>Output legitimita </a:t>
            </a:r>
            <a:r>
              <a:rPr lang="cs-CZ" sz="1800" dirty="0"/>
              <a:t>- 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EU capacity and ability to solve problems and deliver efficient policies (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Majone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1998;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Scharpf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1999)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L="54000" indent="0">
              <a:buNone/>
            </a:pPr>
            <a:endParaRPr lang="cs-CZ" sz="1800" dirty="0"/>
          </a:p>
          <a:p>
            <a:pPr marL="54000" indent="0">
              <a:buNone/>
            </a:pPr>
            <a:r>
              <a:rPr lang="cs-CZ" sz="1800" b="1" dirty="0" err="1"/>
              <a:t>Throughput</a:t>
            </a:r>
            <a:r>
              <a:rPr lang="cs-CZ" sz="1800" dirty="0"/>
              <a:t> </a:t>
            </a:r>
            <a:r>
              <a:rPr lang="cs-CZ" sz="1800" b="1" dirty="0"/>
              <a:t>legitimita</a:t>
            </a:r>
            <a:r>
              <a:rPr lang="cs-CZ" sz="1800" dirty="0"/>
              <a:t> - 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focus is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on actual interactions between diverse groups, 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arenas,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and institutions during the making of public policy in the EU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3946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1DFA61-E6CF-43BE-A748-CBCD5179CF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5100E2-01C2-4FF7-A0B1-EA97C8E0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6618"/>
            <a:ext cx="8064900" cy="451576"/>
          </a:xfrm>
        </p:spPr>
        <p:txBody>
          <a:bodyPr/>
          <a:lstStyle/>
          <a:p>
            <a:r>
              <a:rPr lang="en-GB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Narratives about the EU in relation to “anti-immigrant” discourse</a:t>
            </a:r>
            <a:endParaRPr lang="en-US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A741FF-407A-9926-1A17-834C7EFA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850"/>
            <a:ext cx="9144000" cy="408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75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41848F-AAD5-4147-90D3-754DF618B7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A5A14E-7770-433A-A0CD-9053306B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378000"/>
            <a:ext cx="8064900" cy="451576"/>
          </a:xfrm>
        </p:spPr>
        <p:txBody>
          <a:bodyPr/>
          <a:lstStyle/>
          <a:p>
            <a:r>
              <a:rPr lang="en-US" sz="2400"/>
              <a:t>Narratives about the EU in relation to “pro-immigrant” discourse</a:t>
            </a:r>
            <a:endParaRPr lang="en-US" sz="24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F3B691-193C-3DE6-6580-467C3F8D5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3AF3D5F-F003-D3AE-8D3A-DA9A510F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42" y="1355259"/>
            <a:ext cx="8360757" cy="55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9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ABAE8F-5A30-472D-975D-2532D6516A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E57473-CD3A-4324-AAAA-4D206EE4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a závěr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522D14-9C70-4EEB-9B1A-2C71137AB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300899"/>
            <a:ext cx="8064900" cy="4427406"/>
          </a:xfrm>
        </p:spPr>
        <p:txBody>
          <a:bodyPr/>
          <a:lstStyle/>
          <a:p>
            <a:r>
              <a:rPr lang="cs-CZ" dirty="0"/>
              <a:t>Ani jedna strana, jak pro-imigrační, tak proti-imigrační není spokojena s tím, jak EU jednala během tzv. migrační krize</a:t>
            </a:r>
          </a:p>
          <a:p>
            <a:endParaRPr lang="cs-CZ" dirty="0"/>
          </a:p>
          <a:p>
            <a:r>
              <a:rPr lang="cs-CZ" dirty="0"/>
              <a:t>V „pro-imigračním“ diskursu lidé kritizovali input legitimitu v souvislosti se zdlouhavým vyjednávání mezi členskými zeměmi, které se stejně nedokázaly dohodnout. Output legitimita byla kritizována z toho úhlu pohledu, že se jedná jen o ochranu hranic a EU se nepostará o migranty, žijících v otřesných podmínek uprchlických táborů.</a:t>
            </a:r>
          </a:p>
          <a:p>
            <a:endParaRPr lang="cs-CZ" dirty="0"/>
          </a:p>
          <a:p>
            <a:r>
              <a:rPr lang="cs-CZ" dirty="0"/>
              <a:t>V „anti-imigračním“ diskursu lidé kritizovali input legitimitu, protože EU je řízena neschopnými, nevolenými lídry, jež mají pozice jen díky „trafikám“, output legitimita byla kritizována, protože EU je instituce, která zavinila „migrační krizi“ a kvůli ní dochází v Evropě k úpadku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14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84CD2A-3674-4337-A144-4F508E88C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36D374-63D0-45C2-B01F-2291F176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 dalšího výzkumu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5DA8A6-EB7A-4C57-B15A-0D97729CA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Narativ růstu téměř chyběl v diskursu české veřejnosti. Je ČR v tomto smysle výjimkou? Jsou mezi zeměmi a regiony rozdíly v tomto ohledu? Otázky pro další výzkum, nicméně:</a:t>
            </a:r>
          </a:p>
          <a:p>
            <a:endParaRPr lang="cs-CZ" dirty="0"/>
          </a:p>
          <a:p>
            <a:r>
              <a:rPr lang="cs-CZ" dirty="0"/>
              <a:t>V Německu je narativ růstu relativně pevně usazen, migranti jsou vnímáni jako nutnost z ekonomického a populačního hlediska. Německo mělo čas od 70. let pozitivní narativ a tzv. „</a:t>
            </a:r>
            <a:r>
              <a:rPr lang="cs-CZ" dirty="0" err="1"/>
              <a:t>welcome</a:t>
            </a:r>
            <a:r>
              <a:rPr lang="cs-CZ" dirty="0"/>
              <a:t> </a:t>
            </a:r>
            <a:r>
              <a:rPr lang="cs-CZ" dirty="0" err="1"/>
              <a:t>culture</a:t>
            </a:r>
            <a:r>
              <a:rPr lang="cs-CZ" dirty="0"/>
              <a:t>“ adaptovat a institucionalizovat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(</a:t>
            </a:r>
            <a:r>
              <a:rPr lang="en-GB" sz="2000" dirty="0" err="1">
                <a:effectLst/>
                <a:ea typeface="Times New Roman" panose="02020603050405020304" pitchFamily="18" charset="0"/>
              </a:rPr>
              <a:t>Hase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 2021)</a:t>
            </a:r>
            <a:r>
              <a:rPr lang="cs-CZ" dirty="0"/>
              <a:t>. V ČR nebyla migrace do „migrační krize“ téma, a tak politici a další aktéři neměli na čem stavět svou „pro-imigrační“ strategii.</a:t>
            </a:r>
          </a:p>
          <a:p>
            <a:endParaRPr lang="cs-CZ" dirty="0"/>
          </a:p>
          <a:p>
            <a:r>
              <a:rPr lang="cs-CZ" dirty="0"/>
              <a:t>Další směr výzkumu: Jak Češi vnímají legitimitu EU v ostatních politikách?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3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4E22F8-1529-8887-0604-A1A91E54B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2</a:t>
            </a:fld>
            <a:endParaRPr lang="en-GB" altLang="cs-CZ" noProof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2602C80-2F25-031E-310D-7D99606E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Migrační rámce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7988B2-0928-F568-DA2A-2D530AE47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552266"/>
            <a:ext cx="8064900" cy="2419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52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4E22F8-1529-8887-0604-A1A91E54B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3</a:t>
            </a:fld>
            <a:endParaRPr lang="en-GB" altLang="cs-CZ" noProof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A51053F-A4D5-F6F8-47C3-540B9236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74903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Konstrukce my vs. oni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25CFE7-D292-D5CE-F9FC-7B5BE6A0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9" y="1039601"/>
            <a:ext cx="7966002" cy="5715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41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4E22F8-1529-8887-0604-A1A91E54B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4</a:t>
            </a:fld>
            <a:endParaRPr lang="en-GB" altLang="cs-CZ" noProof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2EFCADB-C86E-0441-4D9C-61FA39D7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00" y="378000"/>
            <a:ext cx="8064900" cy="451576"/>
          </a:xfrm>
        </p:spPr>
        <p:txBody>
          <a:bodyPr/>
          <a:lstStyle/>
          <a:p>
            <a:r>
              <a:rPr lang="cs-CZ" dirty="0"/>
              <a:t>Bezpečnostní opatření a jejich legitimizace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5835EA-8A80-9040-237C-6E3EC21C7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37" y="919576"/>
            <a:ext cx="5580026" cy="5858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110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FE1167FF-6088-1510-E6AD-39FA05F76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490746"/>
            <a:ext cx="8963025" cy="3876508"/>
          </a:xfrm>
          <a:prstGeom prst="rect">
            <a:avLst/>
          </a:prstGeom>
          <a:noFill/>
        </p:spPr>
      </p:pic>
      <p:sp>
        <p:nvSpPr>
          <p:cNvPr id="3" name="Zástupný symbol pro číslo snímku 2" hidden="1">
            <a:extLst>
              <a:ext uri="{FF2B5EF4-FFF2-40B4-BE49-F238E27FC236}">
                <a16:creationId xmlns:a16="http://schemas.microsoft.com/office/drawing/2014/main" id="{AD90D1BA-78D0-C303-EAF2-205221E935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5</a:t>
            </a:fld>
            <a:endParaRPr lang="en-GB" altLang="cs-CZ" noProof="0"/>
          </a:p>
        </p:txBody>
      </p:sp>
    </p:spTree>
    <p:extLst>
      <p:ext uri="{BB962C8B-B14F-4D97-AF65-F5344CB8AC3E}">
        <p14:creationId xmlns:p14="http://schemas.microsoft.com/office/powerpoint/2010/main" val="180850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10CA58A-C60C-80EC-6B97-92B3DB82D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722" y="68263"/>
            <a:ext cx="6806557" cy="6721475"/>
          </a:xfrm>
          <a:noFill/>
        </p:spPr>
      </p:pic>
      <p:sp>
        <p:nvSpPr>
          <p:cNvPr id="3" name="Zástupný symbol pro číslo snímku 2" hidden="1">
            <a:extLst>
              <a:ext uri="{FF2B5EF4-FFF2-40B4-BE49-F238E27FC236}">
                <a16:creationId xmlns:a16="http://schemas.microsoft.com/office/drawing/2014/main" id="{77C01C58-987F-139B-250B-E3C06A9C8C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6</a:t>
            </a:fld>
            <a:endParaRPr lang="en-GB" altLang="cs-CZ" noProof="0"/>
          </a:p>
        </p:txBody>
      </p:sp>
    </p:spTree>
    <p:extLst>
      <p:ext uri="{BB962C8B-B14F-4D97-AF65-F5344CB8AC3E}">
        <p14:creationId xmlns:p14="http://schemas.microsoft.com/office/powerpoint/2010/main" val="48508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C4186F-590D-BE39-F52C-B6FC21069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16EE3EB8-4D05-1A42-8E1D-2606392F02A1}" type="slidenum">
              <a:rPr lang="sk-SK" smtClean="0"/>
              <a:pPr>
                <a:spcAft>
                  <a:spcPts val="600"/>
                </a:spcAft>
              </a:pPr>
              <a:t>7</a:t>
            </a:fld>
            <a:endParaRPr lang="sk-SK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456948-0D3A-94D1-2B9A-F3A874CA9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Role křesťanství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145178-BB80-3D47-CBEF-A54DABB8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51" y="1692002"/>
            <a:ext cx="7359997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41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0F8CFE-E6FF-C783-904C-DB274B8681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488C7F9-8A87-2BD5-74AE-A8BEA5CFE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B958C6-3D90-F16E-11E7-42C9CE705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Hierarchy </a:t>
            </a:r>
            <a:r>
              <a:rPr lang="cs-CZ" dirty="0" err="1"/>
              <a:t>of</a:t>
            </a:r>
            <a:r>
              <a:rPr lang="cs-CZ" dirty="0"/>
              <a:t> tolerance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0667BBC-5331-3F86-7E8A-7DF4D862C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66AAAFF-4325-D44F-FC50-073C97106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974"/>
            <a:ext cx="9144000" cy="42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5BB6-BABB-5443-8511-D781503D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r>
              <a:rPr lang="en-US" sz="4050" kern="1200" dirty="0">
                <a:solidFill>
                  <a:schemeClr val="tx1"/>
                </a:solidFill>
              </a:rPr>
              <a:t>Hierarchy of tolerance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B2240-66CB-D945-B7C9-4D154EA1AA13}"/>
              </a:ext>
            </a:extLst>
          </p:cNvPr>
          <p:cNvSpPr txBox="1"/>
          <p:nvPr/>
        </p:nvSpPr>
        <p:spPr>
          <a:xfrm>
            <a:off x="755523" y="2380172"/>
            <a:ext cx="7886700" cy="318897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165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3F152A-38CD-7640-8D2A-38621A84166F}"/>
              </a:ext>
            </a:extLst>
          </p:cNvPr>
          <p:cNvCxnSpPr>
            <a:cxnSpLocks/>
          </p:cNvCxnSpPr>
          <p:nvPr/>
        </p:nvCxnSpPr>
        <p:spPr>
          <a:xfrm flipV="1">
            <a:off x="3629609" y="2576944"/>
            <a:ext cx="0" cy="2789894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6A9999-BB52-174F-BE22-5FF6C41BED89}"/>
              </a:ext>
            </a:extLst>
          </p:cNvPr>
          <p:cNvSpPr txBox="1"/>
          <p:nvPr/>
        </p:nvSpPr>
        <p:spPr>
          <a:xfrm>
            <a:off x="1779243" y="2576945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Positive connotation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F28720-4867-764F-9D13-B066041C055C}"/>
              </a:ext>
            </a:extLst>
          </p:cNvPr>
          <p:cNvSpPr txBox="1"/>
          <p:nvPr/>
        </p:nvSpPr>
        <p:spPr>
          <a:xfrm>
            <a:off x="1779243" y="4962677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Negative connotation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D8AE8AE-BF81-1F41-9C4C-C521A0572CC4}"/>
              </a:ext>
            </a:extLst>
          </p:cNvPr>
          <p:cNvSpPr/>
          <p:nvPr/>
        </p:nvSpPr>
        <p:spPr>
          <a:xfrm>
            <a:off x="3750918" y="2576945"/>
            <a:ext cx="2559844" cy="52675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foreigner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29F7509-1A63-1542-BBC2-1DC449DEB3CB}"/>
              </a:ext>
            </a:extLst>
          </p:cNvPr>
          <p:cNvSpPr/>
          <p:nvPr/>
        </p:nvSpPr>
        <p:spPr>
          <a:xfrm>
            <a:off x="3750918" y="3207823"/>
            <a:ext cx="2559843" cy="1523569"/>
          </a:xfrm>
          <a:prstGeom prst="roundRect">
            <a:avLst/>
          </a:prstGeom>
          <a:gradFill>
            <a:gsLst>
              <a:gs pos="100000">
                <a:srgbClr val="FF0000"/>
              </a:gs>
              <a:gs pos="0">
                <a:srgbClr val="92D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refugee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60FFDFF-63FB-9B47-89B7-A39A0F19CDEE}"/>
              </a:ext>
            </a:extLst>
          </p:cNvPr>
          <p:cNvSpPr/>
          <p:nvPr/>
        </p:nvSpPr>
        <p:spPr>
          <a:xfrm>
            <a:off x="3750918" y="4835515"/>
            <a:ext cx="2559843" cy="53132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800" dirty="0"/>
              <a:t>migrant</a:t>
            </a:r>
          </a:p>
        </p:txBody>
      </p:sp>
    </p:spTree>
    <p:extLst>
      <p:ext uri="{BB962C8B-B14F-4D97-AF65-F5344CB8AC3E}">
        <p14:creationId xmlns:p14="http://schemas.microsoft.com/office/powerpoint/2010/main" val="297660801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en.potx" id="{45AE9CBB-A3E5-45CE-BCD2-1D997B21442F}" vid="{3E3C82C0-9353-41A7-BA2C-44B782E2B2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847DAA-0626-49F3-A0E3-598A6BF95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4FFE1A-BB82-48D9-988B-F30CD3676F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322695-F614-4686-904A-CC6AEEAF5AC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muni-fss-prezentace-4-3-en</Template>
  <TotalTime>3947</TotalTime>
  <Words>650</Words>
  <Application>Microsoft Office PowerPoint</Application>
  <PresentationFormat>Předvádění na obrazovce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Tahoma</vt:lpstr>
      <vt:lpstr>Times New Roman</vt:lpstr>
      <vt:lpstr>Wingdings</vt:lpstr>
      <vt:lpstr>Presentation_MU_EN</vt:lpstr>
      <vt:lpstr>Prezentace aplikace PowerPoint</vt:lpstr>
      <vt:lpstr>Migrační rámce</vt:lpstr>
      <vt:lpstr>Konstrukce my vs. oni</vt:lpstr>
      <vt:lpstr>Bezpečnostní opatření a jejich legitimizace</vt:lpstr>
      <vt:lpstr>Prezentace aplikace PowerPoint</vt:lpstr>
      <vt:lpstr>Prezentace aplikace PowerPoint</vt:lpstr>
      <vt:lpstr>Role křesťanství</vt:lpstr>
      <vt:lpstr>Hierarchy of tolerance</vt:lpstr>
      <vt:lpstr>Hierarchy of tolerance</vt:lpstr>
      <vt:lpstr>Kontext a lokální percepce </vt:lpstr>
      <vt:lpstr>Prezentace aplikace PowerPoint</vt:lpstr>
      <vt:lpstr>The legitimacy of the EU in the migration “crisis” from the perspective of the Czech public  </vt:lpstr>
      <vt:lpstr>The legitimacy of the EU in the migration “crisis” from the perspective of the Czech public</vt:lpstr>
      <vt:lpstr>The legitimacy of the EU in the migration “crisis” from the perspective of the Czech public</vt:lpstr>
      <vt:lpstr>Narratives about the EU in relation to “anti-immigrant” discourse</vt:lpstr>
      <vt:lpstr>Narratives about the EU in relation to “pro-immigrant” discourse</vt:lpstr>
      <vt:lpstr>Shrnutí a závěr</vt:lpstr>
      <vt:lpstr>Směr dalšího výzkumu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Finální práce a její prezentace</dc:title>
  <dc:creator>Jan Krotký</dc:creator>
  <cp:lastModifiedBy>Jan Kotynek Krotky</cp:lastModifiedBy>
  <cp:revision>12</cp:revision>
  <dcterms:created xsi:type="dcterms:W3CDTF">2021-11-25T14:55:45Z</dcterms:created>
  <dcterms:modified xsi:type="dcterms:W3CDTF">2023-10-26T09:21:51Z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