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68" r:id="rId4"/>
    <p:sldId id="280" r:id="rId5"/>
    <p:sldId id="270" r:id="rId6"/>
    <p:sldId id="265" r:id="rId7"/>
    <p:sldId id="272" r:id="rId8"/>
    <p:sldId id="278" r:id="rId9"/>
    <p:sldId id="276" r:id="rId10"/>
    <p:sldId id="277" r:id="rId11"/>
    <p:sldId id="271" r:id="rId12"/>
    <p:sldId id="257" r:id="rId13"/>
    <p:sldId id="259" r:id="rId14"/>
    <p:sldId id="26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uroparl.europa.eu/factsheets/cs/sheet/168/zeme-zapadniho-balkan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DC7D-EFB4-9940-8B63-93447F260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9408" y="3493429"/>
            <a:ext cx="12696497" cy="2098226"/>
          </a:xfrm>
        </p:spPr>
        <p:txBody>
          <a:bodyPr/>
          <a:lstStyle/>
          <a:p>
            <a:r>
              <a:rPr lang="cs-CZ" sz="5300" dirty="0"/>
              <a:t>*Rozšíření EU</a:t>
            </a:r>
            <a:br>
              <a:rPr lang="cs-CZ" sz="5300" dirty="0"/>
            </a:br>
            <a:br>
              <a:rPr lang="cs-CZ" sz="5300" dirty="0"/>
            </a:br>
            <a:r>
              <a:rPr lang="cs-CZ" sz="5300" dirty="0"/>
              <a:t>*BALKANIZACE </a:t>
            </a:r>
            <a:r>
              <a:rPr lang="cs-CZ" sz="3500" dirty="0"/>
              <a:t>vs.</a:t>
            </a:r>
            <a:r>
              <a:rPr lang="cs-CZ" sz="3000" dirty="0"/>
              <a:t> </a:t>
            </a:r>
            <a:r>
              <a:rPr lang="cs-CZ" sz="5300" dirty="0"/>
              <a:t>EVROPEIZACE: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B2044-02D3-D549-8740-6B7B15BCF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063" y="100793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3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 předvstupní pomoci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roku 2007 sdružuje a nahrazuje předchozí parciální finanční programy (přes 10 </a:t>
            </a:r>
            <a:r>
              <a:rPr lang="cs-CZ" dirty="0" err="1"/>
              <a:t>mld</a:t>
            </a:r>
            <a:r>
              <a:rPr lang="cs-CZ" dirty="0"/>
              <a:t> EUR)</a:t>
            </a:r>
          </a:p>
          <a:p>
            <a:r>
              <a:rPr lang="cs-CZ" dirty="0"/>
              <a:t>5 tematických oblastí:</a:t>
            </a:r>
          </a:p>
          <a:p>
            <a:r>
              <a:rPr lang="cs-CZ" dirty="0"/>
              <a:t>1) pomoc v přechodném období a budování institucí </a:t>
            </a:r>
          </a:p>
          <a:p>
            <a:r>
              <a:rPr lang="cs-CZ" dirty="0"/>
              <a:t>2) přeshraniční spolupráce (se zeměmi EU a ostatními kandidáty a potenciálními kandidáty)</a:t>
            </a:r>
          </a:p>
          <a:p>
            <a:r>
              <a:rPr lang="cs-CZ" dirty="0"/>
              <a:t>3) regionální rozvoj (rozvoj dopravy, životního prostředí a hospodářství)</a:t>
            </a:r>
          </a:p>
          <a:p>
            <a:r>
              <a:rPr lang="cs-CZ" dirty="0"/>
              <a:t>4) rozvoj lidských zdrojů (posilování lidského kapitálu a boj proti jakýmkoliv formám vyloučení ze společnosti)</a:t>
            </a:r>
          </a:p>
          <a:p>
            <a:r>
              <a:rPr lang="cs-CZ" dirty="0"/>
              <a:t> 5) rozvoj venkova</a:t>
            </a:r>
          </a:p>
        </p:txBody>
      </p:sp>
    </p:spTree>
    <p:extLst>
      <p:ext uri="{BB962C8B-B14F-4D97-AF65-F5344CB8AC3E}">
        <p14:creationId xmlns:p14="http://schemas.microsoft.com/office/powerpoint/2010/main" val="32707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8428" y="0"/>
            <a:ext cx="3473670" cy="977462"/>
          </a:xfrm>
        </p:spPr>
        <p:txBody>
          <a:bodyPr>
            <a:normAutofit fontScale="90000"/>
          </a:bodyPr>
          <a:lstStyle/>
          <a:p>
            <a:r>
              <a:rPr lang="cs-CZ" dirty="0"/>
              <a:t>EU a Západní Balkán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266497"/>
            <a:ext cx="3121573" cy="559150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1991-1995/*1999 – válka na Balkáně</a:t>
            </a:r>
          </a:p>
          <a:p>
            <a:r>
              <a:rPr lang="cs-CZ" dirty="0"/>
              <a:t>Po válce zahájen tzv. regionální přístup a finanční pomoc skrze PHARE (od 2001 CARDS)</a:t>
            </a:r>
          </a:p>
          <a:p>
            <a:r>
              <a:rPr lang="cs-CZ" dirty="0"/>
              <a:t>Snaha o bezpečnost a stabilitu</a:t>
            </a:r>
          </a:p>
          <a:p>
            <a:r>
              <a:rPr lang="cs-CZ" dirty="0"/>
              <a:t>2000 – summit ve </a:t>
            </a:r>
            <a:r>
              <a:rPr lang="cs-CZ" dirty="0" err="1"/>
              <a:t>Feiře</a:t>
            </a:r>
            <a:r>
              <a:rPr lang="cs-CZ" dirty="0"/>
              <a:t> – zemím západního Balkánu přislíbena perspektiva členství (2003 </a:t>
            </a:r>
            <a:r>
              <a:rPr lang="cs-CZ" dirty="0" err="1"/>
              <a:t>Thessaloniki</a:t>
            </a:r>
            <a:r>
              <a:rPr lang="cs-CZ" dirty="0"/>
              <a:t>)</a:t>
            </a:r>
          </a:p>
          <a:p>
            <a:r>
              <a:rPr lang="cs-CZ" dirty="0"/>
              <a:t>Zahájen Stabilizační a asociační proces (SAP)</a:t>
            </a:r>
          </a:p>
          <a:p>
            <a:r>
              <a:rPr lang="cs-CZ" dirty="0"/>
              <a:t>Hlavním nástrojem Stabilizační a asociační dohody</a:t>
            </a:r>
          </a:p>
          <a:p>
            <a:r>
              <a:rPr lang="cs-CZ" dirty="0"/>
              <a:t>Země zapojeny do Nástroje předvstupní pomoci (IPA)</a:t>
            </a:r>
          </a:p>
          <a:p>
            <a:r>
              <a:rPr lang="cs-CZ" dirty="0"/>
              <a:t>Zrušena vízová povinnost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594EA-76E9-8C4A-99C3-0D9B9CEC4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73" y="0"/>
            <a:ext cx="8460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9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FA3DF-5FB3-0A46-9618-E88206146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89" y="2368642"/>
            <a:ext cx="3136133" cy="44301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96600-B738-A242-ADE7-5F8732BD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" y="0"/>
            <a:ext cx="1616872" cy="2155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71878-2957-7247-9443-F942F2BB1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886" y="0"/>
            <a:ext cx="1581733" cy="2155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B6CF26-3E68-1244-894C-EB389024B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248" y="-1"/>
            <a:ext cx="4319752" cy="4033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3ACDB-DA15-3A48-8DBE-5889FF5CE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005" y="4263883"/>
            <a:ext cx="7714486" cy="253488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4DFA0F1-3533-0943-B998-42753C713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917" y="756745"/>
            <a:ext cx="4270778" cy="32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BF48-2910-5043-9E82-47192997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834" y="0"/>
            <a:ext cx="6264166" cy="6393729"/>
          </a:xfrm>
        </p:spPr>
        <p:txBody>
          <a:bodyPr>
            <a:noAutofit/>
          </a:bodyPr>
          <a:lstStyle/>
          <a:p>
            <a:pPr algn="ctr"/>
            <a:r>
              <a:rPr lang="cs-CZ" sz="1800" dirty="0"/>
              <a:t>Rozhodli jsme se pro tyto dvě perspektivy přístupu do EU hlavně proto, že jsme byli a jsme si jistí, že </a:t>
            </a:r>
            <a:r>
              <a:rPr lang="cs-CZ" sz="1800" b="1" dirty="0"/>
              <a:t>evropeizace regionu selhala</a:t>
            </a:r>
            <a:r>
              <a:rPr lang="cs-CZ" sz="1800" dirty="0"/>
              <a:t> kvůli </a:t>
            </a:r>
            <a:r>
              <a:rPr lang="cs-CZ" sz="1800" b="1" dirty="0"/>
              <a:t>systémové korupci a stále ještě křehkých regionálních vztahů </a:t>
            </a:r>
            <a:r>
              <a:rPr lang="cs-CZ" sz="1800" dirty="0"/>
              <a:t>na Západním Balkáně. Naše kniha </a:t>
            </a:r>
            <a:r>
              <a:rPr lang="cs-CZ" sz="1800" b="1" dirty="0"/>
              <a:t>odhaluje problematické aspekty teorie evropeizace </a:t>
            </a:r>
            <a:r>
              <a:rPr lang="cs-CZ" sz="1800" dirty="0"/>
              <a:t>a </a:t>
            </a:r>
            <a:r>
              <a:rPr lang="cs-CZ" sz="1800" b="1" dirty="0"/>
              <a:t>slabiny a omezení </a:t>
            </a:r>
            <a:r>
              <a:rPr lang="cs-CZ" sz="1800" dirty="0"/>
              <a:t>v případě západního Balkánu</a:t>
            </a:r>
          </a:p>
          <a:p>
            <a:pPr algn="ctr"/>
            <a:endParaRPr lang="cs-CZ" sz="1800" dirty="0"/>
          </a:p>
          <a:p>
            <a:pPr algn="ctr"/>
            <a:r>
              <a:rPr lang="cs-CZ" sz="1800" dirty="0"/>
              <a:t>Zaměřili jsme se především na poskytnutí </a:t>
            </a:r>
            <a:r>
              <a:rPr lang="cs-CZ" sz="1800" b="1" dirty="0"/>
              <a:t>komplexní empirické analýzy</a:t>
            </a:r>
            <a:r>
              <a:rPr lang="cs-CZ" sz="1800" dirty="0"/>
              <a:t>, která před pár měsíci ještě neexistovala. Zatímco </a:t>
            </a:r>
            <a:r>
              <a:rPr lang="cs-CZ" sz="1800" b="1" dirty="0"/>
              <a:t>systémová korupce ohrožuje stabilitu a integritu státních institucí a podrývá důvěru občanů </a:t>
            </a:r>
            <a:r>
              <a:rPr lang="cs-CZ" sz="1800" dirty="0"/>
              <a:t>ve státní služby a existující instituce, </a:t>
            </a:r>
            <a:r>
              <a:rPr lang="cs-CZ" sz="1800" b="1" dirty="0"/>
              <a:t>křehké regionální vztahy mají neustále nacionalistickou podobu politického diskursu </a:t>
            </a:r>
            <a:r>
              <a:rPr lang="cs-CZ" sz="1800" dirty="0"/>
              <a:t>(dočasné cíle každodenní politiky)</a:t>
            </a:r>
          </a:p>
          <a:p>
            <a:pPr algn="ctr"/>
            <a:endParaRPr lang="cs-CZ" sz="1800" dirty="0"/>
          </a:p>
          <a:p>
            <a:pPr algn="ctr"/>
            <a:r>
              <a:rPr lang="cs-CZ" sz="1800" dirty="0"/>
              <a:t>Zatímco </a:t>
            </a:r>
            <a:r>
              <a:rPr lang="cs-CZ" sz="1800" b="1" dirty="0"/>
              <a:t>svoboda médií se v tomto regionu snižuje</a:t>
            </a:r>
            <a:r>
              <a:rPr lang="cs-CZ" sz="1800" dirty="0"/>
              <a:t>, domácí </a:t>
            </a:r>
            <a:r>
              <a:rPr lang="cs-CZ" sz="1800" b="1" dirty="0"/>
              <a:t>politické</a:t>
            </a:r>
            <a:r>
              <a:rPr lang="cs-CZ" sz="1800" dirty="0"/>
              <a:t> </a:t>
            </a:r>
            <a:r>
              <a:rPr lang="cs-CZ" sz="1800" b="1" dirty="0"/>
              <a:t>elity stále neprovádí skutečné změny</a:t>
            </a:r>
            <a:r>
              <a:rPr lang="cs-CZ" sz="1800" dirty="0"/>
              <a:t>, které by státům opravdu otevřely cestu k dosažení členství v EU. Při analýze situace v BiH, NMKD, MNE, SRB a KS upozorňujeme na </a:t>
            </a:r>
            <a:r>
              <a:rPr lang="cs-CZ" sz="1800" b="1" dirty="0"/>
              <a:t>neschopnost a neochotu politických elit skutečně bojovat proti korupci</a:t>
            </a:r>
            <a:r>
              <a:rPr lang="cs-CZ" sz="1800" dirty="0"/>
              <a:t> v regionu, často ovlivňované různými domácími veto hráči - formálními i neformálními - jejichž zájmy by jinak byly ohroženy</a:t>
            </a:r>
          </a:p>
          <a:p>
            <a:pPr algn="ctr"/>
            <a:endParaRPr lang="cs-CZ" sz="28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315930-2E6E-254F-B4F1-5DDB7BAB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20842"/>
            <a:ext cx="5927835" cy="44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5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72DD0-D618-0849-A396-907CFFBC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37"/>
            <a:ext cx="6203440" cy="50995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1FCA40-C1C5-B04F-A80B-60C3B488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440" y="397385"/>
            <a:ext cx="5904478" cy="6267797"/>
          </a:xfrm>
        </p:spPr>
        <p:txBody>
          <a:bodyPr>
            <a:noAutofit/>
          </a:bodyPr>
          <a:lstStyle/>
          <a:p>
            <a:pPr algn="ctr"/>
            <a:r>
              <a:rPr lang="cs-CZ" sz="1800" b="1" dirty="0"/>
              <a:t>Politické elity jsou často ovlivňované různými domácími veto hráči </a:t>
            </a:r>
            <a:r>
              <a:rPr lang="cs-CZ" sz="1800" dirty="0"/>
              <a:t>- formálními i neformálními - jejichž zájmy jsou ohroženy</a:t>
            </a:r>
          </a:p>
          <a:p>
            <a:pPr algn="ctr"/>
            <a:endParaRPr lang="cs-CZ" sz="1800" dirty="0"/>
          </a:p>
          <a:p>
            <a:pPr algn="ctr"/>
            <a:r>
              <a:rPr lang="cs-CZ" sz="1800" dirty="0"/>
              <a:t>„</a:t>
            </a:r>
            <a:r>
              <a:rPr lang="cs-CZ" sz="1800" b="1" dirty="0"/>
              <a:t>Veto hráči“ z kruhů blízkých politickým strukturám, </a:t>
            </a:r>
            <a:r>
              <a:rPr lang="cs-CZ" sz="1800" dirty="0"/>
              <a:t>jakým jsou podnikatelé, také lidé patřící k organizovanému zločinu až po bývalé úředníky policejních, vojenských a bezpečnostních sil, brzdí boj proti korupci a její pokrok</a:t>
            </a:r>
          </a:p>
          <a:p>
            <a:pPr algn="ctr"/>
            <a:endParaRPr lang="cs-CZ" sz="1800" dirty="0"/>
          </a:p>
          <a:p>
            <a:pPr algn="ctr"/>
            <a:r>
              <a:rPr lang="cs-CZ" sz="1800" b="1" dirty="0"/>
              <a:t>Brusel a jeho široce kritizovaný „</a:t>
            </a:r>
            <a:r>
              <a:rPr lang="cs-CZ" sz="1800" b="1" dirty="0" err="1"/>
              <a:t>stabilitokratický</a:t>
            </a:r>
            <a:r>
              <a:rPr lang="cs-CZ" sz="1800" b="1" dirty="0"/>
              <a:t>“ přístup </a:t>
            </a:r>
            <a:r>
              <a:rPr lang="cs-CZ" sz="1800" dirty="0"/>
              <a:t>k regionu ohrožuje demokracii a upřednostňuje stabilitu nad demokracií</a:t>
            </a:r>
          </a:p>
          <a:p>
            <a:pPr algn="ctr"/>
            <a:endParaRPr lang="cs-CZ" sz="1800" dirty="0"/>
          </a:p>
          <a:p>
            <a:pPr algn="ctr"/>
            <a:r>
              <a:rPr lang="cs-CZ" sz="1800" b="1" dirty="0"/>
              <a:t>Vliv EU </a:t>
            </a:r>
            <a:r>
              <a:rPr lang="cs-CZ" sz="1800" dirty="0"/>
              <a:t>v tomto regionu bohužel nadále přináší většinou </a:t>
            </a:r>
            <a:r>
              <a:rPr lang="cs-CZ" sz="1800" b="1" dirty="0"/>
              <a:t>pouze formální a tedy velmi omezené a povrchní domácí strukturální změny</a:t>
            </a:r>
          </a:p>
          <a:p>
            <a:pPr marL="0" indent="0" algn="ctr">
              <a:buNone/>
            </a:pPr>
            <a:endParaRPr lang="cs-CZ" sz="1800" dirty="0"/>
          </a:p>
          <a:p>
            <a:pPr algn="ctr"/>
            <a:endParaRPr lang="cs-CZ" sz="2800" dirty="0"/>
          </a:p>
          <a:p>
            <a:pPr algn="ctr"/>
            <a:endParaRPr lang="cs-CZ" sz="2800" dirty="0"/>
          </a:p>
          <a:p>
            <a:pPr algn="ctr"/>
            <a:endParaRPr lang="cs-CZ" sz="2800" dirty="0"/>
          </a:p>
          <a:p>
            <a:pPr algn="ctr"/>
            <a:endParaRPr lang="cs-CZ" sz="2800" dirty="0"/>
          </a:p>
          <a:p>
            <a:pPr algn="ctr"/>
            <a:endParaRPr lang="cs-CZ" sz="2800" dirty="0"/>
          </a:p>
          <a:p>
            <a:pPr algn="ctr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3946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BF48-2910-5043-9E82-47192997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3" y="295101"/>
            <a:ext cx="10997739" cy="6267797"/>
          </a:xfrm>
        </p:spPr>
        <p:txBody>
          <a:bodyPr>
            <a:noAutofit/>
          </a:bodyPr>
          <a:lstStyle/>
          <a:p>
            <a:r>
              <a:rPr lang="cs-CZ" sz="1800" b="1" dirty="0"/>
              <a:t>Důkazy skutečných domácích reforem jsou proto vzácné</a:t>
            </a:r>
            <a:r>
              <a:rPr lang="cs-CZ" sz="1800" dirty="0"/>
              <a:t>, zatímco </a:t>
            </a:r>
            <a:r>
              <a:rPr lang="cs-CZ" sz="1800" b="1" dirty="0"/>
              <a:t>domácí politické elity pokračují v deklarativní podpoře integračního procesu ke vstupu do EU</a:t>
            </a:r>
            <a:r>
              <a:rPr lang="cs-CZ" sz="1800" dirty="0"/>
              <a:t> a jsou hrdí na to, že </a:t>
            </a:r>
            <a:r>
              <a:rPr lang="cs-CZ" sz="1800" b="1" dirty="0"/>
              <a:t>jsou považováni za reformisty</a:t>
            </a:r>
            <a:r>
              <a:rPr lang="cs-CZ" sz="1800" dirty="0"/>
              <a:t> </a:t>
            </a:r>
          </a:p>
          <a:p>
            <a:endParaRPr lang="cs-CZ" sz="1800" dirty="0"/>
          </a:p>
          <a:p>
            <a:r>
              <a:rPr lang="cs-CZ" sz="1800" dirty="0"/>
              <a:t>To je důvod, proč jsme dospěli k závěru, </a:t>
            </a:r>
            <a:r>
              <a:rPr lang="cs-CZ" sz="1800" b="1" dirty="0"/>
              <a:t>že transformační síla EU v regionu je malá a omezená.</a:t>
            </a:r>
            <a:r>
              <a:rPr lang="cs-CZ" sz="1800" dirty="0"/>
              <a:t> </a:t>
            </a:r>
            <a:r>
              <a:rPr lang="cs-CZ" sz="1800" b="1" dirty="0"/>
              <a:t>Státy Západního Balkánu opravdu budují komplexnější vzájemné vztahy a otevírají cesty vzájemné spolupráce</a:t>
            </a:r>
            <a:r>
              <a:rPr lang="cs-CZ" sz="1800" dirty="0"/>
              <a:t>, ale tento proces je stále v ohrožení kvůli minulosti (zneužití v politickém diskurzu)</a:t>
            </a:r>
          </a:p>
          <a:p>
            <a:endParaRPr lang="cs-CZ" sz="1800" dirty="0"/>
          </a:p>
          <a:p>
            <a:r>
              <a:rPr lang="cs-CZ" sz="1800" dirty="0"/>
              <a:t>Bez ohledu na svůj úspěch v této oblasti, zůstává tento region </a:t>
            </a:r>
            <a:r>
              <a:rPr lang="cs-CZ" sz="1800" b="1" dirty="0"/>
              <a:t>sužován otázkami minulosti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Důkazy skutečných domácích reforem jsou proto vzácné</a:t>
            </a:r>
            <a:r>
              <a:rPr lang="cs-CZ" sz="1800" dirty="0"/>
              <a:t>, zatímco </a:t>
            </a:r>
            <a:r>
              <a:rPr lang="cs-CZ" sz="1800" b="1" dirty="0"/>
              <a:t>domácí politické elity pokračují v deklarativní podpoře integračního procesu ke vstupu do EU</a:t>
            </a:r>
            <a:r>
              <a:rPr lang="cs-CZ" sz="1800" dirty="0"/>
              <a:t> a jsou hrdí na to, že </a:t>
            </a:r>
            <a:r>
              <a:rPr lang="cs-CZ" sz="1800" b="1" dirty="0"/>
              <a:t>jsou považováni za reformisty. </a:t>
            </a:r>
            <a:r>
              <a:rPr lang="cs-CZ" sz="1800" dirty="0"/>
              <a:t>To je důvod, proč jsme dospěli k závěru, </a:t>
            </a:r>
            <a:r>
              <a:rPr lang="cs-CZ" sz="1800" b="1" dirty="0"/>
              <a:t>že transformační síla EU v regionu je malá a omezená </a:t>
            </a:r>
          </a:p>
          <a:p>
            <a:endParaRPr lang="cs-CZ" sz="1800" dirty="0"/>
          </a:p>
          <a:p>
            <a:r>
              <a:rPr lang="cs-CZ" sz="1800" dirty="0"/>
              <a:t> </a:t>
            </a:r>
            <a:r>
              <a:rPr lang="cs-CZ" sz="1800" b="1" dirty="0"/>
              <a:t>Státy Západního Balkánu opravdu budují komplexnější vzájemné vztahy a otevírají cesty vzájemné spolupráce</a:t>
            </a:r>
            <a:r>
              <a:rPr lang="cs-CZ" sz="1800" dirty="0"/>
              <a:t>, ale tento proces je stále v ohrožení kvůli minulosti (zneužití v politickém diskurzu). Bez ohledu na svůj úspěch v této oblasti, zůstává tento region </a:t>
            </a:r>
            <a:r>
              <a:rPr lang="cs-CZ" sz="1800" b="1" dirty="0"/>
              <a:t>sužován otázkami minulosti</a:t>
            </a:r>
          </a:p>
          <a:p>
            <a:endParaRPr lang="cs-CZ" sz="1800" dirty="0"/>
          </a:p>
          <a:p>
            <a:endParaRPr lang="cs-CZ" dirty="0"/>
          </a:p>
          <a:p>
            <a:endParaRPr lang="cs-CZ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2912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1EEA1-0DD5-C9C6-102A-211458283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6" y="210208"/>
            <a:ext cx="1187668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9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Rozšiřování EU a Východní rozšíření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71600" y="1523999"/>
            <a:ext cx="9601200" cy="423203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Řada zemí v okolí EU má ambice do Unie vstoupit</a:t>
            </a:r>
          </a:p>
          <a:p>
            <a:r>
              <a:rPr lang="cs-CZ" sz="2800" dirty="0"/>
              <a:t>Rozšiřování a vyjednávání o něm je velmi silným nástrojem zahraniční politiky</a:t>
            </a:r>
          </a:p>
          <a:p>
            <a:r>
              <a:rPr lang="cs-CZ" sz="2800" dirty="0"/>
              <a:t>Země, které do EU chtějí vstoupit, jsou motivovány k reformám a ochotné spolupracovat</a:t>
            </a:r>
          </a:p>
          <a:p>
            <a:r>
              <a:rPr lang="cs-CZ" sz="2800" dirty="0"/>
              <a:t>Přineslo do Unie řadu států – názorové rozmělnění, přesun rovnováhy více na východ</a:t>
            </a:r>
          </a:p>
          <a:p>
            <a:r>
              <a:rPr lang="cs-CZ" sz="2800" dirty="0"/>
              <a:t>Dvě vlny – 2004 a 2007, pak Chorvatsko 2013</a:t>
            </a:r>
          </a:p>
          <a:p>
            <a:r>
              <a:rPr lang="cs-CZ" sz="2800" dirty="0"/>
              <a:t>Unie na tyto státy působila už od 90. let, aby „nesešly ze správné cesty“</a:t>
            </a:r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57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34A2EA-E416-F036-E823-304B86F2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" y="218554"/>
            <a:ext cx="11529849" cy="64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27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328449"/>
            <a:ext cx="9601200" cy="1485900"/>
          </a:xfrm>
        </p:spPr>
        <p:txBody>
          <a:bodyPr/>
          <a:lstStyle/>
          <a:p>
            <a:r>
              <a:rPr lang="cs-CZ" dirty="0"/>
              <a:t>Kodaňská kritéria, Kondicionalita a Členství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87517" y="1814349"/>
            <a:ext cx="10468708" cy="45807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cs-CZ" sz="2800" dirty="0"/>
              <a:t>Vznik 1993, jasně daná kritéria, co musí stát splňovat, aby mohl vstoupit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Politická – institucionální stabilita, demokracie a právní stát, dodržování lidských práv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Ekonomická – tržní hospodářství, konkurenceschopnost</a:t>
            </a:r>
          </a:p>
          <a:p>
            <a:pPr>
              <a:lnSpc>
                <a:spcPct val="80000"/>
              </a:lnSpc>
            </a:pPr>
            <a:r>
              <a:rPr lang="fr-FR" sz="2800" dirty="0"/>
              <a:t>Acquis</a:t>
            </a:r>
            <a:r>
              <a:rPr lang="cs-CZ" sz="2800" dirty="0"/>
              <a:t> – schopnost dostát závazkům, včetně podílení se na HMU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Kapacita EU nový stát přijmout</a:t>
            </a:r>
          </a:p>
          <a:p>
            <a:r>
              <a:rPr lang="cs-CZ" sz="2800" dirty="0"/>
              <a:t>Členství v Unii velmi atraktivní</a:t>
            </a:r>
          </a:p>
          <a:p>
            <a:r>
              <a:rPr lang="cs-CZ" sz="2800" dirty="0"/>
              <a:t>V rámci přístupu musí státy přebírat evropské </a:t>
            </a:r>
            <a:r>
              <a:rPr lang="fr-FR" sz="2800" dirty="0"/>
              <a:t>acquis</a:t>
            </a:r>
          </a:p>
          <a:p>
            <a:r>
              <a:rPr lang="en-GB" sz="2800" dirty="0"/>
              <a:t>“Power of attraction” </a:t>
            </a:r>
            <a:r>
              <a:rPr lang="cs-CZ" sz="2800" dirty="0"/>
              <a:t>– Unie si členstvím dokáže vynutit reformy</a:t>
            </a:r>
          </a:p>
          <a:p>
            <a:r>
              <a:rPr lang="cs-CZ" sz="2800" dirty="0"/>
              <a:t>Možnost členství musí být uvěřitelná</a:t>
            </a:r>
          </a:p>
          <a:p>
            <a:r>
              <a:rPr lang="cs-CZ" sz="2800" dirty="0"/>
              <a:t>Pro mnoho zemí je v současné chvíli členství velmi vzdálené („far shot“)</a:t>
            </a:r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 marL="0" indent="0">
              <a:lnSpc>
                <a:spcPct val="80000"/>
              </a:lnSpc>
              <a:buNone/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02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0328-63E5-484C-8812-5EBBA24C4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18" y="5849005"/>
            <a:ext cx="4711262" cy="3310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1300" dirty="0">
                <a:hlinkClick r:id="rId2"/>
              </a:rPr>
              <a:t>http://www.europarl.europa.eu/factsheets/cs/sheet/168/zeme-zapadniho-balkanu</a:t>
            </a:r>
            <a:endParaRPr lang="cs-CZ" sz="1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ABDD3-680D-064C-A501-3C47D8E71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906813" cy="5276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C523D-1013-2548-B5BC-ECCACC04E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407" y="1303283"/>
            <a:ext cx="6190593" cy="555471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E0380D-8B21-A54D-9F07-DEAF01CFD359}"/>
              </a:ext>
            </a:extLst>
          </p:cNvPr>
          <p:cNvSpPr txBox="1">
            <a:spLocks/>
          </p:cNvSpPr>
          <p:nvPr/>
        </p:nvSpPr>
        <p:spPr>
          <a:xfrm>
            <a:off x="4296103" y="809295"/>
            <a:ext cx="9601200" cy="33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300" dirty="0">
                <a:hlinkClick r:id="rId2"/>
              </a:rPr>
              <a:t>http://www.europarl.europa.eu/factsheets/cs/sheet/168/zeme-zapadniho-balkanu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8736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7764" y="213464"/>
            <a:ext cx="5616624" cy="492370"/>
          </a:xfrm>
        </p:spPr>
        <p:txBody>
          <a:bodyPr>
            <a:normAutofit/>
          </a:bodyPr>
          <a:lstStyle/>
          <a:p>
            <a:r>
              <a:rPr lang="cs-CZ" sz="2500" dirty="0"/>
              <a:t>Kandidátské země a další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4480" y="705834"/>
            <a:ext cx="5616624" cy="2523024"/>
          </a:xfrm>
        </p:spPr>
        <p:txBody>
          <a:bodyPr>
            <a:noAutofit/>
          </a:bodyPr>
          <a:lstStyle/>
          <a:p>
            <a:pPr algn="ctr"/>
            <a:r>
              <a:rPr lang="cs-CZ" sz="1700" dirty="0"/>
              <a:t>Černá hora (2010/2012 otevřeny přístupové rozhovory), Makedonie (od 2005, *2022), Island (2010/pozastaveno), Srbsko (2012/2014), Turecko (1999/-), Albánie (2014/*2022)</a:t>
            </a:r>
          </a:p>
          <a:p>
            <a:pPr algn="ctr"/>
            <a:r>
              <a:rPr lang="cs-CZ" sz="1700" dirty="0"/>
              <a:t>Jádrem jsou přístupové rozhovory a </a:t>
            </a:r>
            <a:r>
              <a:rPr lang="cs-CZ" sz="1700" dirty="0" err="1"/>
              <a:t>screening</a:t>
            </a:r>
            <a:endParaRPr lang="cs-CZ" sz="1700" dirty="0"/>
          </a:p>
          <a:p>
            <a:pPr algn="ctr"/>
            <a:r>
              <a:rPr lang="cs-CZ" sz="1700" dirty="0"/>
              <a:t>Poté jsou otevírány jednotlivé kapitoly a následuje uzavírání kapitol</a:t>
            </a:r>
          </a:p>
          <a:p>
            <a:pPr algn="ctr"/>
            <a:r>
              <a:rPr lang="cs-CZ" sz="1700" dirty="0"/>
              <a:t>Tato politika byla vytvořena v roce 2004 jako rámec vztahů se sousedními zeměmi</a:t>
            </a:r>
          </a:p>
          <a:p>
            <a:pPr algn="ctr"/>
            <a:r>
              <a:rPr lang="cs-CZ" sz="1700" dirty="0"/>
              <a:t>Prvním záměrem bylo kapitalizovat vztahy nových členských států se zeměmi Východní Evropy </a:t>
            </a:r>
          </a:p>
          <a:p>
            <a:pPr algn="ctr"/>
            <a:r>
              <a:rPr lang="cs-CZ" sz="1700" dirty="0"/>
              <a:t>Požadavek jižních zemí EU na zařazení středomořských států</a:t>
            </a:r>
          </a:p>
          <a:p>
            <a:pPr algn="ctr"/>
            <a:r>
              <a:rPr lang="cs-CZ" sz="1700" dirty="0"/>
              <a:t>Snaha stabilizovat státy v sousedství</a:t>
            </a:r>
          </a:p>
          <a:p>
            <a:pPr algn="ctr"/>
            <a:r>
              <a:rPr lang="cs-CZ" sz="1700" dirty="0"/>
              <a:t>V zásadě se jedná o bilaterální vztahy mezi EU a danou konkrétní zemí (politika sousedství 16 zemí - Alžírsko, Arménie, Ázerbájdžán, Bělorusko, Egypt, Gruzie, Izrael, Jordánsko, Libanon, Libye, Moldávie, Maroko, Palestina, Sýrie, Tunisko a Ukrajina)</a:t>
            </a:r>
          </a:p>
          <a:p>
            <a:pPr algn="ctr"/>
            <a:endParaRPr lang="cs-CZ" sz="1700" dirty="0"/>
          </a:p>
          <a:p>
            <a:endParaRPr lang="cs-CZ" sz="1700" dirty="0"/>
          </a:p>
          <a:p>
            <a:endParaRPr lang="cs-CZ" sz="1700" dirty="0"/>
          </a:p>
        </p:txBody>
      </p:sp>
      <p:pic>
        <p:nvPicPr>
          <p:cNvPr id="11" name="Picture 10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5A3E726B-85B2-A040-8568-D04B5A821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04" y="705834"/>
            <a:ext cx="5990896" cy="54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fungování EPS a ENPI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71600" y="1797268"/>
            <a:ext cx="10084676" cy="491884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Hlavním nástrojem jsou akční plány – programy konkrétních reforem v dané zemi v různých oblastech – demokracie, přístup na trh EU, justice a vnitro</a:t>
            </a:r>
          </a:p>
          <a:p>
            <a:r>
              <a:rPr lang="cs-CZ" sz="2800" dirty="0" err="1"/>
              <a:t>Prioritizace</a:t>
            </a:r>
            <a:r>
              <a:rPr lang="cs-CZ" sz="2800" dirty="0"/>
              <a:t> oblastí</a:t>
            </a:r>
          </a:p>
          <a:p>
            <a:r>
              <a:rPr lang="cs-CZ" sz="2800" dirty="0"/>
              <a:t>Monitorování pokroku</a:t>
            </a:r>
          </a:p>
          <a:p>
            <a:r>
              <a:rPr lang="cs-CZ" sz="2800" dirty="0"/>
              <a:t>Hlavním nástrojem spolupráce je ENPI</a:t>
            </a:r>
          </a:p>
          <a:p>
            <a:r>
              <a:rPr lang="cs-CZ" sz="2800" dirty="0"/>
              <a:t>Široké možnosti využití v oblasti politických, hospodářských i sociálních reforem</a:t>
            </a:r>
          </a:p>
          <a:p>
            <a:r>
              <a:rPr lang="cs-CZ" sz="2800" dirty="0"/>
              <a:t>Rozpočet pro roky 2014-2020 byl 15,4 miliard EUR</a:t>
            </a:r>
          </a:p>
          <a:p>
            <a:r>
              <a:rPr lang="cs-CZ" sz="2800" dirty="0"/>
              <a:t>Finanční prostředky z něj nejsou svázány s případnou budoucí kandidaturou země do Unie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35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Sousední státy a 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/>
              <a:t>Spolupráce se sousedními zeměmi je z hlediska migrace klíčová</a:t>
            </a:r>
          </a:p>
          <a:p>
            <a:r>
              <a:rPr lang="cs-CZ" sz="2800" dirty="0"/>
              <a:t>Tvoří nárazníkovou zónu</a:t>
            </a:r>
          </a:p>
          <a:p>
            <a:r>
              <a:rPr lang="cs-CZ" sz="2800" dirty="0"/>
              <a:t>Existence readmisních dohod</a:t>
            </a:r>
          </a:p>
          <a:p>
            <a:r>
              <a:rPr lang="cs-CZ" sz="2800" dirty="0"/>
              <a:t>Nejproblematičtější hranice byla dlouhodobě turecko-řecká – potřeba akce FRONTEX</a:t>
            </a:r>
          </a:p>
          <a:p>
            <a:r>
              <a:rPr lang="cs-CZ" sz="2800" dirty="0"/>
              <a:t>Otázka otevírání kanálů legální migrace</a:t>
            </a:r>
          </a:p>
          <a:p>
            <a:r>
              <a:rPr lang="cs-CZ" sz="2800" dirty="0"/>
              <a:t>Smlouva s Tureckem jako základ </a:t>
            </a:r>
          </a:p>
        </p:txBody>
      </p:sp>
    </p:spTree>
    <p:extLst>
      <p:ext uri="{BB962C8B-B14F-4D97-AF65-F5344CB8AC3E}">
        <p14:creationId xmlns:p14="http://schemas.microsoft.com/office/powerpoint/2010/main" val="394217880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188</TotalTime>
  <Words>1114</Words>
  <Application>Microsoft Macintosh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Franklin Gothic Book</vt:lpstr>
      <vt:lpstr>Crop</vt:lpstr>
      <vt:lpstr>*Rozšíření EU  *BALKANIZACE vs. EVROPEIZACE:</vt:lpstr>
      <vt:lpstr>PowerPoint Presentation</vt:lpstr>
      <vt:lpstr>Rozšiřování EU a Východní rozšíření </vt:lpstr>
      <vt:lpstr>PowerPoint Presentation</vt:lpstr>
      <vt:lpstr>Kodaňská kritéria, Kondicionalita a Členství</vt:lpstr>
      <vt:lpstr>PowerPoint Presentation</vt:lpstr>
      <vt:lpstr>Kandidátské země a další  </vt:lpstr>
      <vt:lpstr>Praktické fungování EPS a ENPI</vt:lpstr>
      <vt:lpstr>Sousední státy a migrace</vt:lpstr>
      <vt:lpstr>Nástroj předvstupní pomoci</vt:lpstr>
      <vt:lpstr>EU a Západní Balkán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BALKANIZACE vs. EVROPEIZACE:</dc:title>
  <dc:creator>Vladimir Đorđević</dc:creator>
  <cp:lastModifiedBy>Vladimir Đorđević</cp:lastModifiedBy>
  <cp:revision>60</cp:revision>
  <cp:lastPrinted>2021-03-17T11:48:29Z</cp:lastPrinted>
  <dcterms:created xsi:type="dcterms:W3CDTF">2019-10-01T08:05:46Z</dcterms:created>
  <dcterms:modified xsi:type="dcterms:W3CDTF">2022-10-04T08:50:40Z</dcterms:modified>
</cp:coreProperties>
</file>