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91" r:id="rId9"/>
    <p:sldId id="272" r:id="rId10"/>
    <p:sldId id="292" r:id="rId11"/>
    <p:sldId id="284" r:id="rId12"/>
    <p:sldId id="283" r:id="rId13"/>
    <p:sldId id="287" r:id="rId14"/>
    <p:sldId id="289" r:id="rId15"/>
    <p:sldId id="262" r:id="rId16"/>
    <p:sldId id="265" r:id="rId17"/>
    <p:sldId id="273" r:id="rId18"/>
    <p:sldId id="268" r:id="rId19"/>
    <p:sldId id="279" r:id="rId20"/>
    <p:sldId id="271" r:id="rId21"/>
    <p:sldId id="274" r:id="rId22"/>
    <p:sldId id="270" r:id="rId23"/>
    <p:sldId id="277" r:id="rId24"/>
    <p:sldId id="293" r:id="rId25"/>
    <p:sldId id="278" r:id="rId26"/>
    <p:sldId id="286" r:id="rId27"/>
    <p:sldId id="266" r:id="rId28"/>
    <p:sldId id="288" r:id="rId29"/>
    <p:sldId id="281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60"/>
  </p:normalViewPr>
  <p:slideViewPr>
    <p:cSldViewPr>
      <p:cViewPr varScale="1">
        <p:scale>
          <a:sx n="107" d="100"/>
          <a:sy n="107" d="100"/>
        </p:scale>
        <p:origin x="172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E8DA9-B729-4223-904D-E20B4E1DAB12}" type="datetimeFigureOut">
              <a:rPr lang="cs-CZ" smtClean="0"/>
              <a:pPr/>
              <a:t>07.12.2023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89313-2178-46F0-8CC5-8F7F88D62A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22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89313-2178-46F0-8CC5-8F7F88D62A5A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C1F7017-6445-4C5F-A79D-A4A5F08D8C01}" type="datetimeFigureOut">
              <a:rPr lang="cs-CZ" smtClean="0"/>
              <a:pPr/>
              <a:t>07.12.2023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A5A7E4C-9DE0-4BA1-B649-7E465585AD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7017-6445-4C5F-A79D-A4A5F08D8C01}" type="datetimeFigureOut">
              <a:rPr lang="cs-CZ" smtClean="0"/>
              <a:pPr/>
              <a:t>07.12.2023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7E4C-9DE0-4BA1-B649-7E465585AD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7017-6445-4C5F-A79D-A4A5F08D8C01}" type="datetimeFigureOut">
              <a:rPr lang="cs-CZ" smtClean="0"/>
              <a:pPr/>
              <a:t>07.12.2023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7E4C-9DE0-4BA1-B649-7E465585AD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C1F7017-6445-4C5F-A79D-A4A5F08D8C01}" type="datetimeFigureOut">
              <a:rPr lang="cs-CZ" smtClean="0"/>
              <a:pPr/>
              <a:t>07.12.2023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A5A7E4C-9DE0-4BA1-B649-7E465585AD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C1F7017-6445-4C5F-A79D-A4A5F08D8C01}" type="datetimeFigureOut">
              <a:rPr lang="cs-CZ" smtClean="0"/>
              <a:pPr/>
              <a:t>07.12.2023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A5A7E4C-9DE0-4BA1-B649-7E465585AD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7017-6445-4C5F-A79D-A4A5F08D8C01}" type="datetimeFigureOut">
              <a:rPr lang="cs-CZ" smtClean="0"/>
              <a:pPr/>
              <a:t>07.12.2023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7E4C-9DE0-4BA1-B649-7E465585AD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7017-6445-4C5F-A79D-A4A5F08D8C01}" type="datetimeFigureOut">
              <a:rPr lang="cs-CZ" smtClean="0"/>
              <a:pPr/>
              <a:t>07.12.2023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7E4C-9DE0-4BA1-B649-7E465585AD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C1F7017-6445-4C5F-A79D-A4A5F08D8C01}" type="datetimeFigureOut">
              <a:rPr lang="cs-CZ" smtClean="0"/>
              <a:pPr/>
              <a:t>07.12.2023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A5A7E4C-9DE0-4BA1-B649-7E465585AD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7017-6445-4C5F-A79D-A4A5F08D8C01}" type="datetimeFigureOut">
              <a:rPr lang="cs-CZ" smtClean="0"/>
              <a:pPr/>
              <a:t>07.12.2023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7E4C-9DE0-4BA1-B649-7E465585AD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C1F7017-6445-4C5F-A79D-A4A5F08D8C01}" type="datetimeFigureOut">
              <a:rPr lang="cs-CZ" smtClean="0"/>
              <a:pPr/>
              <a:t>07.12.2023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A5A7E4C-9DE0-4BA1-B649-7E465585AD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C1F7017-6445-4C5F-A79D-A4A5F08D8C01}" type="datetimeFigureOut">
              <a:rPr lang="cs-CZ" smtClean="0"/>
              <a:pPr/>
              <a:t>07.12.2023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A5A7E4C-9DE0-4BA1-B649-7E465585AD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C1F7017-6445-4C5F-A79D-A4A5F08D8C01}" type="datetimeFigureOut">
              <a:rPr lang="cs-CZ" smtClean="0"/>
              <a:pPr/>
              <a:t>07.12.2023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A5A7E4C-9DE0-4BA1-B649-7E465585AD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QzVjDp5WA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2w7c0mGfDA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Vnější environmentální politika EU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Prosinec 2023</a:t>
            </a:r>
          </a:p>
        </p:txBody>
      </p:sp>
    </p:spTree>
    <p:extLst>
      <p:ext uri="{BB962C8B-B14F-4D97-AF65-F5344CB8AC3E}">
        <p14:creationId xmlns:p14="http://schemas.microsoft.com/office/powerpoint/2010/main" val="309759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844577"/>
            <a:ext cx="6199241" cy="5428764"/>
          </a:xfrm>
        </p:spPr>
      </p:pic>
    </p:spTree>
    <p:extLst>
      <p:ext uri="{BB962C8B-B14F-4D97-AF65-F5344CB8AC3E}">
        <p14:creationId xmlns:p14="http://schemas.microsoft.com/office/powerpoint/2010/main" val="2334769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46138"/>
            <a:ext cx="7773250" cy="5493097"/>
          </a:xfrm>
        </p:spPr>
      </p:pic>
    </p:spTree>
    <p:extLst>
      <p:ext uri="{BB962C8B-B14F-4D97-AF65-F5344CB8AC3E}">
        <p14:creationId xmlns:p14="http://schemas.microsoft.com/office/powerpoint/2010/main" val="136210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TANAP/TAP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Plynovod</a:t>
            </a:r>
          </a:p>
          <a:p>
            <a:r>
              <a:rPr lang="cs-CZ" dirty="0"/>
              <a:t>Součást tzv. Jižního koridoru</a:t>
            </a:r>
          </a:p>
          <a:p>
            <a:r>
              <a:rPr lang="cs-CZ" dirty="0"/>
              <a:t>Snaha zajistit si jiné zdroje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068960"/>
            <a:ext cx="7468247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29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C23CEB-6D5F-4266-A17D-242D688AD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Nord</a:t>
            </a:r>
            <a:r>
              <a:rPr lang="cs-CZ" dirty="0"/>
              <a:t> stream 2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6E820EEE-825D-44E1-9AE9-D3A7C199C73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Alternativní plynovod na ose Rusko – Německo</a:t>
            </a:r>
          </a:p>
          <a:p>
            <a:r>
              <a:rPr lang="cs-CZ" dirty="0"/>
              <a:t>Odpor některých konkrétních států uvnitř i vně EU – Polsko, Ukrajina, USA</a:t>
            </a:r>
          </a:p>
          <a:p>
            <a:r>
              <a:rPr lang="cs-CZ" dirty="0"/>
              <a:t>Bezpečnostní i finanční otázky</a:t>
            </a:r>
          </a:p>
          <a:p>
            <a:r>
              <a:rPr lang="cs-CZ" dirty="0"/>
              <a:t>Nyní spojeno i s problémy s plynem v Evropě – nikdy nezprovozněno</a:t>
            </a:r>
          </a:p>
        </p:txBody>
      </p:sp>
    </p:spTree>
    <p:extLst>
      <p:ext uri="{BB962C8B-B14F-4D97-AF65-F5344CB8AC3E}">
        <p14:creationId xmlns:p14="http://schemas.microsoft.com/office/powerpoint/2010/main" val="923076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60DFF-9936-49D0-AC1F-F204CAD48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F9697854-6D95-43F4-9CAC-E96603B33D5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02431"/>
            <a:ext cx="5899079" cy="5853137"/>
          </a:xfrm>
        </p:spPr>
      </p:pic>
    </p:spTree>
    <p:extLst>
      <p:ext uri="{BB962C8B-B14F-4D97-AF65-F5344CB8AC3E}">
        <p14:creationId xmlns:p14="http://schemas.microsoft.com/office/powerpoint/2010/main" val="2483223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a změna klimatu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Je změna klimatu způsobená člověkem?</a:t>
            </a:r>
          </a:p>
          <a:p>
            <a:r>
              <a:rPr lang="cs-CZ" dirty="0"/>
              <a:t>Mezivládní panel o změně klimatu – 1988 </a:t>
            </a:r>
          </a:p>
          <a:p>
            <a:r>
              <a:rPr lang="cs-CZ" dirty="0"/>
              <a:t>Pokusy vytvářet mezinárodní režim pro redukci skleníkových plynů  </a:t>
            </a:r>
          </a:p>
          <a:p>
            <a:r>
              <a:rPr lang="cs-CZ" dirty="0"/>
              <a:t>Problém free </a:t>
            </a:r>
            <a:r>
              <a:rPr lang="cs-CZ" dirty="0" err="1"/>
              <a:t>ridingu</a:t>
            </a:r>
            <a:endParaRPr lang="cs-CZ" dirty="0"/>
          </a:p>
          <a:p>
            <a:r>
              <a:rPr lang="cs-CZ" dirty="0"/>
              <a:t>Kredibilita – „</a:t>
            </a:r>
            <a:r>
              <a:rPr lang="cs-CZ" dirty="0" err="1"/>
              <a:t>leadership</a:t>
            </a:r>
            <a:r>
              <a:rPr lang="cs-CZ" dirty="0"/>
              <a:t> by </a:t>
            </a:r>
            <a:r>
              <a:rPr lang="cs-CZ" dirty="0" err="1"/>
              <a:t>example</a:t>
            </a:r>
            <a:r>
              <a:rPr lang="cs-CZ" dirty="0"/>
              <a:t>“</a:t>
            </a:r>
          </a:p>
          <a:p>
            <a:r>
              <a:rPr lang="cs-CZ" dirty="0"/>
              <a:t>Bezpečnostní dimenze změny klimatu?</a:t>
            </a:r>
          </a:p>
          <a:p>
            <a:r>
              <a:rPr lang="cs-CZ" dirty="0"/>
              <a:t>Klimatičtí uprchlíci? </a:t>
            </a:r>
          </a:p>
          <a:p>
            <a:r>
              <a:rPr lang="cs-CZ" dirty="0"/>
              <a:t>Skleníkové plyny zůstávají v atmosféře velmi dlouho</a:t>
            </a:r>
          </a:p>
        </p:txBody>
      </p:sp>
    </p:spTree>
    <p:extLst>
      <p:ext uri="{BB962C8B-B14F-4D97-AF65-F5344CB8AC3E}">
        <p14:creationId xmlns:p14="http://schemas.microsoft.com/office/powerpoint/2010/main" val="554349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Klimatická diplomacie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Rámcová úmluva OSN o změně klimatu</a:t>
            </a:r>
          </a:p>
          <a:p>
            <a:r>
              <a:rPr lang="cs-CZ" dirty="0"/>
              <a:t>Kjótský protokol – prosinec 1997</a:t>
            </a:r>
          </a:p>
          <a:p>
            <a:r>
              <a:rPr lang="cs-CZ" dirty="0"/>
              <a:t>EU – cíle a termíny </a:t>
            </a:r>
          </a:p>
          <a:p>
            <a:r>
              <a:rPr lang="cs-CZ" dirty="0"/>
              <a:t>USA – jiný přístup </a:t>
            </a:r>
          </a:p>
          <a:p>
            <a:r>
              <a:rPr lang="cs-CZ" dirty="0"/>
              <a:t>Pozice rozvojových zemí</a:t>
            </a:r>
          </a:p>
          <a:p>
            <a:r>
              <a:rPr lang="cs-CZ" dirty="0"/>
              <a:t>Závazek EU - 8 procent</a:t>
            </a:r>
          </a:p>
          <a:p>
            <a:r>
              <a:rPr lang="cs-CZ" dirty="0"/>
              <a:t>Klauzule 55-55 </a:t>
            </a:r>
          </a:p>
          <a:p>
            <a:r>
              <a:rPr lang="cs-CZ" dirty="0" err="1"/>
              <a:t>Neratifikace</a:t>
            </a:r>
            <a:r>
              <a:rPr lang="cs-CZ" dirty="0"/>
              <a:t> v USA</a:t>
            </a:r>
          </a:p>
          <a:p>
            <a:r>
              <a:rPr lang="cs-CZ" dirty="0"/>
              <a:t>Ruská ratifikace trvala dlouho</a:t>
            </a:r>
          </a:p>
          <a:p>
            <a:r>
              <a:rPr lang="cs-CZ" dirty="0"/>
              <a:t>V platnost 2005</a:t>
            </a:r>
          </a:p>
          <a:p>
            <a:r>
              <a:rPr lang="cs-CZ" dirty="0"/>
              <a:t>Od roku 2012 druhá fáze</a:t>
            </a:r>
          </a:p>
          <a:p>
            <a:r>
              <a:rPr lang="cs-CZ" dirty="0"/>
              <a:t>Cíle v něm obsažené v zásadě nenaplněny</a:t>
            </a:r>
          </a:p>
        </p:txBody>
      </p:sp>
    </p:spTree>
    <p:extLst>
      <p:ext uri="{BB962C8B-B14F-4D97-AF65-F5344CB8AC3E}">
        <p14:creationId xmlns:p14="http://schemas.microsoft.com/office/powerpoint/2010/main" val="1430743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8159162" cy="4191769"/>
          </a:xfrm>
        </p:spPr>
      </p:pic>
    </p:spTree>
    <p:extLst>
      <p:ext uri="{BB962C8B-B14F-4D97-AF65-F5344CB8AC3E}">
        <p14:creationId xmlns:p14="http://schemas.microsoft.com/office/powerpoint/2010/main" val="138304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Setkání v Kodani 2009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Velké zklamání</a:t>
            </a:r>
          </a:p>
          <a:p>
            <a:r>
              <a:rPr lang="cs-CZ" dirty="0"/>
              <a:t>Neschopnost dosáhnout dohody</a:t>
            </a:r>
          </a:p>
          <a:p>
            <a:r>
              <a:rPr lang="cs-CZ" dirty="0"/>
              <a:t>Už byly cítit dopady krize </a:t>
            </a:r>
          </a:p>
          <a:p>
            <a:r>
              <a:rPr lang="cs-CZ" dirty="0"/>
              <a:t>Žádný vyloženě závazný výstup </a:t>
            </a:r>
          </a:p>
          <a:p>
            <a:r>
              <a:rPr lang="cs-CZ" dirty="0"/>
              <a:t>Žádná smlouva, která by mohla rozumně nahradit Kjóto</a:t>
            </a:r>
          </a:p>
          <a:p>
            <a:r>
              <a:rPr lang="cs-CZ" dirty="0"/>
              <a:t>Posun v mezinárodním systému</a:t>
            </a:r>
          </a:p>
          <a:p>
            <a:r>
              <a:rPr lang="cs-CZ" dirty="0">
                <a:hlinkClick r:id="rId2"/>
              </a:rPr>
              <a:t>https://www.youtube.com/watch?v=LQzVjDp5WA8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0563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cartoon2009111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844824"/>
            <a:ext cx="5040560" cy="391723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Klíčová oblast, kde se EU dlouhodobě snaží angažovat v rámci globálního vládnutí</a:t>
            </a:r>
          </a:p>
          <a:p>
            <a:r>
              <a:rPr lang="cs-CZ" dirty="0"/>
              <a:t>Snaha o „mezinárodní vůdcovství“ </a:t>
            </a:r>
          </a:p>
          <a:p>
            <a:r>
              <a:rPr lang="cs-CZ" dirty="0"/>
              <a:t>EU jako síla, která vytváří pravidla </a:t>
            </a:r>
          </a:p>
          <a:p>
            <a:r>
              <a:rPr lang="cs-CZ" dirty="0"/>
              <a:t>Mediátor mezi rozvinutým a rozvojovým světem</a:t>
            </a:r>
          </a:p>
          <a:p>
            <a:r>
              <a:rPr lang="cs-CZ" dirty="0"/>
              <a:t>„</a:t>
            </a:r>
            <a:r>
              <a:rPr lang="cs-CZ" dirty="0" err="1"/>
              <a:t>Leadiator</a:t>
            </a:r>
            <a:r>
              <a:rPr lang="cs-CZ" dirty="0"/>
              <a:t>“?</a:t>
            </a:r>
          </a:p>
          <a:p>
            <a:r>
              <a:rPr lang="cs-CZ" dirty="0"/>
              <a:t>Spory s USA </a:t>
            </a:r>
          </a:p>
        </p:txBody>
      </p:sp>
    </p:spTree>
    <p:extLst>
      <p:ext uri="{BB962C8B-B14F-4D97-AF65-F5344CB8AC3E}">
        <p14:creationId xmlns:p14="http://schemas.microsoft.com/office/powerpoint/2010/main" val="3688068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Paříž 2015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Velký průlom</a:t>
            </a:r>
          </a:p>
          <a:p>
            <a:r>
              <a:rPr lang="cs-CZ" dirty="0"/>
              <a:t>Snaha vytvořit „Kjótský protokol II.“</a:t>
            </a:r>
          </a:p>
          <a:p>
            <a:r>
              <a:rPr lang="cs-CZ" dirty="0"/>
              <a:t>Hlavním cílem zabránit globálnímu oteplování</a:t>
            </a:r>
          </a:p>
          <a:p>
            <a:r>
              <a:rPr lang="cs-CZ" dirty="0"/>
              <a:t>Již ratifikovalo 196 států + EU, v listopadu 2016 vstoupila v platnost (Rusko ratifikovalo později, Turecko až v říjnu 2021, Írán zatím ne)</a:t>
            </a:r>
          </a:p>
          <a:p>
            <a:r>
              <a:rPr lang="cs-CZ" dirty="0"/>
              <a:t>Postaveno na národních příspěvcích (vynutitelnost?)</a:t>
            </a:r>
          </a:p>
          <a:p>
            <a:r>
              <a:rPr lang="cs-CZ" dirty="0"/>
              <a:t>Počítá se se značným transferem prostředků z rozvinutých zemí do rozvojových (až desítky miliard USD ročně) </a:t>
            </a:r>
          </a:p>
          <a:p>
            <a:r>
              <a:rPr lang="cs-CZ" dirty="0"/>
              <a:t>Cílem EU – postupný přechod na </a:t>
            </a:r>
            <a:r>
              <a:rPr lang="cs-CZ" dirty="0" err="1"/>
              <a:t>low</a:t>
            </a:r>
            <a:r>
              <a:rPr lang="cs-CZ" dirty="0"/>
              <a:t> </a:t>
            </a:r>
            <a:r>
              <a:rPr lang="cs-CZ" dirty="0" err="1"/>
              <a:t>carbon</a:t>
            </a:r>
            <a:r>
              <a:rPr lang="cs-CZ" dirty="0"/>
              <a:t> </a:t>
            </a:r>
            <a:r>
              <a:rPr lang="cs-CZ" dirty="0" err="1"/>
              <a:t>economy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9694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Trump</a:t>
            </a:r>
            <a:r>
              <a:rPr lang="cs-CZ" dirty="0"/>
              <a:t> a Paříž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USA vyhlásily odstupování od smlouvy</a:t>
            </a:r>
          </a:p>
          <a:p>
            <a:r>
              <a:rPr lang="cs-CZ" dirty="0"/>
              <a:t>Negativní reakce ze strany EU</a:t>
            </a:r>
          </a:p>
          <a:p>
            <a:r>
              <a:rPr lang="cs-CZ" dirty="0"/>
              <a:t>Otevřený dopis Německa, Francie a Itálie</a:t>
            </a:r>
          </a:p>
          <a:p>
            <a:r>
              <a:rPr lang="cs-CZ" dirty="0" err="1"/>
              <a:t>Bolsonaro</a:t>
            </a:r>
            <a:r>
              <a:rPr lang="cs-CZ" dirty="0"/>
              <a:t>?</a:t>
            </a:r>
          </a:p>
          <a:p>
            <a:r>
              <a:rPr lang="cs-CZ" dirty="0">
                <a:hlinkClick r:id="rId2"/>
              </a:rPr>
              <a:t>https://www.youtube.com/watch?v=z2w7c0mGfDA</a:t>
            </a:r>
            <a:endParaRPr lang="cs-CZ" dirty="0"/>
          </a:p>
          <a:p>
            <a:r>
              <a:rPr lang="cs-CZ" dirty="0"/>
              <a:t>Nyní </a:t>
            </a:r>
            <a:r>
              <a:rPr lang="cs-CZ" dirty="0" err="1"/>
              <a:t>Biden</a:t>
            </a:r>
            <a:r>
              <a:rPr lang="cs-CZ" dirty="0"/>
              <a:t> daleko pozitivnější přístup</a:t>
            </a:r>
          </a:p>
        </p:txBody>
      </p:sp>
    </p:spTree>
    <p:extLst>
      <p:ext uri="{BB962C8B-B14F-4D97-AF65-F5344CB8AC3E}">
        <p14:creationId xmlns:p14="http://schemas.microsoft.com/office/powerpoint/2010/main" val="109188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971753FC-527D-49ED-ABD8-4F3D5B05D70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25" y="718455"/>
            <a:ext cx="7502538" cy="5421089"/>
          </a:xfrm>
        </p:spPr>
      </p:pic>
    </p:spTree>
    <p:extLst>
      <p:ext uri="{BB962C8B-B14F-4D97-AF65-F5344CB8AC3E}">
        <p14:creationId xmlns:p14="http://schemas.microsoft.com/office/powerpoint/2010/main" val="4029702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2qA4EaatsXn9jpPPVNKhR_z-0TKiuIdoijMFDy8jFG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72816"/>
            <a:ext cx="6591529" cy="4196502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913F18-9A77-4A6E-BF46-24377AD49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D6909431-58DC-43E7-8DBB-11E4F54BA67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11607"/>
            <a:ext cx="8684986" cy="5234786"/>
          </a:xfrm>
        </p:spPr>
      </p:pic>
    </p:spTree>
    <p:extLst>
      <p:ext uri="{BB962C8B-B14F-4D97-AF65-F5344CB8AC3E}">
        <p14:creationId xmlns:p14="http://schemas.microsoft.com/office/powerpoint/2010/main" val="2027509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6niF6VbeBuiSqKd7Fp-A4bMxcLlU25OxiiyeRJfRLm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866508"/>
            <a:ext cx="5094235" cy="5218269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Dubaj 2023 (COP 28)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Probíhá první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Stocktake</a:t>
            </a:r>
            <a:r>
              <a:rPr lang="cs-CZ" dirty="0"/>
              <a:t> – hodnocení stavu, jak probíhají snahy a jaké jsou jejich výsledky (má probíhat každých 5 let)</a:t>
            </a:r>
          </a:p>
          <a:p>
            <a:r>
              <a:rPr lang="cs-CZ" dirty="0"/>
              <a:t>Jak budou státy reagovat?</a:t>
            </a:r>
          </a:p>
          <a:p>
            <a:r>
              <a:rPr lang="cs-CZ" dirty="0"/>
              <a:t>Celkově ale Evropa vnímá závazky některých ostatních zemí jako nedostatečné</a:t>
            </a:r>
          </a:p>
        </p:txBody>
      </p:sp>
    </p:spTree>
    <p:extLst>
      <p:ext uri="{BB962C8B-B14F-4D97-AF65-F5344CB8AC3E}">
        <p14:creationId xmlns:p14="http://schemas.microsoft.com/office/powerpoint/2010/main" val="2700532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Emission</a:t>
            </a:r>
            <a:r>
              <a:rPr lang="cs-CZ" dirty="0"/>
              <a:t> </a:t>
            </a:r>
            <a:r>
              <a:rPr lang="cs-CZ" dirty="0" err="1"/>
              <a:t>Trading</a:t>
            </a:r>
            <a:r>
              <a:rPr lang="cs-CZ" dirty="0"/>
              <a:t> </a:t>
            </a:r>
            <a:r>
              <a:rPr lang="cs-CZ" dirty="0" err="1"/>
              <a:t>Scheme</a:t>
            </a:r>
            <a:r>
              <a:rPr lang="cs-CZ" dirty="0"/>
              <a:t> (ETS)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Vnitřní tržně orientovaný přístup EU k redukci emisí – cap-and-</a:t>
            </a:r>
            <a:r>
              <a:rPr lang="cs-CZ" dirty="0" err="1"/>
              <a:t>trade</a:t>
            </a:r>
            <a:endParaRPr lang="cs-CZ" dirty="0"/>
          </a:p>
          <a:p>
            <a:r>
              <a:rPr lang="cs-CZ" dirty="0" err="1"/>
              <a:t>Polluter</a:t>
            </a:r>
            <a:r>
              <a:rPr lang="cs-CZ" dirty="0"/>
              <a:t> </a:t>
            </a:r>
            <a:r>
              <a:rPr lang="cs-CZ" dirty="0" err="1"/>
              <a:t>pays</a:t>
            </a:r>
            <a:r>
              <a:rPr lang="cs-CZ" dirty="0"/>
              <a:t> princip</a:t>
            </a:r>
          </a:p>
          <a:p>
            <a:r>
              <a:rPr lang="cs-CZ" dirty="0"/>
              <a:t>Asi 12.000 elektráren, továren a leteckých společností </a:t>
            </a:r>
          </a:p>
          <a:p>
            <a:r>
              <a:rPr lang="cs-CZ" dirty="0"/>
              <a:t>Reguluje přibližně 40 procent produkce skleníkových plynů v Evropské unii</a:t>
            </a:r>
          </a:p>
          <a:p>
            <a:r>
              <a:rPr lang="cs-CZ" dirty="0"/>
              <a:t>Postupné snižování počtu vydaných povolenek</a:t>
            </a:r>
          </a:p>
          <a:p>
            <a:r>
              <a:rPr lang="cs-CZ" dirty="0"/>
              <a:t>Internalizace externalit</a:t>
            </a:r>
          </a:p>
          <a:p>
            <a:r>
              <a:rPr lang="cs-CZ" dirty="0"/>
              <a:t>Otázka vztahu k možnému globálnímu přístupu</a:t>
            </a:r>
          </a:p>
          <a:p>
            <a:r>
              <a:rPr lang="cs-CZ" dirty="0"/>
              <a:t>Problém významného nárůstu ceny povolenek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196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DF2722-5BBA-447E-883C-B7B3E8241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B1F45BE-7215-40C3-B7BB-49EB8C59CD1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7" y="764704"/>
            <a:ext cx="8383593" cy="5637113"/>
          </a:xfrm>
        </p:spPr>
      </p:pic>
    </p:spTree>
    <p:extLst>
      <p:ext uri="{BB962C8B-B14F-4D97-AF65-F5344CB8AC3E}">
        <p14:creationId xmlns:p14="http://schemas.microsoft.com/office/powerpoint/2010/main" val="2713181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Cena emisních povolenek v EU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D00BB060-280B-069A-1FF9-4D39CD7811B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7" y="1417639"/>
            <a:ext cx="7099081" cy="472916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Překážky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Vnitřní spory ohledně environmentální a energetické politiky</a:t>
            </a:r>
          </a:p>
          <a:p>
            <a:r>
              <a:rPr lang="cs-CZ" dirty="0"/>
              <a:t>Různé energetické mixy v rámci EU (jádro)</a:t>
            </a:r>
          </a:p>
          <a:p>
            <a:r>
              <a:rPr lang="cs-CZ" dirty="0"/>
              <a:t>Neochota některých zemí podílet se na režimu vytvářeném EU</a:t>
            </a:r>
          </a:p>
        </p:txBody>
      </p:sp>
    </p:spTree>
    <p:extLst>
      <p:ext uri="{BB962C8B-B14F-4D97-AF65-F5344CB8AC3E}">
        <p14:creationId xmlns:p14="http://schemas.microsoft.com/office/powerpoint/2010/main" val="445575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Vývoj vnější environmentální politiky 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Římská smlouva životní prostředí neřešila</a:t>
            </a:r>
          </a:p>
          <a:p>
            <a:r>
              <a:rPr lang="cs-CZ" dirty="0"/>
              <a:t>EU nejprve získala interní kompetence (Environmentální akční plány) a poté vnější (Rozsudek ESD ERTA)</a:t>
            </a:r>
          </a:p>
          <a:p>
            <a:r>
              <a:rPr lang="cs-CZ" dirty="0"/>
              <a:t>70s a 80s – první pokusy hrát významnou roli v globálních environmentálních otázkách</a:t>
            </a:r>
          </a:p>
        </p:txBody>
      </p:sp>
    </p:spTree>
    <p:extLst>
      <p:ext uri="{BB962C8B-B14F-4D97-AF65-F5344CB8AC3E}">
        <p14:creationId xmlns:p14="http://schemas.microsoft.com/office/powerpoint/2010/main" val="134779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EU a udržitelný rozvoj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Propojení mezi ekonomickou aktivitou, rozvojem a degradací životního prostředí </a:t>
            </a:r>
          </a:p>
          <a:p>
            <a:r>
              <a:rPr lang="cs-CZ" dirty="0"/>
              <a:t>Pohledy Severu a Jihu </a:t>
            </a:r>
          </a:p>
          <a:p>
            <a:r>
              <a:rPr lang="cs-CZ" dirty="0"/>
              <a:t>Koherence? – obchodní politika je jen málo ovlivněna snahou o ochranu životního prostředí</a:t>
            </a:r>
          </a:p>
        </p:txBody>
      </p:sp>
    </p:spTree>
    <p:extLst>
      <p:ext uri="{BB962C8B-B14F-4D97-AF65-F5344CB8AC3E}">
        <p14:creationId xmlns:p14="http://schemas.microsoft.com/office/powerpoint/2010/main" val="308140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Vůdcovství 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Pokrok ve vnitřní environmentální politice – snaha o globální vůdcovství </a:t>
            </a:r>
          </a:p>
          <a:p>
            <a:r>
              <a:rPr lang="cs-CZ" dirty="0"/>
              <a:t>Vnitřní „zelená“ politika je základem kredibility EU navenek</a:t>
            </a:r>
          </a:p>
          <a:p>
            <a:r>
              <a:rPr lang="cs-CZ" dirty="0"/>
              <a:t>Silová část skrze pobídky – využívání finančních prostředků </a:t>
            </a:r>
          </a:p>
          <a:p>
            <a:r>
              <a:rPr lang="cs-CZ" dirty="0"/>
              <a:t>Normativní část</a:t>
            </a:r>
          </a:p>
          <a:p>
            <a:r>
              <a:rPr lang="cs-CZ" dirty="0"/>
              <a:t>Do 80. let byly vůdcem USA</a:t>
            </a:r>
          </a:p>
        </p:txBody>
      </p:sp>
    </p:spTree>
    <p:extLst>
      <p:ext uri="{BB962C8B-B14F-4D97-AF65-F5344CB8AC3E}">
        <p14:creationId xmlns:p14="http://schemas.microsoft.com/office/powerpoint/2010/main" val="943605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a energetika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EU dováží přes 50 procent plynu a ropy zvenčí – to se bude do budoucna zvyšovat</a:t>
            </a:r>
          </a:p>
          <a:p>
            <a:r>
              <a:rPr lang="cs-CZ" dirty="0"/>
              <a:t>Energetický mix se liší</a:t>
            </a:r>
          </a:p>
          <a:p>
            <a:r>
              <a:rPr lang="cs-CZ" dirty="0"/>
              <a:t>Závislost jednotlivých států se liší</a:t>
            </a:r>
          </a:p>
          <a:p>
            <a:r>
              <a:rPr lang="cs-CZ" dirty="0"/>
              <a:t>Nedostatek koordinace</a:t>
            </a:r>
          </a:p>
          <a:p>
            <a:r>
              <a:rPr lang="cs-CZ" dirty="0"/>
              <a:t>Nedostatečný vnitřní trh s energiemi</a:t>
            </a:r>
          </a:p>
          <a:p>
            <a:r>
              <a:rPr lang="cs-CZ" dirty="0"/>
              <a:t>Nové energovody</a:t>
            </a:r>
          </a:p>
        </p:txBody>
      </p:sp>
    </p:spTree>
    <p:extLst>
      <p:ext uri="{BB962C8B-B14F-4D97-AF65-F5344CB8AC3E}">
        <p14:creationId xmlns:p14="http://schemas.microsoft.com/office/powerpoint/2010/main" val="1079862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88811"/>
            <a:ext cx="8454474" cy="4441942"/>
          </a:xfrm>
        </p:spPr>
      </p:pic>
    </p:spTree>
    <p:extLst>
      <p:ext uri="{BB962C8B-B14F-4D97-AF65-F5344CB8AC3E}">
        <p14:creationId xmlns:p14="http://schemas.microsoft.com/office/powerpoint/2010/main" val="2171937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76672"/>
            <a:ext cx="5137094" cy="6197741"/>
          </a:xfrm>
        </p:spPr>
      </p:pic>
    </p:spTree>
    <p:extLst>
      <p:ext uri="{BB962C8B-B14F-4D97-AF65-F5344CB8AC3E}">
        <p14:creationId xmlns:p14="http://schemas.microsoft.com/office/powerpoint/2010/main" val="25304094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2904</TotalTime>
  <Words>646</Words>
  <Application>Microsoft Office PowerPoint</Application>
  <PresentationFormat>Předvádění na obrazovce (4:3)</PresentationFormat>
  <Paragraphs>103</Paragraphs>
  <Slides>29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Calibri</vt:lpstr>
      <vt:lpstr>Century Schoolbook</vt:lpstr>
      <vt:lpstr>Wingdings</vt:lpstr>
      <vt:lpstr>Wingdings 2</vt:lpstr>
      <vt:lpstr>Arkýř</vt:lpstr>
      <vt:lpstr>Vnější environmentální politika EU</vt:lpstr>
      <vt:lpstr>Specifika</vt:lpstr>
      <vt:lpstr>Překážky</vt:lpstr>
      <vt:lpstr>Vývoj vnější environmentální politiky EU</vt:lpstr>
      <vt:lpstr>EU a udržitelný rozvoj </vt:lpstr>
      <vt:lpstr>Vůdcovství EU</vt:lpstr>
      <vt:lpstr>EU a energetika </vt:lpstr>
      <vt:lpstr>Prezentace aplikace PowerPoint</vt:lpstr>
      <vt:lpstr>Prezentace aplikace PowerPoint</vt:lpstr>
      <vt:lpstr>Prezentace aplikace PowerPoint</vt:lpstr>
      <vt:lpstr>Prezentace aplikace PowerPoint</vt:lpstr>
      <vt:lpstr>TANAP/TAP</vt:lpstr>
      <vt:lpstr>Nord stream 2</vt:lpstr>
      <vt:lpstr>Prezentace aplikace PowerPoint</vt:lpstr>
      <vt:lpstr>EU a změna klimatu</vt:lpstr>
      <vt:lpstr>Klimatická diplomacie</vt:lpstr>
      <vt:lpstr>Prezentace aplikace PowerPoint</vt:lpstr>
      <vt:lpstr>Setkání v Kodani 2009</vt:lpstr>
      <vt:lpstr>Prezentace aplikace PowerPoint</vt:lpstr>
      <vt:lpstr>Paříž 2015</vt:lpstr>
      <vt:lpstr>Trump a Paříž</vt:lpstr>
      <vt:lpstr>Prezentace aplikace PowerPoint</vt:lpstr>
      <vt:lpstr>Prezentace aplikace PowerPoint</vt:lpstr>
      <vt:lpstr>Prezentace aplikace PowerPoint</vt:lpstr>
      <vt:lpstr>Prezentace aplikace PowerPoint</vt:lpstr>
      <vt:lpstr>Dubaj 2023 (COP 28)</vt:lpstr>
      <vt:lpstr>European Emission Trading Scheme (ETS)</vt:lpstr>
      <vt:lpstr>Prezentace aplikace PowerPoint</vt:lpstr>
      <vt:lpstr>Cena emisních povolenek v EU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External Evnironmental Policy of the EU</dc:title>
  <dc:creator>Martin</dc:creator>
  <cp:lastModifiedBy>Ondra</cp:lastModifiedBy>
  <cp:revision>56</cp:revision>
  <dcterms:created xsi:type="dcterms:W3CDTF">2014-03-09T21:06:42Z</dcterms:created>
  <dcterms:modified xsi:type="dcterms:W3CDTF">2023-12-07T12:10:12Z</dcterms:modified>
</cp:coreProperties>
</file>